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1.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355" r:id="rId2"/>
    <p:sldId id="309" r:id="rId3"/>
    <p:sldId id="287" r:id="rId4"/>
    <p:sldId id="288" r:id="rId5"/>
    <p:sldId id="289" r:id="rId6"/>
    <p:sldId id="341" r:id="rId7"/>
    <p:sldId id="293" r:id="rId8"/>
    <p:sldId id="294" r:id="rId9"/>
    <p:sldId id="315" r:id="rId10"/>
    <p:sldId id="322" r:id="rId11"/>
    <p:sldId id="323" r:id="rId12"/>
    <p:sldId id="324" r:id="rId13"/>
    <p:sldId id="325" r:id="rId14"/>
    <p:sldId id="295" r:id="rId15"/>
    <p:sldId id="296" r:id="rId16"/>
    <p:sldId id="301" r:id="rId17"/>
    <p:sldId id="354" r:id="rId18"/>
    <p:sldId id="304" r:id="rId19"/>
    <p:sldId id="305" r:id="rId20"/>
    <p:sldId id="306" r:id="rId21"/>
    <p:sldId id="328" r:id="rId22"/>
    <p:sldId id="335" r:id="rId23"/>
    <p:sldId id="334" r:id="rId24"/>
    <p:sldId id="329" r:id="rId25"/>
    <p:sldId id="343" r:id="rId26"/>
    <p:sldId id="342" r:id="rId27"/>
    <p:sldId id="350" r:id="rId28"/>
    <p:sldId id="351" r:id="rId29"/>
    <p:sldId id="352" r:id="rId30"/>
    <p:sldId id="332" r:id="rId31"/>
    <p:sldId id="338" r:id="rId32"/>
  </p:sldIdLst>
  <p:sldSz cx="9144000" cy="6858000" type="screen4x3"/>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FE0C2"/>
    <a:srgbClr val="43C2DE"/>
    <a:srgbClr val="EF6571"/>
    <a:srgbClr val="7DD4E9"/>
    <a:srgbClr val="01FDFF"/>
    <a:srgbClr val="9ACD31"/>
    <a:srgbClr val="FFA500"/>
    <a:srgbClr val="006400"/>
    <a:srgbClr val="4682B4"/>
    <a:srgbClr val="A5292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12"/>
    <p:restoredTop sz="88943"/>
  </p:normalViewPr>
  <p:slideViewPr>
    <p:cSldViewPr snapToGrid="0" snapToObjects="1">
      <p:cViewPr>
        <p:scale>
          <a:sx n="117" d="100"/>
          <a:sy n="117" d="100"/>
        </p:scale>
        <p:origin x="-2480" y="3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Users\Jing\Dropbox\Homoeolog%20networks\results4ppt.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4" Type="http://schemas.openxmlformats.org/officeDocument/2006/relationships/oleObject" Target="file:////Users\Jing\Dropbox\Homoeolog%20networks\results4ppt.xlsx" TargetMode="External"/><Relationship Id="rId1" Type="http://schemas.microsoft.com/office/2011/relationships/chartStyle" Target="style2.xml"/><Relationship Id="rId2" Type="http://schemas.microsoft.com/office/2011/relationships/chartColorStyle" Target="colors2.xm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Users\Jing\Dropbox\Homoeolog%20networks\results4ppt.xlsx" TargetMode="External"/></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Users\Jing\Dropbox\Homoeolog%20networks\results4ppt.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file:////Users\huguanjing\Dropbox\Homoeolog%20networks\results4ppt.xlsx" TargetMode="Externa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Users\huguanjing\Dropbox\Homoeolog%20networks\results4pp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4523132125237"/>
          <c:y val="0.165765476144654"/>
          <c:w val="0.776004454573014"/>
          <c:h val="0.680316622004698"/>
        </c:manualLayout>
      </c:layout>
      <c:barChart>
        <c:barDir val="col"/>
        <c:grouping val="clustered"/>
        <c:varyColors val="0"/>
        <c:ser>
          <c:idx val="4"/>
          <c:order val="4"/>
          <c:tx>
            <c:strRef>
              <c:f>Sheet2!$C$29</c:f>
              <c:strCache>
                <c:ptCount val="1"/>
                <c:pt idx="0">
                  <c:v>TM1</c:v>
                </c:pt>
              </c:strCache>
            </c:strRef>
          </c:tx>
          <c:spPr>
            <a:solidFill>
              <a:srgbClr val="43C2DE"/>
            </a:solidFill>
            <a:ln>
              <a:noFill/>
            </a:ln>
            <a:effectLst/>
          </c:spPr>
          <c:invertIfNegative val="0"/>
          <c:errBars>
            <c:errBarType val="both"/>
            <c:errValType val="cust"/>
            <c:noEndCap val="0"/>
            <c:plus>
              <c:numRef>
                <c:f>Sheet2!$D$36:$G$36</c:f>
                <c:numCache>
                  <c:formatCode>General</c:formatCode>
                  <c:ptCount val="4"/>
                  <c:pt idx="0">
                    <c:v>0.1367818</c:v>
                  </c:pt>
                  <c:pt idx="1">
                    <c:v>5.760521899999991</c:v>
                  </c:pt>
                  <c:pt idx="2">
                    <c:v>2.3236888</c:v>
                  </c:pt>
                  <c:pt idx="3">
                    <c:v>1.6095121</c:v>
                  </c:pt>
                </c:numCache>
              </c:numRef>
            </c:plus>
            <c:minus>
              <c:numRef>
                <c:f>Sheet2!$D$36:$G$36</c:f>
                <c:numCache>
                  <c:formatCode>General</c:formatCode>
                  <c:ptCount val="4"/>
                  <c:pt idx="0">
                    <c:v>0.1367818</c:v>
                  </c:pt>
                  <c:pt idx="1">
                    <c:v>5.760521899999991</c:v>
                  </c:pt>
                  <c:pt idx="2">
                    <c:v>2.3236888</c:v>
                  </c:pt>
                  <c:pt idx="3">
                    <c:v>1.6095121</c:v>
                  </c:pt>
                </c:numCache>
              </c:numRef>
            </c:minus>
            <c:spPr>
              <a:noFill/>
              <a:ln w="9525" cap="flat" cmpd="sng" algn="ctr">
                <a:solidFill>
                  <a:schemeClr val="bg1">
                    <a:lumMod val="85000"/>
                  </a:schemeClr>
                </a:solidFill>
                <a:round/>
              </a:ln>
              <a:effectLst/>
            </c:spPr>
          </c:errBars>
          <c:cat>
            <c:numRef>
              <c:f>Sheet2!$D$24:$G$24</c:f>
              <c:numCache>
                <c:formatCode>General</c:formatCode>
                <c:ptCount val="4"/>
                <c:pt idx="0">
                  <c:v>10.0</c:v>
                </c:pt>
                <c:pt idx="1">
                  <c:v>20.0</c:v>
                </c:pt>
                <c:pt idx="2">
                  <c:v>30.0</c:v>
                </c:pt>
                <c:pt idx="3">
                  <c:v>40.0</c:v>
                </c:pt>
              </c:numCache>
            </c:numRef>
          </c:cat>
          <c:val>
            <c:numRef>
              <c:f>Sheet2!$D$29:$G$29</c:f>
              <c:numCache>
                <c:formatCode>General</c:formatCode>
                <c:ptCount val="4"/>
                <c:pt idx="0">
                  <c:v>5.050659</c:v>
                </c:pt>
                <c:pt idx="1">
                  <c:v>8.681095000000001</c:v>
                </c:pt>
                <c:pt idx="2">
                  <c:v>20.902414</c:v>
                </c:pt>
                <c:pt idx="3">
                  <c:v>22.499568</c:v>
                </c:pt>
              </c:numCache>
            </c:numRef>
          </c:val>
          <c:extLst xmlns:c16r2="http://schemas.microsoft.com/office/drawing/2015/06/chart">
            <c:ext xmlns:c16="http://schemas.microsoft.com/office/drawing/2014/chart" uri="{C3380CC4-5D6E-409C-BE32-E72D297353CC}">
              <c16:uniqueId val="{00000000-DD9D-4958-8A61-5500D83624FD}"/>
            </c:ext>
          </c:extLst>
        </c:ser>
        <c:dLbls>
          <c:showLegendKey val="0"/>
          <c:showVal val="0"/>
          <c:showCatName val="0"/>
          <c:showSerName val="0"/>
          <c:showPercent val="0"/>
          <c:showBubbleSize val="0"/>
        </c:dLbls>
        <c:gapWidth val="219"/>
        <c:axId val="-2104554480"/>
        <c:axId val="-2104676736"/>
      </c:barChart>
      <c:lineChart>
        <c:grouping val="standard"/>
        <c:varyColors val="0"/>
        <c:ser>
          <c:idx val="0"/>
          <c:order val="0"/>
          <c:tx>
            <c:strRef>
              <c:f>Sheet2!$C$25</c:f>
              <c:strCache>
                <c:ptCount val="1"/>
                <c:pt idx="0">
                  <c:v>A2</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errBars>
            <c:errDir val="y"/>
            <c:errBarType val="both"/>
            <c:errValType val="cust"/>
            <c:noEndCap val="0"/>
            <c:plus>
              <c:numRef>
                <c:f>Sheet2!$D$32:$G$32</c:f>
                <c:numCache>
                  <c:formatCode>General</c:formatCode>
                  <c:ptCount val="4"/>
                  <c:pt idx="0">
                    <c:v>0.0</c:v>
                  </c:pt>
                  <c:pt idx="1">
                    <c:v>1.853335</c:v>
                  </c:pt>
                  <c:pt idx="2">
                    <c:v>1.5918845</c:v>
                  </c:pt>
                  <c:pt idx="3">
                    <c:v>2.0303574</c:v>
                  </c:pt>
                </c:numCache>
              </c:numRef>
            </c:plus>
            <c:minus>
              <c:numRef>
                <c:f>Sheet2!$D$32:$G$32</c:f>
                <c:numCache>
                  <c:formatCode>General</c:formatCode>
                  <c:ptCount val="4"/>
                  <c:pt idx="0">
                    <c:v>0.0</c:v>
                  </c:pt>
                  <c:pt idx="1">
                    <c:v>1.853335</c:v>
                  </c:pt>
                  <c:pt idx="2">
                    <c:v>1.5918845</c:v>
                  </c:pt>
                  <c:pt idx="3">
                    <c:v>2.0303574</c:v>
                  </c:pt>
                </c:numCache>
              </c:numRef>
            </c:minus>
            <c:spPr>
              <a:noFill/>
              <a:ln w="9525" cap="flat" cmpd="sng" algn="ctr">
                <a:solidFill>
                  <a:schemeClr val="bg1">
                    <a:lumMod val="85000"/>
                  </a:schemeClr>
                </a:solidFill>
                <a:round/>
              </a:ln>
              <a:effectLst/>
            </c:spPr>
          </c:errBars>
          <c:cat>
            <c:numRef>
              <c:f>Sheet2!$D$24:$G$24</c:f>
              <c:numCache>
                <c:formatCode>General</c:formatCode>
                <c:ptCount val="4"/>
                <c:pt idx="0">
                  <c:v>10.0</c:v>
                </c:pt>
                <c:pt idx="1">
                  <c:v>20.0</c:v>
                </c:pt>
                <c:pt idx="2">
                  <c:v>30.0</c:v>
                </c:pt>
                <c:pt idx="3">
                  <c:v>40.0</c:v>
                </c:pt>
              </c:numCache>
            </c:numRef>
          </c:cat>
          <c:val>
            <c:numRef>
              <c:f>Sheet2!$D$25:$G$25</c:f>
              <c:numCache>
                <c:formatCode>General</c:formatCode>
                <c:ptCount val="4"/>
                <c:pt idx="0">
                  <c:v>4.353807999999995</c:v>
                </c:pt>
                <c:pt idx="1">
                  <c:v>4.834227</c:v>
                </c:pt>
                <c:pt idx="2">
                  <c:v>8.320123000000001</c:v>
                </c:pt>
                <c:pt idx="3">
                  <c:v>13.716703</c:v>
                </c:pt>
              </c:numCache>
            </c:numRef>
          </c:val>
          <c:smooth val="0"/>
          <c:extLst xmlns:c16r2="http://schemas.microsoft.com/office/drawing/2015/06/chart">
            <c:ext xmlns:c16="http://schemas.microsoft.com/office/drawing/2014/chart" uri="{C3380CC4-5D6E-409C-BE32-E72D297353CC}">
              <c16:uniqueId val="{00000001-DD9D-4958-8A61-5500D83624FD}"/>
            </c:ext>
          </c:extLst>
        </c:ser>
        <c:ser>
          <c:idx val="1"/>
          <c:order val="1"/>
          <c:tx>
            <c:strRef>
              <c:f>Sheet2!$C$26</c:f>
              <c:strCache>
                <c:ptCount val="1"/>
                <c:pt idx="0">
                  <c:v>D5</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errBars>
            <c:errDir val="y"/>
            <c:errBarType val="both"/>
            <c:errValType val="cust"/>
            <c:noEndCap val="0"/>
            <c:plus>
              <c:numRef>
                <c:f>Sheet2!$D$33:$G$33</c:f>
                <c:numCache>
                  <c:formatCode>General</c:formatCode>
                  <c:ptCount val="4"/>
                  <c:pt idx="0">
                    <c:v>1.2856143</c:v>
                  </c:pt>
                  <c:pt idx="1">
                    <c:v>1.0199298</c:v>
                  </c:pt>
                  <c:pt idx="2">
                    <c:v>1.1316762</c:v>
                  </c:pt>
                  <c:pt idx="3">
                    <c:v>0.9536299</c:v>
                  </c:pt>
                </c:numCache>
              </c:numRef>
            </c:plus>
            <c:minus>
              <c:numRef>
                <c:f>Sheet2!$D$33:$G$33</c:f>
                <c:numCache>
                  <c:formatCode>General</c:formatCode>
                  <c:ptCount val="4"/>
                  <c:pt idx="0">
                    <c:v>1.2856143</c:v>
                  </c:pt>
                  <c:pt idx="1">
                    <c:v>1.0199298</c:v>
                  </c:pt>
                  <c:pt idx="2">
                    <c:v>1.1316762</c:v>
                  </c:pt>
                  <c:pt idx="3">
                    <c:v>0.9536299</c:v>
                  </c:pt>
                </c:numCache>
              </c:numRef>
            </c:minus>
            <c:spPr>
              <a:noFill/>
              <a:ln w="9525" cap="flat" cmpd="sng" algn="ctr">
                <a:solidFill>
                  <a:schemeClr val="bg1">
                    <a:lumMod val="85000"/>
                  </a:schemeClr>
                </a:solidFill>
                <a:round/>
              </a:ln>
              <a:effectLst/>
            </c:spPr>
          </c:errBars>
          <c:cat>
            <c:numRef>
              <c:f>Sheet2!$D$24:$G$24</c:f>
              <c:numCache>
                <c:formatCode>General</c:formatCode>
                <c:ptCount val="4"/>
                <c:pt idx="0">
                  <c:v>10.0</c:v>
                </c:pt>
                <c:pt idx="1">
                  <c:v>20.0</c:v>
                </c:pt>
                <c:pt idx="2">
                  <c:v>30.0</c:v>
                </c:pt>
                <c:pt idx="3">
                  <c:v>40.0</c:v>
                </c:pt>
              </c:numCache>
            </c:numRef>
          </c:cat>
          <c:val>
            <c:numRef>
              <c:f>Sheet2!$D$26:$G$26</c:f>
              <c:numCache>
                <c:formatCode>General</c:formatCode>
                <c:ptCount val="4"/>
                <c:pt idx="0">
                  <c:v>4.20681</c:v>
                </c:pt>
                <c:pt idx="1">
                  <c:v>4.495644</c:v>
                </c:pt>
                <c:pt idx="2">
                  <c:v>17.46164999999991</c:v>
                </c:pt>
                <c:pt idx="3">
                  <c:v>21.295438</c:v>
                </c:pt>
              </c:numCache>
            </c:numRef>
          </c:val>
          <c:smooth val="0"/>
          <c:extLst xmlns:c16r2="http://schemas.microsoft.com/office/drawing/2015/06/chart">
            <c:ext xmlns:c16="http://schemas.microsoft.com/office/drawing/2014/chart" uri="{C3380CC4-5D6E-409C-BE32-E72D297353CC}">
              <c16:uniqueId val="{00000002-DD9D-4958-8A61-5500D83624FD}"/>
            </c:ext>
          </c:extLst>
        </c:ser>
        <c:ser>
          <c:idx val="2"/>
          <c:order val="2"/>
          <c:tx>
            <c:strRef>
              <c:f>Sheet2!$C$27</c:f>
              <c:strCache>
                <c:ptCount val="1"/>
                <c:pt idx="0">
                  <c:v>Yuc</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errBars>
            <c:errDir val="y"/>
            <c:errBarType val="both"/>
            <c:errValType val="cust"/>
            <c:noEndCap val="0"/>
            <c:plus>
              <c:numRef>
                <c:f>Sheet2!$D$34:$G$34</c:f>
                <c:numCache>
                  <c:formatCode>General</c:formatCode>
                  <c:ptCount val="4"/>
                  <c:pt idx="0">
                    <c:v>1.5278795</c:v>
                  </c:pt>
                  <c:pt idx="1">
                    <c:v>0.4142821</c:v>
                  </c:pt>
                  <c:pt idx="2">
                    <c:v>3.0262177</c:v>
                  </c:pt>
                  <c:pt idx="3">
                    <c:v>0.6746951</c:v>
                  </c:pt>
                </c:numCache>
              </c:numRef>
            </c:plus>
            <c:minus>
              <c:numRef>
                <c:f>Sheet2!$D$34:$G$34</c:f>
                <c:numCache>
                  <c:formatCode>General</c:formatCode>
                  <c:ptCount val="4"/>
                  <c:pt idx="0">
                    <c:v>1.5278795</c:v>
                  </c:pt>
                  <c:pt idx="1">
                    <c:v>0.4142821</c:v>
                  </c:pt>
                  <c:pt idx="2">
                    <c:v>3.0262177</c:v>
                  </c:pt>
                  <c:pt idx="3">
                    <c:v>0.6746951</c:v>
                  </c:pt>
                </c:numCache>
              </c:numRef>
            </c:minus>
            <c:spPr>
              <a:noFill/>
              <a:ln w="9525" cap="flat" cmpd="sng" algn="ctr">
                <a:solidFill>
                  <a:schemeClr val="bg1">
                    <a:lumMod val="85000"/>
                  </a:schemeClr>
                </a:solidFill>
                <a:round/>
              </a:ln>
              <a:effectLst/>
            </c:spPr>
          </c:errBars>
          <c:cat>
            <c:numRef>
              <c:f>Sheet2!$D$24:$G$24</c:f>
              <c:numCache>
                <c:formatCode>General</c:formatCode>
                <c:ptCount val="4"/>
                <c:pt idx="0">
                  <c:v>10.0</c:v>
                </c:pt>
                <c:pt idx="1">
                  <c:v>20.0</c:v>
                </c:pt>
                <c:pt idx="2">
                  <c:v>30.0</c:v>
                </c:pt>
                <c:pt idx="3">
                  <c:v>40.0</c:v>
                </c:pt>
              </c:numCache>
            </c:numRef>
          </c:cat>
          <c:val>
            <c:numRef>
              <c:f>Sheet2!$D$27:$G$27</c:f>
              <c:numCache>
                <c:formatCode>General</c:formatCode>
                <c:ptCount val="4"/>
                <c:pt idx="0">
                  <c:v>5.653722</c:v>
                </c:pt>
                <c:pt idx="1">
                  <c:v>3.129452999999998</c:v>
                </c:pt>
                <c:pt idx="2">
                  <c:v>10.135646</c:v>
                </c:pt>
                <c:pt idx="3">
                  <c:v>19.57113500000001</c:v>
                </c:pt>
              </c:numCache>
            </c:numRef>
          </c:val>
          <c:smooth val="0"/>
          <c:extLst xmlns:c16r2="http://schemas.microsoft.com/office/drawing/2015/06/chart">
            <c:ext xmlns:c16="http://schemas.microsoft.com/office/drawing/2014/chart" uri="{C3380CC4-5D6E-409C-BE32-E72D297353CC}">
              <c16:uniqueId val="{00000003-DD9D-4958-8A61-5500D83624FD}"/>
            </c:ext>
          </c:extLst>
        </c:ser>
        <c:ser>
          <c:idx val="3"/>
          <c:order val="3"/>
          <c:tx>
            <c:strRef>
              <c:f>Sheet2!$C$28</c:f>
              <c:strCache>
                <c:ptCount val="1"/>
                <c:pt idx="0">
                  <c:v>AD3</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errBars>
            <c:errDir val="y"/>
            <c:errBarType val="both"/>
            <c:errValType val="cust"/>
            <c:noEndCap val="0"/>
            <c:plus>
              <c:numRef>
                <c:f>Sheet2!$D$35:$G$35</c:f>
                <c:numCache>
                  <c:formatCode>General</c:formatCode>
                  <c:ptCount val="4"/>
                  <c:pt idx="0">
                    <c:v>1.1297513</c:v>
                  </c:pt>
                  <c:pt idx="1">
                    <c:v>1.4712882</c:v>
                  </c:pt>
                  <c:pt idx="2">
                    <c:v>1.6554142</c:v>
                  </c:pt>
                  <c:pt idx="3">
                    <c:v>1.2584961</c:v>
                  </c:pt>
                </c:numCache>
              </c:numRef>
            </c:plus>
            <c:minus>
              <c:numRef>
                <c:f>Sheet2!$D$35:$G$35</c:f>
                <c:numCache>
                  <c:formatCode>General</c:formatCode>
                  <c:ptCount val="4"/>
                  <c:pt idx="0">
                    <c:v>1.1297513</c:v>
                  </c:pt>
                  <c:pt idx="1">
                    <c:v>1.4712882</c:v>
                  </c:pt>
                  <c:pt idx="2">
                    <c:v>1.6554142</c:v>
                  </c:pt>
                  <c:pt idx="3">
                    <c:v>1.2584961</c:v>
                  </c:pt>
                </c:numCache>
              </c:numRef>
            </c:minus>
            <c:spPr>
              <a:noFill/>
              <a:ln w="9525" cap="flat" cmpd="sng" algn="ctr">
                <a:solidFill>
                  <a:schemeClr val="bg1">
                    <a:lumMod val="85000"/>
                  </a:schemeClr>
                </a:solidFill>
                <a:round/>
              </a:ln>
              <a:effectLst/>
            </c:spPr>
          </c:errBars>
          <c:cat>
            <c:numRef>
              <c:f>Sheet2!$D$24:$G$24</c:f>
              <c:numCache>
                <c:formatCode>General</c:formatCode>
                <c:ptCount val="4"/>
                <c:pt idx="0">
                  <c:v>10.0</c:v>
                </c:pt>
                <c:pt idx="1">
                  <c:v>20.0</c:v>
                </c:pt>
                <c:pt idx="2">
                  <c:v>30.0</c:v>
                </c:pt>
                <c:pt idx="3">
                  <c:v>40.0</c:v>
                </c:pt>
              </c:numCache>
            </c:numRef>
          </c:cat>
          <c:val>
            <c:numRef>
              <c:f>Sheet2!$D$28:$G$28</c:f>
              <c:numCache>
                <c:formatCode>General</c:formatCode>
                <c:ptCount val="4"/>
                <c:pt idx="0">
                  <c:v>4.491244</c:v>
                </c:pt>
                <c:pt idx="1">
                  <c:v>4.739112</c:v>
                </c:pt>
                <c:pt idx="2">
                  <c:v>13.470681</c:v>
                </c:pt>
                <c:pt idx="3">
                  <c:v>15.596463</c:v>
                </c:pt>
              </c:numCache>
            </c:numRef>
          </c:val>
          <c:smooth val="0"/>
          <c:extLst xmlns:c16r2="http://schemas.microsoft.com/office/drawing/2015/06/chart">
            <c:ext xmlns:c16="http://schemas.microsoft.com/office/drawing/2014/chart" uri="{C3380CC4-5D6E-409C-BE32-E72D297353CC}">
              <c16:uniqueId val="{00000004-DD9D-4958-8A61-5500D83624FD}"/>
            </c:ext>
          </c:extLst>
        </c:ser>
        <c:dLbls>
          <c:showLegendKey val="0"/>
          <c:showVal val="0"/>
          <c:showCatName val="0"/>
          <c:showSerName val="0"/>
          <c:showPercent val="0"/>
          <c:showBubbleSize val="0"/>
        </c:dLbls>
        <c:marker val="1"/>
        <c:smooth val="0"/>
        <c:axId val="-2104554480"/>
        <c:axId val="-2104676736"/>
      </c:lineChart>
      <c:catAx>
        <c:axId val="-2104554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icrosoft Sans Serif" charset="0"/>
                <a:ea typeface="Microsoft Sans Serif" charset="0"/>
                <a:cs typeface="Microsoft Sans Serif" charset="0"/>
              </a:defRPr>
            </a:pPr>
            <a:endParaRPr lang="en-US"/>
          </a:p>
        </c:txPr>
        <c:crossAx val="-2104676736"/>
        <c:crosses val="autoZero"/>
        <c:auto val="1"/>
        <c:lblAlgn val="ctr"/>
        <c:lblOffset val="100"/>
        <c:noMultiLvlLbl val="0"/>
      </c:catAx>
      <c:valAx>
        <c:axId val="-2104676736"/>
        <c:scaling>
          <c:orientation val="minMax"/>
          <c:max val="2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icrosoft Sans Serif" charset="0"/>
                <a:ea typeface="Microsoft Sans Serif" charset="0"/>
                <a:cs typeface="Microsoft Sans Serif" charset="0"/>
              </a:defRPr>
            </a:pPr>
            <a:endParaRPr lang="en-US"/>
          </a:p>
        </c:txPr>
        <c:crossAx val="-2104554480"/>
        <c:crosses val="autoZero"/>
        <c:crossBetween val="between"/>
      </c:valAx>
      <c:spPr>
        <a:noFill/>
        <a:ln>
          <a:noFill/>
        </a:ln>
        <a:effectLst/>
      </c:spPr>
    </c:plotArea>
    <c:legend>
      <c:legendPos val="b"/>
      <c:layout>
        <c:manualLayout>
          <c:xMode val="edge"/>
          <c:yMode val="edge"/>
          <c:x val="0.113763033547009"/>
          <c:y val="0.016931611620316"/>
          <c:w val="0.814982446610632"/>
          <c:h val="0.0892596536043665"/>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icrosoft Sans Serif" charset="0"/>
              <a:ea typeface="Microsoft Sans Serif" charset="0"/>
              <a:cs typeface="Microsoft Sans Serif"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icrosoft Sans Serif" charset="0"/>
                <a:ea typeface="Microsoft Sans Serif" charset="0"/>
                <a:cs typeface="Microsoft Sans Serif" charset="0"/>
              </a:defRPr>
            </a:pPr>
            <a:r>
              <a:rPr lang="en-US" sz="2000" b="1" dirty="0">
                <a:latin typeface="Microsoft Sans Serif" charset="0"/>
                <a:ea typeface="Microsoft Sans Serif" charset="0"/>
                <a:cs typeface="Microsoft Sans Serif" charset="0"/>
              </a:rPr>
              <a:t>Efficiency</a:t>
            </a:r>
          </a:p>
        </c:rich>
      </c:tx>
      <c:layout>
        <c:manualLayout>
          <c:xMode val="edge"/>
          <c:yMode val="edge"/>
          <c:x val="0.391223278427986"/>
          <c:y val="0.138349729596242"/>
        </c:manualLayout>
      </c:layout>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icrosoft Sans Serif" charset="0"/>
              <a:ea typeface="Microsoft Sans Serif" charset="0"/>
              <a:cs typeface="Microsoft Sans Serif" charset="0"/>
            </a:defRPr>
          </a:pPr>
          <a:endParaRPr lang="en-US"/>
        </a:p>
      </c:txPr>
    </c:title>
    <c:autoTitleDeleted val="0"/>
    <c:plotArea>
      <c:layout>
        <c:manualLayout>
          <c:layoutTarget val="inner"/>
          <c:xMode val="edge"/>
          <c:yMode val="edge"/>
          <c:x val="0.155241194627666"/>
          <c:y val="0.133959153739919"/>
          <c:w val="0.797361603615852"/>
          <c:h val="0.826185772921676"/>
        </c:manualLayout>
      </c:layout>
      <c:barChart>
        <c:barDir val="col"/>
        <c:grouping val="clustered"/>
        <c:varyColors val="0"/>
        <c:ser>
          <c:idx val="0"/>
          <c:order val="0"/>
          <c:tx>
            <c:strRef>
              <c:f>Sheet1!$B$6</c:f>
              <c:strCache>
                <c:ptCount val="1"/>
                <c:pt idx="0">
                  <c:v>GSNAP-PolyCat</c:v>
                </c:pt>
              </c:strCache>
            </c:strRef>
          </c:tx>
          <c:spPr>
            <a:solidFill>
              <a:srgbClr val="C1C0C8"/>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solidFill>
                    <a:latin typeface="Arial" charset="0"/>
                    <a:ea typeface="Arial" charset="0"/>
                    <a:cs typeface="Arial" charset="0"/>
                  </a:defRPr>
                </a:pPr>
                <a:endParaRPr lang="en-US"/>
              </a:p>
            </c:txPr>
            <c:dLblPos val="in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Sheet1!$A$3:$A$3</c:f>
              <c:strCache>
                <c:ptCount val="1"/>
                <c:pt idx="0">
                  <c:v>Accuracy</c:v>
                </c:pt>
              </c:strCache>
            </c:strRef>
          </c:cat>
          <c:val>
            <c:numRef>
              <c:f>Sheet1!$B$7</c:f>
              <c:numCache>
                <c:formatCode>0.0</c:formatCode>
                <c:ptCount val="1"/>
                <c:pt idx="0">
                  <c:v>75.8</c:v>
                </c:pt>
              </c:numCache>
            </c:numRef>
          </c:val>
          <c:extLst xmlns:c16r2="http://schemas.microsoft.com/office/drawing/2015/06/chart">
            <c:ext xmlns:c16="http://schemas.microsoft.com/office/drawing/2014/chart" uri="{C3380CC4-5D6E-409C-BE32-E72D297353CC}">
              <c16:uniqueId val="{00000000-C064-4869-BDCD-D5CF5EB2E526}"/>
            </c:ext>
          </c:extLst>
        </c:ser>
        <c:ser>
          <c:idx val="1"/>
          <c:order val="1"/>
          <c:tx>
            <c:strRef>
              <c:f>Sheet1!$C$6</c:f>
              <c:strCache>
                <c:ptCount val="1"/>
                <c:pt idx="0">
                  <c:v>Bowtie2-HyLiTE</c:v>
                </c:pt>
              </c:strCache>
            </c:strRef>
          </c:tx>
          <c:spPr>
            <a:solidFill>
              <a:sysClr val="windowText" lastClr="0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solidFill>
                    <a:latin typeface="Arial" charset="0"/>
                    <a:ea typeface="Arial" charset="0"/>
                    <a:cs typeface="Arial" charset="0"/>
                  </a:defRPr>
                </a:pPr>
                <a:endParaRPr lang="en-US"/>
              </a:p>
            </c:txPr>
            <c:dLblPos val="in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Sheet1!$A$3:$A$3</c:f>
              <c:strCache>
                <c:ptCount val="1"/>
                <c:pt idx="0">
                  <c:v>Accuracy</c:v>
                </c:pt>
              </c:strCache>
            </c:strRef>
          </c:cat>
          <c:val>
            <c:numRef>
              <c:f>Sheet1!$C$7</c:f>
              <c:numCache>
                <c:formatCode>0.0</c:formatCode>
                <c:ptCount val="1"/>
                <c:pt idx="0">
                  <c:v>76.1</c:v>
                </c:pt>
              </c:numCache>
            </c:numRef>
          </c:val>
          <c:extLst xmlns:c16r2="http://schemas.microsoft.com/office/drawing/2015/06/chart">
            <c:ext xmlns:c16="http://schemas.microsoft.com/office/drawing/2014/chart" uri="{C3380CC4-5D6E-409C-BE32-E72D297353CC}">
              <c16:uniqueId val="{00000001-C064-4869-BDCD-D5CF5EB2E526}"/>
            </c:ext>
          </c:extLst>
        </c:ser>
        <c:ser>
          <c:idx val="2"/>
          <c:order val="2"/>
          <c:tx>
            <c:strRef>
              <c:f>Sheet1!$D$6</c:f>
              <c:strCache>
                <c:ptCount val="1"/>
                <c:pt idx="0">
                  <c:v>Bowtie2-RSEM</c:v>
                </c:pt>
              </c:strCache>
            </c:strRef>
          </c:tx>
          <c:spPr>
            <a:pattFill prst="pct25">
              <a:fgClr>
                <a:srgbClr val="21B9DE"/>
              </a:fgClr>
              <a:bgClr>
                <a:sysClr val="window" lastClr="FFFFFF"/>
              </a:bgClr>
            </a:patt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solidFill>
                    <a:latin typeface="Arial" charset="0"/>
                    <a:ea typeface="Arial" charset="0"/>
                    <a:cs typeface="Arial" charset="0"/>
                  </a:defRPr>
                </a:pPr>
                <a:endParaRPr lang="en-US"/>
              </a:p>
            </c:txPr>
            <c:dLblPos val="in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Sheet1!$A$3:$A$3</c:f>
              <c:strCache>
                <c:ptCount val="1"/>
                <c:pt idx="0">
                  <c:v>Accuracy</c:v>
                </c:pt>
              </c:strCache>
            </c:strRef>
          </c:cat>
          <c:val>
            <c:numRef>
              <c:f>Sheet1!$D$7</c:f>
              <c:numCache>
                <c:formatCode>0.0</c:formatCode>
                <c:ptCount val="1"/>
                <c:pt idx="0">
                  <c:v>100.0</c:v>
                </c:pt>
              </c:numCache>
            </c:numRef>
          </c:val>
          <c:extLst xmlns:c16r2="http://schemas.microsoft.com/office/drawing/2015/06/chart">
            <c:ext xmlns:c16="http://schemas.microsoft.com/office/drawing/2014/chart" uri="{C3380CC4-5D6E-409C-BE32-E72D297353CC}">
              <c16:uniqueId val="{00000002-C064-4869-BDCD-D5CF5EB2E526}"/>
            </c:ext>
          </c:extLst>
        </c:ser>
        <c:dLbls>
          <c:showLegendKey val="0"/>
          <c:showVal val="0"/>
          <c:showCatName val="0"/>
          <c:showSerName val="0"/>
          <c:showPercent val="0"/>
          <c:showBubbleSize val="0"/>
        </c:dLbls>
        <c:gapWidth val="78"/>
        <c:overlap val="-76"/>
        <c:axId val="-2074404064"/>
        <c:axId val="-2074400096"/>
        <c:extLst xmlns:c16r2="http://schemas.microsoft.com/office/drawing/2015/06/chart">
          <c:ext xmlns:c15="http://schemas.microsoft.com/office/drawing/2012/chart" uri="{02D57815-91ED-43cb-92C2-25804820EDAC}">
            <c15:filteredBarSeries>
              <c15:ser>
                <c:idx val="3"/>
                <c:order val="3"/>
                <c:tx>
                  <c:strRef>
                    <c:extLst xmlns:c16r2="http://schemas.microsoft.com/office/drawing/2015/06/chart">
                      <c:ext uri="{02D57815-91ED-43cb-92C2-25804820EDAC}">
                        <c15:formulaRef>
                          <c15:sqref>Sheet1!$E$2</c15:sqref>
                        </c15:formulaRef>
                      </c:ext>
                    </c:extLst>
                    <c:strCache>
                      <c:ptCount val="1"/>
                    </c:strCache>
                  </c:strRef>
                </c:tx>
                <c:spPr>
                  <a:solidFill>
                    <a:schemeClr val="accent4"/>
                  </a:solidFill>
                  <a:ln>
                    <a:noFill/>
                  </a:ln>
                  <a:effectLst/>
                </c:spPr>
                <c:invertIfNegative val="0"/>
                <c:cat>
                  <c:strRef>
                    <c:extLst xmlns:c16r2="http://schemas.microsoft.com/office/drawing/2015/06/chart">
                      <c:ext uri="{02D57815-91ED-43cb-92C2-25804820EDAC}">
                        <c15:formulaRef>
                          <c15:sqref>Sheet1!$A$3:$A$3</c15:sqref>
                        </c15:formulaRef>
                      </c:ext>
                    </c:extLst>
                    <c:strCache>
                      <c:ptCount val="1"/>
                      <c:pt idx="0">
                        <c:v>Accuracy</c:v>
                      </c:pt>
                    </c:strCache>
                  </c:strRef>
                </c:cat>
                <c:val>
                  <c:numRef>
                    <c:extLst xmlns:c16r2="http://schemas.microsoft.com/office/drawing/2015/06/chart">
                      <c:ext uri="{02D57815-91ED-43cb-92C2-25804820EDAC}">
                        <c15:formulaRef>
                          <c15:sqref>Sheet1!$E$3:$E$5</c15:sqref>
                        </c15:formulaRef>
                      </c:ext>
                    </c:extLst>
                    <c:numCache>
                      <c:formatCode>General</c:formatCode>
                      <c:ptCount val="3"/>
                    </c:numCache>
                  </c:numRef>
                </c:val>
              </c15:ser>
            </c15:filteredBarSeries>
          </c:ext>
        </c:extLst>
      </c:barChart>
      <c:catAx>
        <c:axId val="-2074404064"/>
        <c:scaling>
          <c:orientation val="minMax"/>
        </c:scaling>
        <c:delete val="1"/>
        <c:axPos val="b"/>
        <c:numFmt formatCode="General" sourceLinked="1"/>
        <c:majorTickMark val="none"/>
        <c:minorTickMark val="none"/>
        <c:tickLblPos val="nextTo"/>
        <c:crossAx val="-2074400096"/>
        <c:crosses val="autoZero"/>
        <c:auto val="1"/>
        <c:lblAlgn val="ctr"/>
        <c:lblOffset val="100"/>
        <c:noMultiLvlLbl val="0"/>
      </c:catAx>
      <c:valAx>
        <c:axId val="-2074400096"/>
        <c:scaling>
          <c:orientation val="minMax"/>
          <c:max val="119.0"/>
          <c:min val="0.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icrosoft Sans Serif" charset="0"/>
                <a:ea typeface="Microsoft Sans Serif" charset="0"/>
                <a:cs typeface="Microsoft Sans Serif" charset="0"/>
              </a:defRPr>
            </a:pPr>
            <a:endParaRPr lang="en-US"/>
          </a:p>
        </c:txPr>
        <c:crossAx val="-2074404064"/>
        <c:crosses val="autoZero"/>
        <c:crossBetween val="between"/>
        <c:majorUnit val="20.0"/>
      </c:valAx>
      <c:spPr>
        <a:solidFill>
          <a:sysClr val="window" lastClr="FFFFFF"/>
        </a:solidFill>
        <a:ln>
          <a:noFill/>
        </a:ln>
        <a:effectLst/>
      </c:spPr>
    </c:plotArea>
    <c:plotVisOnly val="1"/>
    <c:dispBlanksAs val="gap"/>
    <c:showDLblsOverMax val="0"/>
  </c:chart>
  <c:spPr>
    <a:solidFill>
      <a:sysClr val="window" lastClr="FFFFFF"/>
    </a:solid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icrosoft Sans Serif" charset="0"/>
                <a:ea typeface="Microsoft Sans Serif" charset="0"/>
                <a:cs typeface="Microsoft Sans Serif" charset="0"/>
              </a:defRPr>
            </a:pPr>
            <a:r>
              <a:rPr lang="en-US" sz="2000" b="1" dirty="0">
                <a:solidFill>
                  <a:schemeClr val="tx1">
                    <a:lumMod val="65000"/>
                    <a:lumOff val="35000"/>
                  </a:schemeClr>
                </a:solidFill>
                <a:latin typeface="Microsoft Sans Serif" charset="0"/>
                <a:ea typeface="Microsoft Sans Serif" charset="0"/>
                <a:cs typeface="Microsoft Sans Serif" charset="0"/>
              </a:rPr>
              <a:t>Accuracy</a:t>
            </a:r>
          </a:p>
        </c:rich>
      </c:tx>
      <c:layout>
        <c:manualLayout>
          <c:xMode val="edge"/>
          <c:yMode val="edge"/>
          <c:x val="0.391223278427986"/>
          <c:y val="0.138349729596242"/>
        </c:manualLayout>
      </c:layout>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icrosoft Sans Serif" charset="0"/>
              <a:ea typeface="Microsoft Sans Serif" charset="0"/>
              <a:cs typeface="Microsoft Sans Serif" charset="0"/>
            </a:defRPr>
          </a:pPr>
          <a:endParaRPr lang="en-US"/>
        </a:p>
      </c:txPr>
    </c:title>
    <c:autoTitleDeleted val="0"/>
    <c:plotArea>
      <c:layout>
        <c:manualLayout>
          <c:layoutTarget val="inner"/>
          <c:xMode val="edge"/>
          <c:yMode val="edge"/>
          <c:x val="0.155241194627666"/>
          <c:y val="0.133959153739919"/>
          <c:w val="0.797361603615852"/>
          <c:h val="0.826185772921676"/>
        </c:manualLayout>
      </c:layout>
      <c:barChart>
        <c:barDir val="col"/>
        <c:grouping val="clustered"/>
        <c:varyColors val="0"/>
        <c:ser>
          <c:idx val="0"/>
          <c:order val="0"/>
          <c:tx>
            <c:strRef>
              <c:f>Sheet1!$B$2</c:f>
              <c:strCache>
                <c:ptCount val="1"/>
                <c:pt idx="0">
                  <c:v>GSNAP-PolyCat</c:v>
                </c:pt>
              </c:strCache>
            </c:strRef>
          </c:tx>
          <c:spPr>
            <a:solidFill>
              <a:srgbClr val="C1C0C8"/>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lumMod val="95000"/>
                      </a:schemeClr>
                    </a:solidFill>
                    <a:latin typeface="Arial" charset="0"/>
                    <a:ea typeface="Arial" charset="0"/>
                    <a:cs typeface="Arial" charset="0"/>
                  </a:defRPr>
                </a:pPr>
                <a:endParaRPr lang="en-US"/>
              </a:p>
            </c:txPr>
            <c:dLblPos val="in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Sheet1!$A$3:$A$3</c:f>
              <c:strCache>
                <c:ptCount val="1"/>
                <c:pt idx="0">
                  <c:v>Accuracy</c:v>
                </c:pt>
              </c:strCache>
            </c:strRef>
          </c:cat>
          <c:val>
            <c:numRef>
              <c:f>Sheet1!$B$3:$B$3</c:f>
              <c:numCache>
                <c:formatCode>0.0</c:formatCode>
                <c:ptCount val="1"/>
                <c:pt idx="0">
                  <c:v>99.5</c:v>
                </c:pt>
              </c:numCache>
            </c:numRef>
          </c:val>
          <c:extLst xmlns:c16r2="http://schemas.microsoft.com/office/drawing/2015/06/chart">
            <c:ext xmlns:c16="http://schemas.microsoft.com/office/drawing/2014/chart" uri="{C3380CC4-5D6E-409C-BE32-E72D297353CC}">
              <c16:uniqueId val="{00000000-A135-4B0D-BB5B-0E5D7000195A}"/>
            </c:ext>
          </c:extLst>
        </c:ser>
        <c:ser>
          <c:idx val="1"/>
          <c:order val="1"/>
          <c:tx>
            <c:strRef>
              <c:f>Sheet1!$C$2</c:f>
              <c:strCache>
                <c:ptCount val="1"/>
                <c:pt idx="0">
                  <c:v>Bowtie2-HyLiTE</c:v>
                </c:pt>
              </c:strCache>
            </c:strRef>
          </c:tx>
          <c:spPr>
            <a:solidFill>
              <a:schemeClr val="tx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lumMod val="95000"/>
                      </a:schemeClr>
                    </a:solidFill>
                    <a:latin typeface="Arial" charset="0"/>
                    <a:ea typeface="Arial" charset="0"/>
                    <a:cs typeface="Arial" charset="0"/>
                  </a:defRPr>
                </a:pPr>
                <a:endParaRPr lang="en-US"/>
              </a:p>
            </c:txPr>
            <c:dLblPos val="in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Sheet1!$A$3:$A$3</c:f>
              <c:strCache>
                <c:ptCount val="1"/>
                <c:pt idx="0">
                  <c:v>Accuracy</c:v>
                </c:pt>
              </c:strCache>
            </c:strRef>
          </c:cat>
          <c:val>
            <c:numRef>
              <c:f>Sheet1!$C$3:$C$3</c:f>
              <c:numCache>
                <c:formatCode>0.0</c:formatCode>
                <c:ptCount val="1"/>
                <c:pt idx="0">
                  <c:v>82.0</c:v>
                </c:pt>
              </c:numCache>
            </c:numRef>
          </c:val>
          <c:extLst xmlns:c16r2="http://schemas.microsoft.com/office/drawing/2015/06/chart">
            <c:ext xmlns:c16="http://schemas.microsoft.com/office/drawing/2014/chart" uri="{C3380CC4-5D6E-409C-BE32-E72D297353CC}">
              <c16:uniqueId val="{00000001-A135-4B0D-BB5B-0E5D7000195A}"/>
            </c:ext>
          </c:extLst>
        </c:ser>
        <c:ser>
          <c:idx val="2"/>
          <c:order val="2"/>
          <c:tx>
            <c:strRef>
              <c:f>Sheet1!$D$2</c:f>
              <c:strCache>
                <c:ptCount val="1"/>
                <c:pt idx="0">
                  <c:v>Bowtie2-RSEM</c:v>
                </c:pt>
              </c:strCache>
            </c:strRef>
          </c:tx>
          <c:spPr>
            <a:solidFill>
              <a:srgbClr val="21B9DE"/>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lumMod val="95000"/>
                      </a:schemeClr>
                    </a:solidFill>
                    <a:latin typeface="Arial" charset="0"/>
                    <a:ea typeface="Arial" charset="0"/>
                    <a:cs typeface="Arial" charset="0"/>
                  </a:defRPr>
                </a:pPr>
                <a:endParaRPr lang="en-US"/>
              </a:p>
            </c:txPr>
            <c:dLblPos val="in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Sheet1!$A$3:$A$3</c:f>
              <c:strCache>
                <c:ptCount val="1"/>
                <c:pt idx="0">
                  <c:v>Accuracy</c:v>
                </c:pt>
              </c:strCache>
            </c:strRef>
          </c:cat>
          <c:val>
            <c:numRef>
              <c:f>Sheet1!$D$3:$D$3</c:f>
              <c:numCache>
                <c:formatCode>0.0</c:formatCode>
                <c:ptCount val="1"/>
                <c:pt idx="0">
                  <c:v>97.1</c:v>
                </c:pt>
              </c:numCache>
            </c:numRef>
          </c:val>
          <c:extLst xmlns:c16r2="http://schemas.microsoft.com/office/drawing/2015/06/chart">
            <c:ext xmlns:c16="http://schemas.microsoft.com/office/drawing/2014/chart" uri="{C3380CC4-5D6E-409C-BE32-E72D297353CC}">
              <c16:uniqueId val="{00000002-A135-4B0D-BB5B-0E5D7000195A}"/>
            </c:ext>
          </c:extLst>
        </c:ser>
        <c:dLbls>
          <c:showLegendKey val="0"/>
          <c:showVal val="0"/>
          <c:showCatName val="0"/>
          <c:showSerName val="0"/>
          <c:showPercent val="0"/>
          <c:showBubbleSize val="0"/>
        </c:dLbls>
        <c:gapWidth val="78"/>
        <c:overlap val="-76"/>
        <c:axId val="-2074534640"/>
        <c:axId val="-2074530672"/>
        <c:extLst xmlns:c16r2="http://schemas.microsoft.com/office/drawing/2015/06/chart">
          <c:ext xmlns:c15="http://schemas.microsoft.com/office/drawing/2012/chart" uri="{02D57815-91ED-43cb-92C2-25804820EDAC}">
            <c15:filteredBarSeries>
              <c15:ser>
                <c:idx val="3"/>
                <c:order val="3"/>
                <c:tx>
                  <c:strRef>
                    <c:extLst xmlns:c16r2="http://schemas.microsoft.com/office/drawing/2015/06/chart">
                      <c:ext uri="{02D57815-91ED-43cb-92C2-25804820EDAC}">
                        <c15:formulaRef>
                          <c15:sqref>Sheet1!$E$2</c15:sqref>
                        </c15:formulaRef>
                      </c:ext>
                    </c:extLst>
                    <c:strCache>
                      <c:ptCount val="1"/>
                    </c:strCache>
                  </c:strRef>
                </c:tx>
                <c:spPr>
                  <a:solidFill>
                    <a:schemeClr val="accent4"/>
                  </a:solidFill>
                  <a:ln>
                    <a:noFill/>
                  </a:ln>
                  <a:effectLst/>
                </c:spPr>
                <c:invertIfNegative val="0"/>
                <c:cat>
                  <c:strRef>
                    <c:extLst xmlns:c16r2="http://schemas.microsoft.com/office/drawing/2015/06/chart">
                      <c:ext uri="{02D57815-91ED-43cb-92C2-25804820EDAC}">
                        <c15:formulaRef>
                          <c15:sqref>Sheet1!$A$3:$A$3</c15:sqref>
                        </c15:formulaRef>
                      </c:ext>
                    </c:extLst>
                    <c:strCache>
                      <c:ptCount val="1"/>
                      <c:pt idx="0">
                        <c:v>Accuracy</c:v>
                      </c:pt>
                    </c:strCache>
                  </c:strRef>
                </c:cat>
                <c:val>
                  <c:numRef>
                    <c:extLst xmlns:c16r2="http://schemas.microsoft.com/office/drawing/2015/06/chart">
                      <c:ext uri="{02D57815-91ED-43cb-92C2-25804820EDAC}">
                        <c15:formulaRef>
                          <c15:sqref>Sheet1!$E$3:$E$5</c15:sqref>
                        </c15:formulaRef>
                      </c:ext>
                    </c:extLst>
                    <c:numCache>
                      <c:formatCode>General</c:formatCode>
                      <c:ptCount val="3"/>
                    </c:numCache>
                  </c:numRef>
                </c:val>
              </c15:ser>
            </c15:filteredBarSeries>
          </c:ext>
        </c:extLst>
      </c:barChart>
      <c:catAx>
        <c:axId val="-2074534640"/>
        <c:scaling>
          <c:orientation val="minMax"/>
        </c:scaling>
        <c:delete val="1"/>
        <c:axPos val="b"/>
        <c:numFmt formatCode="General" sourceLinked="1"/>
        <c:majorTickMark val="none"/>
        <c:minorTickMark val="none"/>
        <c:tickLblPos val="nextTo"/>
        <c:crossAx val="-2074530672"/>
        <c:crosses val="autoZero"/>
        <c:auto val="1"/>
        <c:lblAlgn val="ctr"/>
        <c:lblOffset val="100"/>
        <c:noMultiLvlLbl val="0"/>
      </c:catAx>
      <c:valAx>
        <c:axId val="-2074530672"/>
        <c:scaling>
          <c:orientation val="minMax"/>
          <c:max val="119.0"/>
          <c:min val="0.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icrosoft Sans Serif" charset="0"/>
                <a:ea typeface="Microsoft Sans Serif" charset="0"/>
                <a:cs typeface="Microsoft Sans Serif" charset="0"/>
              </a:defRPr>
            </a:pPr>
            <a:endParaRPr lang="en-US"/>
          </a:p>
        </c:txPr>
        <c:crossAx val="-2074534640"/>
        <c:crosses val="autoZero"/>
        <c:crossBetween val="between"/>
        <c:majorUnit val="20.0"/>
      </c:valAx>
      <c:spPr>
        <a:noFill/>
        <a:ln>
          <a:noFill/>
        </a:ln>
        <a:effectLst/>
      </c:spPr>
    </c:plotArea>
    <c:plotVisOnly val="1"/>
    <c:dispBlanksAs val="gap"/>
    <c:showDLblsOverMax val="0"/>
  </c:chart>
  <c:spPr>
    <a:solidFill>
      <a:schemeClr val="bg1"/>
    </a:soli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icrosoft Sans Serif" charset="0"/>
                <a:ea typeface="Microsoft Sans Serif" charset="0"/>
                <a:cs typeface="Microsoft Sans Serif" charset="0"/>
              </a:defRPr>
            </a:pPr>
            <a:r>
              <a:rPr lang="en-US" dirty="0"/>
              <a:t># DC </a:t>
            </a:r>
            <a:r>
              <a:rPr lang="en-US" dirty="0" err="1"/>
              <a:t>homoeolog</a:t>
            </a:r>
            <a:r>
              <a:rPr lang="en-US" dirty="0"/>
              <a:t> pairs</a:t>
            </a:r>
          </a:p>
        </c:rich>
      </c:tx>
      <c:layout>
        <c:manualLayout>
          <c:xMode val="edge"/>
          <c:yMode val="edge"/>
          <c:x val="0.164770300126775"/>
          <c:y val="0.134596113096542"/>
        </c:manualLayout>
      </c:layout>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icrosoft Sans Serif" charset="0"/>
              <a:ea typeface="Microsoft Sans Serif" charset="0"/>
              <a:cs typeface="Microsoft Sans Serif" charset="0"/>
            </a:defRPr>
          </a:pPr>
          <a:endParaRPr lang="en-US"/>
        </a:p>
      </c:txPr>
    </c:title>
    <c:autoTitleDeleted val="0"/>
    <c:plotArea>
      <c:layout/>
      <c:barChart>
        <c:barDir val="col"/>
        <c:grouping val="stacked"/>
        <c:varyColors val="0"/>
        <c:ser>
          <c:idx val="0"/>
          <c:order val="0"/>
          <c:tx>
            <c:strRef>
              <c:f>Sheet1!$B$82</c:f>
              <c:strCache>
                <c:ptCount val="1"/>
                <c:pt idx="0">
                  <c:v>LOC</c:v>
                </c:pt>
              </c:strCache>
            </c:strRef>
          </c:tx>
          <c:spPr>
            <a:solidFill>
              <a:srgbClr val="707CC4"/>
            </a:solidFill>
            <a:ln>
              <a:noFill/>
            </a:ln>
            <a:effectLst/>
          </c:spPr>
          <c:invertIfNegative val="0"/>
          <c:cat>
            <c:strRef>
              <c:f>Sheet1!$C$81:$E$81</c:f>
              <c:strCache>
                <c:ptCount val="3"/>
                <c:pt idx="0">
                  <c:v>GSNAP-PolyCat</c:v>
                </c:pt>
                <c:pt idx="1">
                  <c:v>Bowtie2-HyLiTE</c:v>
                </c:pt>
                <c:pt idx="2">
                  <c:v>Bowtie2-RSEM</c:v>
                </c:pt>
              </c:strCache>
            </c:strRef>
          </c:cat>
          <c:val>
            <c:numRef>
              <c:f>Sheet1!$C$82:$E$82</c:f>
              <c:numCache>
                <c:formatCode>General</c:formatCode>
                <c:ptCount val="3"/>
                <c:pt idx="0">
                  <c:v>7.0</c:v>
                </c:pt>
                <c:pt idx="1">
                  <c:v>7.0</c:v>
                </c:pt>
                <c:pt idx="2">
                  <c:v>58.0</c:v>
                </c:pt>
              </c:numCache>
            </c:numRef>
          </c:val>
          <c:extLst xmlns:c16r2="http://schemas.microsoft.com/office/drawing/2015/06/chart">
            <c:ext xmlns:c16="http://schemas.microsoft.com/office/drawing/2014/chart" uri="{C3380CC4-5D6E-409C-BE32-E72D297353CC}">
              <c16:uniqueId val="{00000000-5529-4A20-B39F-CD484F62050B}"/>
            </c:ext>
          </c:extLst>
        </c:ser>
        <c:ser>
          <c:idx val="1"/>
          <c:order val="1"/>
          <c:tx>
            <c:strRef>
              <c:f>Sheet1!$B$83</c:f>
              <c:strCache>
                <c:ptCount val="1"/>
                <c:pt idx="0">
                  <c:v>GOC</c:v>
                </c:pt>
              </c:strCache>
            </c:strRef>
          </c:tx>
          <c:spPr>
            <a:solidFill>
              <a:srgbClr val="EA8560"/>
            </a:solidFill>
            <a:ln>
              <a:noFill/>
            </a:ln>
            <a:effectLst/>
          </c:spPr>
          <c:invertIfNegative val="0"/>
          <c:cat>
            <c:strRef>
              <c:f>Sheet1!$C$81:$E$81</c:f>
              <c:strCache>
                <c:ptCount val="3"/>
                <c:pt idx="0">
                  <c:v>GSNAP-PolyCat</c:v>
                </c:pt>
                <c:pt idx="1">
                  <c:v>Bowtie2-HyLiTE</c:v>
                </c:pt>
                <c:pt idx="2">
                  <c:v>Bowtie2-RSEM</c:v>
                </c:pt>
              </c:strCache>
            </c:strRef>
          </c:cat>
          <c:val>
            <c:numRef>
              <c:f>Sheet1!$C$83:$E$83</c:f>
              <c:numCache>
                <c:formatCode>General</c:formatCode>
                <c:ptCount val="3"/>
                <c:pt idx="0">
                  <c:v>28.0</c:v>
                </c:pt>
                <c:pt idx="1">
                  <c:v>81.0</c:v>
                </c:pt>
                <c:pt idx="2">
                  <c:v>598.0</c:v>
                </c:pt>
              </c:numCache>
            </c:numRef>
          </c:val>
          <c:extLst xmlns:c16r2="http://schemas.microsoft.com/office/drawing/2015/06/chart">
            <c:ext xmlns:c16="http://schemas.microsoft.com/office/drawing/2014/chart" uri="{C3380CC4-5D6E-409C-BE32-E72D297353CC}">
              <c16:uniqueId val="{00000001-5529-4A20-B39F-CD484F62050B}"/>
            </c:ext>
          </c:extLst>
        </c:ser>
        <c:ser>
          <c:idx val="2"/>
          <c:order val="2"/>
          <c:tx>
            <c:strRef>
              <c:f>Sheet1!$B$84</c:f>
              <c:strCache>
                <c:ptCount val="1"/>
                <c:pt idx="0">
                  <c:v>ambiguous</c:v>
                </c:pt>
              </c:strCache>
            </c:strRef>
          </c:tx>
          <c:spPr>
            <a:solidFill>
              <a:srgbClr val="C1C0C8"/>
            </a:solidFill>
            <a:ln>
              <a:noFill/>
            </a:ln>
            <a:effectLst/>
          </c:spPr>
          <c:invertIfNegative val="0"/>
          <c:cat>
            <c:strRef>
              <c:f>Sheet1!$C$81:$E$81</c:f>
              <c:strCache>
                <c:ptCount val="3"/>
                <c:pt idx="0">
                  <c:v>GSNAP-PolyCat</c:v>
                </c:pt>
                <c:pt idx="1">
                  <c:v>Bowtie2-HyLiTE</c:v>
                </c:pt>
                <c:pt idx="2">
                  <c:v>Bowtie2-RSEM</c:v>
                </c:pt>
              </c:strCache>
            </c:strRef>
          </c:cat>
          <c:val>
            <c:numRef>
              <c:f>Sheet1!$C$84:$E$84</c:f>
              <c:numCache>
                <c:formatCode>General</c:formatCode>
                <c:ptCount val="3"/>
                <c:pt idx="0">
                  <c:v>13.0</c:v>
                </c:pt>
                <c:pt idx="1">
                  <c:v>27.0</c:v>
                </c:pt>
                <c:pt idx="2">
                  <c:v>55.0</c:v>
                </c:pt>
              </c:numCache>
            </c:numRef>
          </c:val>
          <c:extLst xmlns:c16r2="http://schemas.microsoft.com/office/drawing/2015/06/chart">
            <c:ext xmlns:c16="http://schemas.microsoft.com/office/drawing/2014/chart" uri="{C3380CC4-5D6E-409C-BE32-E72D297353CC}">
              <c16:uniqueId val="{00000002-5529-4A20-B39F-CD484F62050B}"/>
            </c:ext>
          </c:extLst>
        </c:ser>
        <c:dLbls>
          <c:showLegendKey val="0"/>
          <c:showVal val="0"/>
          <c:showCatName val="0"/>
          <c:showSerName val="0"/>
          <c:showPercent val="0"/>
          <c:showBubbleSize val="0"/>
        </c:dLbls>
        <c:gapWidth val="68"/>
        <c:overlap val="100"/>
        <c:axId val="-2072772032"/>
        <c:axId val="-2072801632"/>
      </c:barChart>
      <c:catAx>
        <c:axId val="-2072772032"/>
        <c:scaling>
          <c:orientation val="minMax"/>
        </c:scaling>
        <c:delete val="1"/>
        <c:axPos val="b"/>
        <c:numFmt formatCode="General" sourceLinked="1"/>
        <c:majorTickMark val="none"/>
        <c:minorTickMark val="none"/>
        <c:tickLblPos val="nextTo"/>
        <c:crossAx val="-2072801632"/>
        <c:crosses val="autoZero"/>
        <c:auto val="1"/>
        <c:lblAlgn val="ctr"/>
        <c:lblOffset val="100"/>
        <c:noMultiLvlLbl val="0"/>
      </c:catAx>
      <c:valAx>
        <c:axId val="-20728016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icrosoft Sans Serif" charset="0"/>
                <a:ea typeface="Microsoft Sans Serif" charset="0"/>
                <a:cs typeface="Microsoft Sans Serif" charset="0"/>
              </a:defRPr>
            </a:pPr>
            <a:endParaRPr lang="en-US"/>
          </a:p>
        </c:txPr>
        <c:crossAx val="-2072772032"/>
        <c:crosses val="autoZero"/>
        <c:crossBetween val="between"/>
        <c:majorUnit val="200.0"/>
      </c:valAx>
      <c:spPr>
        <a:noFill/>
        <a:ln>
          <a:noFill/>
        </a:ln>
        <a:effectLst/>
      </c:spPr>
    </c:plotArea>
    <c:legend>
      <c:legendPos val="t"/>
      <c:layout>
        <c:manualLayout>
          <c:xMode val="edge"/>
          <c:yMode val="edge"/>
          <c:x val="0.104859777775736"/>
          <c:y val="0.316933833484076"/>
          <c:w val="0.451208154959855"/>
          <c:h val="0.221517127246941"/>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icrosoft Sans Serif" charset="0"/>
              <a:ea typeface="Microsoft Sans Serif" charset="0"/>
              <a:cs typeface="Microsoft Sans Serif"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icrosoft Sans Serif" charset="0"/>
                <a:ea typeface="Microsoft Sans Serif" charset="0"/>
                <a:cs typeface="Microsoft Sans Serif" charset="0"/>
              </a:defRPr>
            </a:pPr>
            <a:r>
              <a:rPr lang="en-US" sz="2000" b="1" dirty="0">
                <a:latin typeface="Microsoft Sans Serif" charset="0"/>
                <a:ea typeface="Microsoft Sans Serif" charset="0"/>
                <a:cs typeface="Microsoft Sans Serif" charset="0"/>
              </a:rPr>
              <a:t>Density</a:t>
            </a:r>
          </a:p>
        </c:rich>
      </c:tx>
      <c:layout/>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icrosoft Sans Serif" charset="0"/>
              <a:ea typeface="Microsoft Sans Serif" charset="0"/>
              <a:cs typeface="Microsoft Sans Serif" charset="0"/>
            </a:defRPr>
          </a:pPr>
          <a:endParaRPr lang="en-US"/>
        </a:p>
      </c:txPr>
    </c:title>
    <c:autoTitleDeleted val="0"/>
    <c:plotArea>
      <c:layout/>
      <c:barChart>
        <c:barDir val="col"/>
        <c:grouping val="stacked"/>
        <c:varyColors val="0"/>
        <c:ser>
          <c:idx val="0"/>
          <c:order val="0"/>
          <c:tx>
            <c:strRef>
              <c:f>Sheet3!$L$2</c:f>
              <c:strCache>
                <c:ptCount val="1"/>
                <c:pt idx="0">
                  <c:v>within A genome</c:v>
                </c:pt>
              </c:strCache>
            </c:strRef>
          </c:tx>
          <c:spPr>
            <a:solidFill>
              <a:srgbClr val="EF6571"/>
            </a:solidFill>
            <a:ln>
              <a:noFill/>
            </a:ln>
            <a:effectLst/>
          </c:spPr>
          <c:invertIfNegative val="0"/>
          <c:cat>
            <c:strRef>
              <c:f>Sheet3!$M$1:$N$1</c:f>
              <c:strCache>
                <c:ptCount val="2"/>
                <c:pt idx="0">
                  <c:v>predicted</c:v>
                </c:pt>
                <c:pt idx="1">
                  <c:v>allopolyploid</c:v>
                </c:pt>
              </c:strCache>
            </c:strRef>
          </c:cat>
          <c:val>
            <c:numRef>
              <c:f>Sheet3!$M$2:$N$2</c:f>
              <c:numCache>
                <c:formatCode>General</c:formatCode>
                <c:ptCount val="2"/>
                <c:pt idx="0">
                  <c:v>0.0199141503269783</c:v>
                </c:pt>
                <c:pt idx="1">
                  <c:v>0.0255451468877953</c:v>
                </c:pt>
              </c:numCache>
            </c:numRef>
          </c:val>
          <c:extLst xmlns:c16r2="http://schemas.microsoft.com/office/drawing/2015/06/chart">
            <c:ext xmlns:c16="http://schemas.microsoft.com/office/drawing/2014/chart" uri="{C3380CC4-5D6E-409C-BE32-E72D297353CC}">
              <c16:uniqueId val="{00000000-F21C-4282-8B32-8D372565B3E5}"/>
            </c:ext>
          </c:extLst>
        </c:ser>
        <c:ser>
          <c:idx val="1"/>
          <c:order val="1"/>
          <c:tx>
            <c:strRef>
              <c:f>Sheet3!$L$3</c:f>
              <c:strCache>
                <c:ptCount val="1"/>
                <c:pt idx="0">
                  <c:v>within D genome</c:v>
                </c:pt>
              </c:strCache>
            </c:strRef>
          </c:tx>
          <c:spPr>
            <a:solidFill>
              <a:srgbClr val="6FE0C2"/>
            </a:solidFill>
            <a:ln>
              <a:noFill/>
            </a:ln>
            <a:effectLst/>
          </c:spPr>
          <c:invertIfNegative val="0"/>
          <c:cat>
            <c:strRef>
              <c:f>Sheet3!$M$1:$N$1</c:f>
              <c:strCache>
                <c:ptCount val="2"/>
                <c:pt idx="0">
                  <c:v>predicted</c:v>
                </c:pt>
                <c:pt idx="1">
                  <c:v>allopolyploid</c:v>
                </c:pt>
              </c:strCache>
            </c:strRef>
          </c:cat>
          <c:val>
            <c:numRef>
              <c:f>Sheet3!$M$3:$N$3</c:f>
              <c:numCache>
                <c:formatCode>General</c:formatCode>
                <c:ptCount val="2"/>
                <c:pt idx="0">
                  <c:v>0.0245694479963845</c:v>
                </c:pt>
                <c:pt idx="1">
                  <c:v>0.0264024842061879</c:v>
                </c:pt>
              </c:numCache>
            </c:numRef>
          </c:val>
          <c:extLst xmlns:c16r2="http://schemas.microsoft.com/office/drawing/2015/06/chart">
            <c:ext xmlns:c16="http://schemas.microsoft.com/office/drawing/2014/chart" uri="{C3380CC4-5D6E-409C-BE32-E72D297353CC}">
              <c16:uniqueId val="{00000001-F21C-4282-8B32-8D372565B3E5}"/>
            </c:ext>
          </c:extLst>
        </c:ser>
        <c:ser>
          <c:idx val="2"/>
          <c:order val="2"/>
          <c:tx>
            <c:strRef>
              <c:f>Sheet3!$L$4</c:f>
              <c:strCache>
                <c:ptCount val="1"/>
                <c:pt idx="0">
                  <c:v>between A&amp;D</c:v>
                </c:pt>
              </c:strCache>
            </c:strRef>
          </c:tx>
          <c:spPr>
            <a:solidFill>
              <a:schemeClr val="bg1">
                <a:lumMod val="65000"/>
              </a:schemeClr>
            </a:solidFill>
            <a:ln>
              <a:noFill/>
            </a:ln>
            <a:effectLst/>
          </c:spPr>
          <c:invertIfNegative val="0"/>
          <c:cat>
            <c:strRef>
              <c:f>Sheet3!$M$1:$N$1</c:f>
              <c:strCache>
                <c:ptCount val="2"/>
                <c:pt idx="0">
                  <c:v>predicted</c:v>
                </c:pt>
                <c:pt idx="1">
                  <c:v>allopolyploid</c:v>
                </c:pt>
              </c:strCache>
            </c:strRef>
          </c:cat>
          <c:val>
            <c:numRef>
              <c:f>Sheet3!$M$4:$N$4</c:f>
              <c:numCache>
                <c:formatCode>General</c:formatCode>
                <c:ptCount val="2"/>
                <c:pt idx="0">
                  <c:v>0.0105404740107108</c:v>
                </c:pt>
                <c:pt idx="1">
                  <c:v>0.0259756074969213</c:v>
                </c:pt>
              </c:numCache>
            </c:numRef>
          </c:val>
          <c:extLst xmlns:c16r2="http://schemas.microsoft.com/office/drawing/2015/06/chart">
            <c:ext xmlns:c16="http://schemas.microsoft.com/office/drawing/2014/chart" uri="{C3380CC4-5D6E-409C-BE32-E72D297353CC}">
              <c16:uniqueId val="{00000002-F21C-4282-8B32-8D372565B3E5}"/>
            </c:ext>
          </c:extLst>
        </c:ser>
        <c:dLbls>
          <c:showLegendKey val="0"/>
          <c:showVal val="0"/>
          <c:showCatName val="0"/>
          <c:showSerName val="0"/>
          <c:showPercent val="0"/>
          <c:showBubbleSize val="0"/>
        </c:dLbls>
        <c:gapWidth val="150"/>
        <c:overlap val="100"/>
        <c:axId val="-2094288240"/>
        <c:axId val="-2094381040"/>
      </c:barChart>
      <c:catAx>
        <c:axId val="-2094288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icrosoft Sans Serif" charset="0"/>
                <a:ea typeface="Microsoft Sans Serif" charset="0"/>
                <a:cs typeface="Microsoft Sans Serif" charset="0"/>
              </a:defRPr>
            </a:pPr>
            <a:endParaRPr lang="en-US"/>
          </a:p>
        </c:txPr>
        <c:crossAx val="-2094381040"/>
        <c:crosses val="autoZero"/>
        <c:auto val="1"/>
        <c:lblAlgn val="ctr"/>
        <c:lblOffset val="100"/>
        <c:noMultiLvlLbl val="0"/>
      </c:catAx>
      <c:valAx>
        <c:axId val="-2094381040"/>
        <c:scaling>
          <c:orientation val="minMax"/>
        </c:scaling>
        <c:delete val="1"/>
        <c:axPos val="l"/>
        <c:numFmt formatCode="General" sourceLinked="0"/>
        <c:majorTickMark val="none"/>
        <c:minorTickMark val="none"/>
        <c:tickLblPos val="nextTo"/>
        <c:crossAx val="-2094288240"/>
        <c:crosses val="autoZero"/>
        <c:crossBetween val="between"/>
      </c:valAx>
      <c:spPr>
        <a:noFill/>
        <a:ln w="25400">
          <a:noFill/>
        </a:ln>
        <a:effectLst/>
      </c:spPr>
    </c:plotArea>
    <c:legend>
      <c:legendPos val="b"/>
      <c:layout/>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icrosoft Sans Serif" charset="0"/>
              <a:ea typeface="Microsoft Sans Serif" charset="0"/>
              <a:cs typeface="Microsoft Sans Serif"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Sheet3!$G$1</c:f>
              <c:strCache>
                <c:ptCount val="1"/>
                <c:pt idx="0">
                  <c:v>diffA</c:v>
                </c:pt>
              </c:strCache>
            </c:strRef>
          </c:tx>
          <c:spPr>
            <a:solidFill>
              <a:srgbClr val="EF6571"/>
            </a:solidFill>
            <a:ln>
              <a:noFill/>
            </a:ln>
            <a:effectLst/>
          </c:spPr>
          <c:invertIfNegative val="0"/>
          <c:cat>
            <c:strRef>
              <c:f>Sheet3!$F$2:$F$15</c:f>
              <c:strCache>
                <c:ptCount val="14"/>
                <c:pt idx="0">
                  <c:v>Mitochondrial fatty acid and lipoic acid synthesis</c:v>
                </c:pt>
                <c:pt idx="1">
                  <c:v>TAG synthesis</c:v>
                </c:pt>
                <c:pt idx="2">
                  <c:v>Eukaryotic glycerolipid synthesis</c:v>
                </c:pt>
                <c:pt idx="3">
                  <c:v>Transcription factors associated with lipid synthesis</c:v>
                </c:pt>
                <c:pt idx="4">
                  <c:v>Oil storage</c:v>
                </c:pt>
                <c:pt idx="5">
                  <c:v>Plastid lipid trafficking</c:v>
                </c:pt>
                <c:pt idx="6">
                  <c:v>Sphingolipid synthesis</c:v>
                </c:pt>
                <c:pt idx="7">
                  <c:v>Plastid fatty acid synthesis from pyruvate</c:v>
                </c:pt>
                <c:pt idx="8">
                  <c:v>Plastidial glycerolipid, galactolipid and sulfolipid synthesis</c:v>
                </c:pt>
                <c:pt idx="9">
                  <c:v>Other acyl lipid related</c:v>
                </c:pt>
                <c:pt idx="10">
                  <c:v>Lipid transfer proteins</c:v>
                </c:pt>
                <c:pt idx="11">
                  <c:v>Miscellaneous</c:v>
                </c:pt>
                <c:pt idx="12">
                  <c:v>b-Oxidation</c:v>
                </c:pt>
                <c:pt idx="13">
                  <c:v>Fatty acid elongation</c:v>
                </c:pt>
              </c:strCache>
            </c:strRef>
          </c:cat>
          <c:val>
            <c:numRef>
              <c:f>Sheet3!$G$2:$G$15</c:f>
              <c:numCache>
                <c:formatCode>General</c:formatCode>
                <c:ptCount val="14"/>
                <c:pt idx="0">
                  <c:v>-0.187993870025382</c:v>
                </c:pt>
                <c:pt idx="1">
                  <c:v>0.00366143843421141</c:v>
                </c:pt>
                <c:pt idx="2">
                  <c:v>-0.0718058250348316</c:v>
                </c:pt>
                <c:pt idx="3">
                  <c:v>-0.0377051561365287</c:v>
                </c:pt>
                <c:pt idx="4">
                  <c:v>0.0182221200525535</c:v>
                </c:pt>
                <c:pt idx="5">
                  <c:v>0.0777345887924583</c:v>
                </c:pt>
                <c:pt idx="6">
                  <c:v>-0.0534194494837511</c:v>
                </c:pt>
                <c:pt idx="7">
                  <c:v>-0.0775330534564791</c:v>
                </c:pt>
                <c:pt idx="8">
                  <c:v>-0.0161753463481942</c:v>
                </c:pt>
                <c:pt idx="9">
                  <c:v>0.0745746018440905</c:v>
                </c:pt>
                <c:pt idx="10">
                  <c:v>0.0160112116633855</c:v>
                </c:pt>
                <c:pt idx="11">
                  <c:v>0.104763928498201</c:v>
                </c:pt>
                <c:pt idx="12">
                  <c:v>0.00286587113336056</c:v>
                </c:pt>
                <c:pt idx="13">
                  <c:v>-0.0627448021462106</c:v>
                </c:pt>
              </c:numCache>
            </c:numRef>
          </c:val>
          <c:extLst xmlns:c16r2="http://schemas.microsoft.com/office/drawing/2015/06/chart">
            <c:ext xmlns:c16="http://schemas.microsoft.com/office/drawing/2014/chart" uri="{C3380CC4-5D6E-409C-BE32-E72D297353CC}">
              <c16:uniqueId val="{00000000-D001-42D5-A047-7C0F639566B2}"/>
            </c:ext>
          </c:extLst>
        </c:ser>
        <c:ser>
          <c:idx val="1"/>
          <c:order val="1"/>
          <c:tx>
            <c:strRef>
              <c:f>Sheet3!$H$1</c:f>
              <c:strCache>
                <c:ptCount val="1"/>
                <c:pt idx="0">
                  <c:v>diffD</c:v>
                </c:pt>
              </c:strCache>
            </c:strRef>
          </c:tx>
          <c:spPr>
            <a:solidFill>
              <a:srgbClr val="6FE0C2"/>
            </a:solidFill>
            <a:ln>
              <a:noFill/>
            </a:ln>
            <a:effectLst/>
          </c:spPr>
          <c:invertIfNegative val="0"/>
          <c:cat>
            <c:strRef>
              <c:f>Sheet3!$F$2:$F$15</c:f>
              <c:strCache>
                <c:ptCount val="14"/>
                <c:pt idx="0">
                  <c:v>Mitochondrial fatty acid and lipoic acid synthesis</c:v>
                </c:pt>
                <c:pt idx="1">
                  <c:v>TAG synthesis</c:v>
                </c:pt>
                <c:pt idx="2">
                  <c:v>Eukaryotic glycerolipid synthesis</c:v>
                </c:pt>
                <c:pt idx="3">
                  <c:v>Transcription factors associated with lipid synthesis</c:v>
                </c:pt>
                <c:pt idx="4">
                  <c:v>Oil storage</c:v>
                </c:pt>
                <c:pt idx="5">
                  <c:v>Plastid lipid trafficking</c:v>
                </c:pt>
                <c:pt idx="6">
                  <c:v>Sphingolipid synthesis</c:v>
                </c:pt>
                <c:pt idx="7">
                  <c:v>Plastid fatty acid synthesis from pyruvate</c:v>
                </c:pt>
                <c:pt idx="8">
                  <c:v>Plastidial glycerolipid, galactolipid and sulfolipid synthesis</c:v>
                </c:pt>
                <c:pt idx="9">
                  <c:v>Other acyl lipid related</c:v>
                </c:pt>
                <c:pt idx="10">
                  <c:v>Lipid transfer proteins</c:v>
                </c:pt>
                <c:pt idx="11">
                  <c:v>Miscellaneous</c:v>
                </c:pt>
                <c:pt idx="12">
                  <c:v>b-Oxidation</c:v>
                </c:pt>
                <c:pt idx="13">
                  <c:v>Fatty acid elongation</c:v>
                </c:pt>
              </c:strCache>
            </c:strRef>
          </c:cat>
          <c:val>
            <c:numRef>
              <c:f>Sheet3!$H$2:$H$15</c:f>
              <c:numCache>
                <c:formatCode>General</c:formatCode>
                <c:ptCount val="14"/>
                <c:pt idx="0">
                  <c:v>0.00786464129562869</c:v>
                </c:pt>
                <c:pt idx="1">
                  <c:v>0.164908251791697</c:v>
                </c:pt>
                <c:pt idx="2">
                  <c:v>-0.0848651413070064</c:v>
                </c:pt>
                <c:pt idx="3">
                  <c:v>0.174188108156087</c:v>
                </c:pt>
                <c:pt idx="4">
                  <c:v>0.0748860966585183</c:v>
                </c:pt>
                <c:pt idx="5">
                  <c:v>0.00940068550131445</c:v>
                </c:pt>
                <c:pt idx="6">
                  <c:v>-0.0323212657318883</c:v>
                </c:pt>
                <c:pt idx="7">
                  <c:v>0.00423174550238081</c:v>
                </c:pt>
                <c:pt idx="8">
                  <c:v>-0.0468248538011696</c:v>
                </c:pt>
                <c:pt idx="9">
                  <c:v>-0.0196666389212585</c:v>
                </c:pt>
                <c:pt idx="10">
                  <c:v>-0.070703318277914</c:v>
                </c:pt>
                <c:pt idx="11">
                  <c:v>-0.0674084932480455</c:v>
                </c:pt>
                <c:pt idx="12">
                  <c:v>-0.0278454823001034</c:v>
                </c:pt>
                <c:pt idx="13">
                  <c:v>0.0553313129294745</c:v>
                </c:pt>
              </c:numCache>
            </c:numRef>
          </c:val>
          <c:extLst xmlns:c16r2="http://schemas.microsoft.com/office/drawing/2015/06/chart">
            <c:ext xmlns:c16="http://schemas.microsoft.com/office/drawing/2014/chart" uri="{C3380CC4-5D6E-409C-BE32-E72D297353CC}">
              <c16:uniqueId val="{00000001-D001-42D5-A047-7C0F639566B2}"/>
            </c:ext>
          </c:extLst>
        </c:ser>
        <c:dLbls>
          <c:showLegendKey val="0"/>
          <c:showVal val="0"/>
          <c:showCatName val="0"/>
          <c:showSerName val="0"/>
          <c:showPercent val="0"/>
          <c:showBubbleSize val="0"/>
        </c:dLbls>
        <c:gapWidth val="182"/>
        <c:axId val="-2074809632"/>
        <c:axId val="-2074804896"/>
      </c:barChart>
      <c:catAx>
        <c:axId val="-2074809632"/>
        <c:scaling>
          <c:orientation val="maxMin"/>
        </c:scaling>
        <c:delete val="0"/>
        <c:axPos val="l"/>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lumMod val="65000"/>
                    <a:lumOff val="35000"/>
                  </a:schemeClr>
                </a:solidFill>
                <a:latin typeface="Microsoft Sans Serif" charset="0"/>
                <a:ea typeface="Microsoft Sans Serif" charset="0"/>
                <a:cs typeface="Microsoft Sans Serif" charset="0"/>
              </a:defRPr>
            </a:pPr>
            <a:endParaRPr lang="en-US"/>
          </a:p>
        </c:txPr>
        <c:crossAx val="-2074804896"/>
        <c:crosses val="autoZero"/>
        <c:auto val="1"/>
        <c:lblAlgn val="ctr"/>
        <c:lblOffset val="100"/>
        <c:noMultiLvlLbl val="0"/>
      </c:catAx>
      <c:valAx>
        <c:axId val="-2074804896"/>
        <c:scaling>
          <c:orientation val="minMax"/>
        </c:scaling>
        <c:delete val="0"/>
        <c:axPos val="t"/>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tx1">
                    <a:lumMod val="65000"/>
                    <a:lumOff val="35000"/>
                  </a:schemeClr>
                </a:solidFill>
                <a:latin typeface="Microsoft Sans Serif" charset="0"/>
                <a:ea typeface="Microsoft Sans Serif" charset="0"/>
                <a:cs typeface="Microsoft Sans Serif" charset="0"/>
              </a:defRPr>
            </a:pPr>
            <a:endParaRPr lang="en-US"/>
          </a:p>
        </c:txPr>
        <c:crossAx val="-2074809632"/>
        <c:crosses val="autoZero"/>
        <c:crossBetween val="between"/>
      </c:valAx>
      <c:spPr>
        <a:noFill/>
        <a:ln>
          <a:noFill/>
        </a:ln>
        <a:effectLst/>
      </c:spPr>
    </c:plotArea>
    <c:legend>
      <c:legendPos val="b"/>
      <c:layout>
        <c:manualLayout>
          <c:xMode val="edge"/>
          <c:yMode val="edge"/>
          <c:x val="0.63871433931128"/>
          <c:y val="0.872075250974334"/>
          <c:w val="0.185486483234769"/>
          <c:h val="0.0956271020491204"/>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icrosoft Sans Serif" charset="0"/>
              <a:ea typeface="Microsoft Sans Serif" charset="0"/>
              <a:cs typeface="Microsoft Sans Serif"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5C312D1-D251-3043-A0CE-3FEB7C2DEA04}" type="datetimeFigureOut">
              <a:rPr kumimoji="1" lang="zh-CN" altLang="en-US" smtClean="0"/>
              <a:t>17/6/19</a:t>
            </a:fld>
            <a:endParaRPr kumimoji="1"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CEA686-2AA5-0E43-849C-B5453B8BA314}" type="slidenum">
              <a:rPr kumimoji="1" lang="zh-CN" altLang="en-US" smtClean="0"/>
              <a:t>‹#›</a:t>
            </a:fld>
            <a:endParaRPr kumimoji="1" lang="zh-CN" altLang="en-US"/>
          </a:p>
        </p:txBody>
      </p:sp>
    </p:spTree>
    <p:extLst>
      <p:ext uri="{BB962C8B-B14F-4D97-AF65-F5344CB8AC3E}">
        <p14:creationId xmlns:p14="http://schemas.microsoft.com/office/powerpoint/2010/main" val="2551190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_ENREF_5"/><Relationship Id="rId4" Type="http://schemas.openxmlformats.org/officeDocument/2006/relationships/hyperlink" Target="#_ENREF_1"/><Relationship Id="rId5" Type="http://schemas.openxmlformats.org/officeDocument/2006/relationships/hyperlink" Target="#_ENREF_4"/><Relationship Id="rId6" Type="http://schemas.openxmlformats.org/officeDocument/2006/relationships/hyperlink" Target="#_ENREF_6"/><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ADC8C6-A6F0-B549-B4B6-44A44C43BE14}" type="slidenum">
              <a:rPr kumimoji="1" lang="zh-CN" altLang="en-US" smtClean="0"/>
              <a:t>1</a:t>
            </a:fld>
            <a:endParaRPr kumimoji="1" lang="zh-CN" altLang="en-US"/>
          </a:p>
        </p:txBody>
      </p:sp>
    </p:spTree>
    <p:extLst>
      <p:ext uri="{BB962C8B-B14F-4D97-AF65-F5344CB8AC3E}">
        <p14:creationId xmlns:p14="http://schemas.microsoft.com/office/powerpoint/2010/main" val="3431999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a:t>
            </a:r>
            <a:r>
              <a:rPr lang="en-US" baseline="0" dirty="0"/>
              <a:t> to multispecies network, we also constructed individual species co-expression network for comparison. Nodes of consensus modules and edges of </a:t>
            </a:r>
            <a:r>
              <a:rPr lang="en-US" baseline="0" dirty="0" err="1"/>
              <a:t>intermodular</a:t>
            </a:r>
            <a:r>
              <a:rPr lang="en-US" baseline="0" dirty="0"/>
              <a:t> </a:t>
            </a:r>
            <a:r>
              <a:rPr lang="en-US" baseline="0" dirty="0" err="1"/>
              <a:t>realtionships</a:t>
            </a:r>
            <a:r>
              <a:rPr lang="en-US" baseline="0" dirty="0"/>
              <a:t> are shown here in circular networks. We use D values to measure the conservation of inter-modular relationships between networks. As we can see, the inter-modular relationships are more similar between two wild </a:t>
            </a:r>
            <a:r>
              <a:rPr lang="en-US" baseline="0" dirty="0" err="1"/>
              <a:t>polyploid</a:t>
            </a:r>
            <a:r>
              <a:rPr lang="en-US" baseline="0" dirty="0"/>
              <a:t> species than the two diploid species. And interestingly, this type of topology was changed more by domesticated than </a:t>
            </a:r>
            <a:r>
              <a:rPr lang="en-US" baseline="0" dirty="0" err="1"/>
              <a:t>polyploid</a:t>
            </a:r>
            <a:r>
              <a:rPr lang="en-US" baseline="0" dirty="0"/>
              <a:t> species.</a:t>
            </a:r>
            <a:endParaRPr lang="en-US" dirty="0"/>
          </a:p>
        </p:txBody>
      </p:sp>
      <p:sp>
        <p:nvSpPr>
          <p:cNvPr id="4" name="Slide Number Placeholder 3"/>
          <p:cNvSpPr>
            <a:spLocks noGrp="1"/>
          </p:cNvSpPr>
          <p:nvPr>
            <p:ph type="sldNum" sz="quarter" idx="10"/>
          </p:nvPr>
        </p:nvSpPr>
        <p:spPr/>
        <p:txBody>
          <a:bodyPr/>
          <a:lstStyle/>
          <a:p>
            <a:fld id="{A5CEA686-2AA5-0E43-849C-B5453B8BA314}" type="slidenum">
              <a:rPr kumimoji="1" lang="zh-CN" altLang="en-US" smtClean="0"/>
              <a:t>12</a:t>
            </a:fld>
            <a:endParaRPr kumimoji="1" lang="zh-CN" altLang="en-US"/>
          </a:p>
        </p:txBody>
      </p:sp>
    </p:spTree>
    <p:extLst>
      <p:ext uri="{BB962C8B-B14F-4D97-AF65-F5344CB8AC3E}">
        <p14:creationId xmlns:p14="http://schemas.microsoft.com/office/powerpoint/2010/main" val="1753047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further investigate the topological</a:t>
            </a:r>
            <a:r>
              <a:rPr lang="en-US" baseline="0" dirty="0"/>
              <a:t> changes by domestication, we focus on the sub network including oil synthesis and lipid </a:t>
            </a:r>
            <a:r>
              <a:rPr lang="en-US" baseline="0" dirty="0" err="1"/>
              <a:t>realted</a:t>
            </a:r>
            <a:r>
              <a:rPr lang="en-US" baseline="0" dirty="0"/>
              <a:t> genes</a:t>
            </a:r>
            <a:endParaRPr lang="en-US" dirty="0"/>
          </a:p>
        </p:txBody>
      </p:sp>
      <p:sp>
        <p:nvSpPr>
          <p:cNvPr id="4" name="Slide Number Placeholder 3"/>
          <p:cNvSpPr>
            <a:spLocks noGrp="1"/>
          </p:cNvSpPr>
          <p:nvPr>
            <p:ph type="sldNum" sz="quarter" idx="10"/>
          </p:nvPr>
        </p:nvSpPr>
        <p:spPr/>
        <p:txBody>
          <a:bodyPr/>
          <a:lstStyle/>
          <a:p>
            <a:fld id="{A5CEA686-2AA5-0E43-849C-B5453B8BA314}" type="slidenum">
              <a:rPr kumimoji="1" lang="zh-CN" altLang="en-US" smtClean="0"/>
              <a:t>13</a:t>
            </a:fld>
            <a:endParaRPr kumimoji="1" lang="zh-CN" altLang="en-US"/>
          </a:p>
        </p:txBody>
      </p:sp>
    </p:spTree>
    <p:extLst>
      <p:ext uri="{BB962C8B-B14F-4D97-AF65-F5344CB8AC3E}">
        <p14:creationId xmlns:p14="http://schemas.microsoft.com/office/powerpoint/2010/main" val="6271751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When it comes to </a:t>
            </a:r>
            <a:r>
              <a:rPr lang="en-US" altLang="zh-CN" sz="1200" b="0" i="0" u="none" strike="noStrike" kern="1200" baseline="0" dirty="0" err="1">
                <a:solidFill>
                  <a:schemeClr val="tx1"/>
                </a:solidFill>
                <a:latin typeface="+mn-lt"/>
                <a:ea typeface="+mn-ea"/>
                <a:cs typeface="+mn-cs"/>
              </a:rPr>
              <a:t>polyploid</a:t>
            </a:r>
            <a:r>
              <a:rPr lang="en-US" altLang="zh-CN" sz="1200" b="0" i="0" u="none" strike="noStrike" kern="1200" baseline="0" dirty="0">
                <a:solidFill>
                  <a:schemeClr val="tx1"/>
                </a:solidFill>
                <a:latin typeface="+mn-lt"/>
                <a:ea typeface="+mn-ea"/>
                <a:cs typeface="+mn-cs"/>
              </a:rPr>
              <a:t> genomes, all projects based on second-generation sequencing datasets have encounter this same problem known as:</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In the example of </a:t>
            </a:r>
            <a:r>
              <a:rPr lang="en-US" altLang="zh-CN" sz="1200" b="0" i="0" u="none" strike="noStrike" kern="1200" baseline="0" dirty="0" err="1">
                <a:solidFill>
                  <a:schemeClr val="tx1"/>
                </a:solidFill>
                <a:latin typeface="+mn-lt"/>
                <a:ea typeface="+mn-ea"/>
                <a:cs typeface="+mn-cs"/>
              </a:rPr>
              <a:t>allotetraploid</a:t>
            </a:r>
            <a:r>
              <a:rPr lang="en-US" altLang="zh-CN" sz="1200" b="0" i="0" u="none" strike="noStrike" kern="1200" baseline="0" dirty="0">
                <a:solidFill>
                  <a:schemeClr val="tx1"/>
                </a:solidFill>
                <a:latin typeface="+mn-lt"/>
                <a:ea typeface="+mn-ea"/>
                <a:cs typeface="+mn-cs"/>
              </a:rPr>
              <a:t> here, </a:t>
            </a:r>
            <a:r>
              <a:rPr lang="en-US" altLang="zh-CN" sz="1200" b="0" i="0" u="none" strike="noStrike" kern="1200" baseline="0" dirty="0" err="1">
                <a:solidFill>
                  <a:schemeClr val="tx1"/>
                </a:solidFill>
                <a:latin typeface="+mn-lt"/>
                <a:ea typeface="+mn-ea"/>
                <a:cs typeface="+mn-cs"/>
              </a:rPr>
              <a:t>homoeologs</a:t>
            </a:r>
            <a:r>
              <a:rPr lang="en-US" altLang="zh-CN" sz="1200" b="0" i="0" u="none" strike="noStrike" kern="1200" baseline="0" dirty="0">
                <a:solidFill>
                  <a:schemeClr val="tx1"/>
                </a:solidFill>
                <a:latin typeface="+mn-lt"/>
                <a:ea typeface="+mn-ea"/>
                <a:cs typeface="+mn-cs"/>
              </a:rPr>
              <a:t> refers to the duplicated gene pairs originated from its parental diploids. Only sequencing reads containing </a:t>
            </a:r>
            <a:r>
              <a:rPr lang="en-US" altLang="zh-CN" sz="1200" b="0" i="0" u="none" strike="noStrike" kern="1200" baseline="0" dirty="0" err="1">
                <a:solidFill>
                  <a:schemeClr val="tx1"/>
                </a:solidFill>
                <a:latin typeface="+mn-lt"/>
                <a:ea typeface="+mn-ea"/>
                <a:cs typeface="+mn-cs"/>
              </a:rPr>
              <a:t>homoeolog</a:t>
            </a:r>
            <a:r>
              <a:rPr lang="en-US" altLang="zh-CN" sz="1200" b="0" i="0" u="none" strike="noStrike" kern="1200" baseline="0" dirty="0">
                <a:solidFill>
                  <a:schemeClr val="tx1"/>
                </a:solidFill>
                <a:latin typeface="+mn-lt"/>
                <a:ea typeface="+mn-ea"/>
                <a:cs typeface="+mn-cs"/>
              </a:rPr>
              <a:t> distinguishing SNPs can be assigned to either </a:t>
            </a:r>
            <a:r>
              <a:rPr lang="en-US" altLang="zh-CN" sz="1200" b="0" i="0" u="none" strike="noStrike" kern="1200" baseline="0" dirty="0" err="1">
                <a:solidFill>
                  <a:schemeClr val="tx1"/>
                </a:solidFill>
                <a:latin typeface="+mn-lt"/>
                <a:ea typeface="+mn-ea"/>
                <a:cs typeface="+mn-cs"/>
              </a:rPr>
              <a:t>homoeolog</a:t>
            </a:r>
            <a:r>
              <a:rPr lang="en-US" altLang="zh-CN" sz="1200" b="0" i="0" u="none" strike="noStrike" kern="1200" baseline="0" dirty="0">
                <a:solidFill>
                  <a:schemeClr val="tx1"/>
                </a:solidFill>
                <a:latin typeface="+mn-lt"/>
                <a:ea typeface="+mn-ea"/>
                <a:cs typeface="+mn-cs"/>
              </a:rPr>
              <a:t> genes, while some reads like the two grey ones here remain indistinguishable. </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To study </a:t>
            </a:r>
            <a:r>
              <a:rPr lang="en-US" altLang="zh-CN" sz="1200" b="0" i="0" u="none" strike="noStrike" kern="1200" baseline="0" dirty="0" err="1">
                <a:solidFill>
                  <a:schemeClr val="tx1"/>
                </a:solidFill>
                <a:latin typeface="+mn-lt"/>
                <a:ea typeface="+mn-ea"/>
                <a:cs typeface="+mn-cs"/>
              </a:rPr>
              <a:t>homoeolog</a:t>
            </a:r>
            <a:r>
              <a:rPr lang="en-US" altLang="zh-CN" sz="1200" b="0" i="0" u="none" strike="noStrike" kern="1200" baseline="0" dirty="0">
                <a:solidFill>
                  <a:schemeClr val="tx1"/>
                </a:solidFill>
                <a:latin typeface="+mn-lt"/>
                <a:ea typeface="+mn-ea"/>
                <a:cs typeface="+mn-cs"/>
              </a:rPr>
              <a:t> expression, we….</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Although this approximation has been accepted for differential </a:t>
            </a:r>
            <a:r>
              <a:rPr lang="en-US" altLang="zh-CN" sz="1200" b="0" i="0" u="none" strike="noStrike" kern="1200" baseline="0" dirty="0" err="1">
                <a:solidFill>
                  <a:schemeClr val="tx1"/>
                </a:solidFill>
                <a:latin typeface="+mn-lt"/>
                <a:ea typeface="+mn-ea"/>
                <a:cs typeface="+mn-cs"/>
              </a:rPr>
              <a:t>expresion</a:t>
            </a:r>
            <a:r>
              <a:rPr lang="en-US" altLang="zh-CN" sz="1200" b="0" i="0" u="none" strike="noStrike" kern="1200" baseline="0" dirty="0">
                <a:solidFill>
                  <a:schemeClr val="tx1"/>
                </a:solidFill>
                <a:latin typeface="+mn-lt"/>
                <a:ea typeface="+mn-ea"/>
                <a:cs typeface="+mn-cs"/>
              </a:rPr>
              <a:t> analysis, it present a new challenge for constructing duplicated gene network. </a:t>
            </a:r>
            <a:endParaRPr lang="en-US" dirty="0"/>
          </a:p>
        </p:txBody>
      </p:sp>
      <p:sp>
        <p:nvSpPr>
          <p:cNvPr id="4" name="Slide Number Placeholder 3"/>
          <p:cNvSpPr>
            <a:spLocks noGrp="1"/>
          </p:cNvSpPr>
          <p:nvPr>
            <p:ph type="sldNum" sz="quarter" idx="10"/>
          </p:nvPr>
        </p:nvSpPr>
        <p:spPr/>
        <p:txBody>
          <a:bodyPr/>
          <a:lstStyle/>
          <a:p>
            <a:fld id="{A5CEA686-2AA5-0E43-849C-B5453B8BA314}" type="slidenum">
              <a:rPr kumimoji="1" lang="zh-CN" altLang="en-US" smtClean="0"/>
              <a:t>15</a:t>
            </a:fld>
            <a:endParaRPr kumimoji="1" lang="zh-CN" altLang="en-US"/>
          </a:p>
        </p:txBody>
      </p:sp>
    </p:spTree>
    <p:extLst>
      <p:ext uri="{BB962C8B-B14F-4D97-AF65-F5344CB8AC3E}">
        <p14:creationId xmlns:p14="http://schemas.microsoft.com/office/powerpoint/2010/main" val="1280935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shown here is an allopolyploid gene network based on aggregated</a:t>
            </a:r>
            <a:r>
              <a:rPr lang="en-US" baseline="0" dirty="0"/>
              <a:t> expression of </a:t>
            </a:r>
            <a:r>
              <a:rPr lang="en-US" baseline="0" dirty="0" err="1"/>
              <a:t>homoeolog</a:t>
            </a:r>
            <a:r>
              <a:rPr lang="en-US" baseline="0" dirty="0"/>
              <a:t> gene pairs, represented by different colors. Ideally, based on the expression profiles of </a:t>
            </a:r>
            <a:r>
              <a:rPr lang="en-US" baseline="0" dirty="0" err="1"/>
              <a:t>homoeolog</a:t>
            </a:r>
            <a:r>
              <a:rPr lang="en-US" baseline="0" dirty="0"/>
              <a:t> we can build separate network for each sub-genome. But the reality is that a portion of RNA-</a:t>
            </a:r>
            <a:r>
              <a:rPr lang="en-US" baseline="0" dirty="0" err="1"/>
              <a:t>seq</a:t>
            </a:r>
            <a:r>
              <a:rPr lang="en-US" baseline="0" dirty="0"/>
              <a:t> reads per gene are not specific to either </a:t>
            </a:r>
            <a:r>
              <a:rPr lang="en-US" baseline="0" dirty="0" err="1"/>
              <a:t>homoeolog</a:t>
            </a:r>
            <a:r>
              <a:rPr lang="en-US" baseline="0" dirty="0"/>
              <a:t>, which are un-useable to network construction. What we can do is building networks based on only </a:t>
            </a:r>
            <a:r>
              <a:rPr lang="en-US" baseline="0" dirty="0" err="1"/>
              <a:t>homoeolog</a:t>
            </a:r>
            <a:r>
              <a:rPr lang="en-US" baseline="0" dirty="0"/>
              <a:t>-specific read counts.  The resulted networks will show differences from the expected network, for example this edge is not expected, and this edge disappeared in the resulted network. Therefore we want to ask how do such differences affect …</a:t>
            </a:r>
            <a:endParaRPr lang="en-US" dirty="0"/>
          </a:p>
        </p:txBody>
      </p:sp>
      <p:sp>
        <p:nvSpPr>
          <p:cNvPr id="4" name="Slide Number Placeholder 3"/>
          <p:cNvSpPr>
            <a:spLocks noGrp="1"/>
          </p:cNvSpPr>
          <p:nvPr>
            <p:ph type="sldNum" sz="quarter" idx="10"/>
          </p:nvPr>
        </p:nvSpPr>
        <p:spPr/>
        <p:txBody>
          <a:bodyPr/>
          <a:lstStyle/>
          <a:p>
            <a:fld id="{A5CEA686-2AA5-0E43-849C-B5453B8BA314}" type="slidenum">
              <a:rPr kumimoji="1" lang="zh-CN" altLang="en-US" smtClean="0"/>
              <a:t>16</a:t>
            </a:fld>
            <a:endParaRPr kumimoji="1" lang="zh-CN" altLang="en-US"/>
          </a:p>
        </p:txBody>
      </p:sp>
    </p:spTree>
    <p:extLst>
      <p:ext uri="{BB962C8B-B14F-4D97-AF65-F5344CB8AC3E}">
        <p14:creationId xmlns:p14="http://schemas.microsoft.com/office/powerpoint/2010/main" val="872021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Therefore we want to ask how do such differences affect … With a better understanding of the effects, we would like to define a reasonable practice for this kind of analysis and and avoid major artifacts.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Shown on the right is our analytic workflow. We tested different methods at multiple stages as a possible source of technical variance, and also compared their performances. I don’t have time to cover the details, but I will be happy to speak with any of you interested in method choice. Now let me show you a few things we leaned.  </a:t>
            </a:r>
            <a:endParaRPr lang="en-US" dirty="0"/>
          </a:p>
        </p:txBody>
      </p:sp>
      <p:sp>
        <p:nvSpPr>
          <p:cNvPr id="4" name="Slide Number Placeholder 3"/>
          <p:cNvSpPr>
            <a:spLocks noGrp="1"/>
          </p:cNvSpPr>
          <p:nvPr>
            <p:ph type="sldNum" sz="quarter" idx="10"/>
          </p:nvPr>
        </p:nvSpPr>
        <p:spPr/>
        <p:txBody>
          <a:bodyPr/>
          <a:lstStyle/>
          <a:p>
            <a:fld id="{5BADC8C6-A6F0-B549-B4B6-44A44C43BE14}" type="slidenum">
              <a:rPr kumimoji="1" lang="zh-CN" altLang="en-US" smtClean="0"/>
              <a:t>17</a:t>
            </a:fld>
            <a:endParaRPr kumimoji="1" lang="zh-CN" altLang="en-US"/>
          </a:p>
        </p:txBody>
      </p:sp>
    </p:spTree>
    <p:extLst>
      <p:ext uri="{BB962C8B-B14F-4D97-AF65-F5344CB8AC3E}">
        <p14:creationId xmlns:p14="http://schemas.microsoft.com/office/powerpoint/2010/main" val="17088379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Method choice, genetic and expression variation of </a:t>
            </a:r>
            <a:r>
              <a:rPr lang="en-US" sz="1200" i="1" kern="1200" dirty="0" err="1">
                <a:solidFill>
                  <a:schemeClr val="tx1"/>
                </a:solidFill>
                <a:effectLst/>
                <a:latin typeface="+mn-lt"/>
                <a:ea typeface="+mn-ea"/>
                <a:cs typeface="+mn-cs"/>
              </a:rPr>
              <a:t>homoeolog</a:t>
            </a:r>
            <a:r>
              <a:rPr lang="en-US" sz="1200" i="1" kern="1200" dirty="0">
                <a:solidFill>
                  <a:schemeClr val="tx1"/>
                </a:solidFill>
                <a:effectLst/>
                <a:latin typeface="+mn-lt"/>
                <a:ea typeface="+mn-ea"/>
                <a:cs typeface="+mn-cs"/>
              </a:rPr>
              <a:t> gene pairs confound the assignment of </a:t>
            </a:r>
            <a:r>
              <a:rPr lang="en-US" sz="1200" i="1" kern="1200" dirty="0" err="1">
                <a:solidFill>
                  <a:schemeClr val="tx1"/>
                </a:solidFill>
                <a:effectLst/>
                <a:latin typeface="+mn-lt"/>
                <a:ea typeface="+mn-ea"/>
                <a:cs typeface="+mn-cs"/>
              </a:rPr>
              <a:t>homoeolog</a:t>
            </a:r>
            <a:r>
              <a:rPr lang="en-US" sz="1200" i="1" kern="1200" dirty="0">
                <a:solidFill>
                  <a:schemeClr val="tx1"/>
                </a:solidFill>
                <a:effectLst/>
                <a:latin typeface="+mn-lt"/>
                <a:ea typeface="+mn-ea"/>
                <a:cs typeface="+mn-cs"/>
              </a:rPr>
              <a:t> read counts</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Begin with read mapping and characterizing </a:t>
            </a:r>
            <a:r>
              <a:rPr lang="en-US" sz="1200" kern="1200" dirty="0" err="1">
                <a:solidFill>
                  <a:schemeClr val="tx1"/>
                </a:solidFill>
                <a:effectLst/>
                <a:latin typeface="+mn-lt"/>
                <a:ea typeface="+mn-ea"/>
                <a:cs typeface="+mn-cs"/>
              </a:rPr>
              <a:t>homoeolog</a:t>
            </a:r>
            <a:r>
              <a:rPr lang="en-US" sz="1200" kern="1200" dirty="0">
                <a:solidFill>
                  <a:schemeClr val="tx1"/>
                </a:solidFill>
                <a:effectLst/>
                <a:latin typeface="+mn-lt"/>
                <a:ea typeface="+mn-ea"/>
                <a:cs typeface="+mn-cs"/>
              </a:rPr>
              <a:t>-specific reads, we assessed the performance of three pipelines, among which GSNAP-</a:t>
            </a:r>
            <a:r>
              <a:rPr lang="en-US" sz="1200" kern="1200" dirty="0" err="1">
                <a:solidFill>
                  <a:schemeClr val="tx1"/>
                </a:solidFill>
                <a:effectLst/>
                <a:latin typeface="+mn-lt"/>
                <a:ea typeface="+mn-ea"/>
                <a:cs typeface="+mn-cs"/>
              </a:rPr>
              <a:t>PolyCat</a:t>
            </a:r>
            <a:r>
              <a:rPr lang="en-US" sz="1200" kern="1200" dirty="0">
                <a:solidFill>
                  <a:schemeClr val="tx1"/>
                </a:solidFill>
                <a:effectLst/>
                <a:latin typeface="+mn-lt"/>
                <a:ea typeface="+mn-ea"/>
                <a:cs typeface="+mn-cs"/>
              </a:rPr>
              <a:t> and Bowtie2-HyLiTE were developed for </a:t>
            </a:r>
            <a:r>
              <a:rPr lang="en-US" sz="1200" kern="1200" dirty="0" err="1">
                <a:solidFill>
                  <a:schemeClr val="tx1"/>
                </a:solidFill>
                <a:effectLst/>
                <a:latin typeface="+mn-lt"/>
                <a:ea typeface="+mn-ea"/>
                <a:cs typeface="+mn-cs"/>
              </a:rPr>
              <a:t>polyploid</a:t>
            </a:r>
            <a:r>
              <a:rPr lang="en-US" sz="1200" kern="1200" dirty="0">
                <a:solidFill>
                  <a:schemeClr val="tx1"/>
                </a:solidFill>
                <a:effectLst/>
                <a:latin typeface="+mn-lt"/>
                <a:ea typeface="+mn-ea"/>
                <a:cs typeface="+mn-cs"/>
              </a:rPr>
              <a:t> systems (</a:t>
            </a:r>
            <a:r>
              <a:rPr lang="en-US" sz="1200" u="none" strike="noStrike" kern="1200" dirty="0">
                <a:solidFill>
                  <a:schemeClr val="tx1"/>
                </a:solidFill>
                <a:effectLst/>
                <a:latin typeface="+mn-lt"/>
                <a:ea typeface="+mn-ea"/>
                <a:cs typeface="+mn-cs"/>
                <a:hlinkClick r:id="rId3" action="ppaction://hlinkfile" tooltip="Page, 2013 #367"/>
              </a:rPr>
              <a:t>Page et al. 2013</a:t>
            </a:r>
            <a:r>
              <a:rPr lang="en-US" sz="1200" kern="1200" dirty="0">
                <a:solidFill>
                  <a:schemeClr val="tx1"/>
                </a:solidFill>
                <a:effectLst/>
                <a:latin typeface="+mn-lt"/>
                <a:ea typeface="+mn-ea"/>
                <a:cs typeface="+mn-cs"/>
              </a:rPr>
              <a:t>; </a:t>
            </a:r>
            <a:r>
              <a:rPr lang="en-US" sz="1200" u="none" strike="noStrike" kern="1200" dirty="0">
                <a:solidFill>
                  <a:schemeClr val="tx1"/>
                </a:solidFill>
                <a:effectLst/>
                <a:latin typeface="+mn-lt"/>
                <a:ea typeface="+mn-ea"/>
                <a:cs typeface="+mn-cs"/>
                <a:hlinkClick r:id="rId4" action="ppaction://hlinkfile" tooltip="Duchemin, 2015 #579"/>
              </a:rPr>
              <a:t>Duchemin et al. 2015</a:t>
            </a:r>
            <a:r>
              <a:rPr lang="en-US" sz="1200" kern="1200" dirty="0">
                <a:solidFill>
                  <a:schemeClr val="tx1"/>
                </a:solidFill>
                <a:effectLst/>
                <a:latin typeface="+mn-lt"/>
                <a:ea typeface="+mn-ea"/>
                <a:cs typeface="+mn-cs"/>
              </a:rPr>
              <a:t>), while Bowtie2-RSEM, as a tool specialized at estimating gene isoform expression levels, was also reported as a promising approach to study duplicated gene expression in maize (</a:t>
            </a:r>
            <a:r>
              <a:rPr lang="en-US" sz="1200" u="none" strike="noStrike" kern="1200" dirty="0">
                <a:solidFill>
                  <a:schemeClr val="tx1"/>
                </a:solidFill>
                <a:effectLst/>
                <a:latin typeface="+mn-lt"/>
                <a:ea typeface="+mn-ea"/>
                <a:cs typeface="+mn-cs"/>
                <a:hlinkClick r:id="rId5" action="ppaction://hlinkfile" tooltip="Li, 2016 #587"/>
              </a:rPr>
              <a:t>Li et al. 2016</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Using the metric of </a:t>
            </a:r>
            <a:r>
              <a:rPr lang="en-US" sz="1200" i="1" kern="1200" dirty="0">
                <a:solidFill>
                  <a:schemeClr val="tx1"/>
                </a:solidFill>
                <a:effectLst/>
                <a:latin typeface="+mn-lt"/>
                <a:ea typeface="+mn-ea"/>
                <a:cs typeface="+mn-cs"/>
              </a:rPr>
              <a:t>Efficiency</a:t>
            </a:r>
            <a:r>
              <a:rPr lang="en-US" sz="1200" kern="1200" dirty="0">
                <a:solidFill>
                  <a:schemeClr val="tx1"/>
                </a:solidFill>
                <a:effectLst/>
                <a:latin typeface="+mn-lt"/>
                <a:ea typeface="+mn-ea"/>
                <a:cs typeface="+mn-cs"/>
              </a:rPr>
              <a:t>, we evaluated the pipeline capability to recognize </a:t>
            </a:r>
            <a:r>
              <a:rPr lang="en-US" sz="1200" kern="1200" dirty="0" err="1">
                <a:solidFill>
                  <a:schemeClr val="tx1"/>
                </a:solidFill>
                <a:effectLst/>
                <a:latin typeface="+mn-lt"/>
                <a:ea typeface="+mn-ea"/>
                <a:cs typeface="+mn-cs"/>
              </a:rPr>
              <a:t>polyploid</a:t>
            </a:r>
            <a:r>
              <a:rPr lang="en-US" sz="1200" kern="1200" dirty="0">
                <a:solidFill>
                  <a:schemeClr val="tx1"/>
                </a:solidFill>
                <a:effectLst/>
                <a:latin typeface="+mn-lt"/>
                <a:ea typeface="+mn-ea"/>
                <a:cs typeface="+mn-cs"/>
              </a:rPr>
              <a:t> reads containing diagnostic </a:t>
            </a:r>
            <a:r>
              <a:rPr lang="en-US" sz="1200" kern="1200" dirty="0" err="1">
                <a:solidFill>
                  <a:schemeClr val="tx1"/>
                </a:solidFill>
                <a:effectLst/>
                <a:latin typeface="+mn-lt"/>
                <a:ea typeface="+mn-ea"/>
                <a:cs typeface="+mn-cs"/>
              </a:rPr>
              <a:t>homoeolog</a:t>
            </a:r>
            <a:r>
              <a:rPr lang="en-US" sz="1200" kern="1200" dirty="0">
                <a:solidFill>
                  <a:schemeClr val="tx1"/>
                </a:solidFill>
                <a:effectLst/>
                <a:latin typeface="+mn-lt"/>
                <a:ea typeface="+mn-ea"/>
                <a:cs typeface="+mn-cs"/>
              </a:rPr>
              <a:t> SNPs, and observed similar performances of GSNAP-</a:t>
            </a:r>
            <a:r>
              <a:rPr lang="en-US" sz="1200" kern="1200" dirty="0" err="1">
                <a:solidFill>
                  <a:schemeClr val="tx1"/>
                </a:solidFill>
                <a:effectLst/>
                <a:latin typeface="+mn-lt"/>
                <a:ea typeface="+mn-ea"/>
                <a:cs typeface="+mn-cs"/>
              </a:rPr>
              <a:t>PolyCat</a:t>
            </a:r>
            <a:r>
              <a:rPr lang="en-US" sz="1200" kern="1200" dirty="0">
                <a:solidFill>
                  <a:schemeClr val="tx1"/>
                </a:solidFill>
                <a:effectLst/>
                <a:latin typeface="+mn-lt"/>
                <a:ea typeface="+mn-ea"/>
                <a:cs typeface="+mn-cs"/>
              </a:rPr>
              <a:t> and Bowtie2-HyLiTE (</a:t>
            </a:r>
            <a:r>
              <a:rPr lang="en-US" sz="1200" b="1"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=0.76; Table 1). Different from those, because Bowtie2-RSEM outputs the maximum likelihood estimates of </a:t>
            </a:r>
            <a:r>
              <a:rPr lang="en-US" sz="1200" kern="1200" dirty="0" err="1">
                <a:solidFill>
                  <a:schemeClr val="tx1"/>
                </a:solidFill>
                <a:effectLst/>
                <a:latin typeface="+mn-lt"/>
                <a:ea typeface="+mn-ea"/>
                <a:cs typeface="+mn-cs"/>
              </a:rPr>
              <a:t>homoeolog</a:t>
            </a:r>
            <a:r>
              <a:rPr lang="en-US" sz="1200" kern="1200" dirty="0">
                <a:solidFill>
                  <a:schemeClr val="tx1"/>
                </a:solidFill>
                <a:effectLst/>
                <a:latin typeface="+mn-lt"/>
                <a:ea typeface="+mn-ea"/>
                <a:cs typeface="+mn-cs"/>
              </a:rPr>
              <a:t> genes instead of reads specifically aligned to </a:t>
            </a:r>
            <a:r>
              <a:rPr lang="en-US" sz="1200" kern="1200" dirty="0" err="1">
                <a:solidFill>
                  <a:schemeClr val="tx1"/>
                </a:solidFill>
                <a:effectLst/>
                <a:latin typeface="+mn-lt"/>
                <a:ea typeface="+mn-ea"/>
                <a:cs typeface="+mn-cs"/>
              </a:rPr>
              <a:t>homoeologs</a:t>
            </a:r>
            <a:r>
              <a:rPr lang="en-US" sz="1200" kern="1200" dirty="0">
                <a:solidFill>
                  <a:schemeClr val="tx1"/>
                </a:solidFill>
                <a:effectLst/>
                <a:latin typeface="+mn-lt"/>
                <a:ea typeface="+mn-ea"/>
                <a:cs typeface="+mn-cs"/>
              </a:rPr>
              <a:t>, its assignment </a:t>
            </a:r>
            <a:r>
              <a:rPr lang="en-US" sz="1200" i="1" kern="1200" dirty="0">
                <a:solidFill>
                  <a:schemeClr val="tx1"/>
                </a:solidFill>
                <a:effectLst/>
                <a:latin typeface="+mn-lt"/>
                <a:ea typeface="+mn-ea"/>
                <a:cs typeface="+mn-cs"/>
              </a:rPr>
              <a:t>Efficiency</a:t>
            </a:r>
            <a:r>
              <a:rPr lang="en-US" sz="1200" kern="1200" dirty="0">
                <a:solidFill>
                  <a:schemeClr val="tx1"/>
                </a:solidFill>
                <a:effectLst/>
                <a:latin typeface="+mn-lt"/>
                <a:ea typeface="+mn-ea"/>
                <a:cs typeface="+mn-cs"/>
              </a:rPr>
              <a:t> approximates 100%. Accordingly, the expression profile generated from Bowtie2-RSEM in read count values is closer to expected expression than those from GSNAP-</a:t>
            </a:r>
            <a:r>
              <a:rPr lang="en-US" sz="1200" kern="1200" dirty="0" err="1">
                <a:solidFill>
                  <a:schemeClr val="tx1"/>
                </a:solidFill>
                <a:effectLst/>
                <a:latin typeface="+mn-lt"/>
                <a:ea typeface="+mn-ea"/>
                <a:cs typeface="+mn-cs"/>
              </a:rPr>
              <a:t>PolyCat</a:t>
            </a:r>
            <a:r>
              <a:rPr lang="en-US" sz="1200" kern="1200" dirty="0">
                <a:solidFill>
                  <a:schemeClr val="tx1"/>
                </a:solidFill>
                <a:effectLst/>
                <a:latin typeface="+mn-lt"/>
                <a:ea typeface="+mn-ea"/>
                <a:cs typeface="+mn-cs"/>
              </a:rPr>
              <a:t> and Bowtie2-HyLiTE.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a:t>
            </a:r>
            <a:r>
              <a:rPr lang="en-US" sz="1200" i="1" kern="1200" dirty="0">
                <a:solidFill>
                  <a:schemeClr val="tx1"/>
                </a:solidFill>
                <a:effectLst/>
                <a:latin typeface="+mn-lt"/>
                <a:ea typeface="+mn-ea"/>
                <a:cs typeface="+mn-cs"/>
              </a:rPr>
              <a:t>Discrepancy</a:t>
            </a:r>
            <a:r>
              <a:rPr lang="en-US" sz="1200" kern="1200" dirty="0">
                <a:solidFill>
                  <a:schemeClr val="tx1"/>
                </a:solidFill>
                <a:effectLst/>
                <a:latin typeface="+mn-lt"/>
                <a:ea typeface="+mn-ea"/>
                <a:cs typeface="+mn-cs"/>
              </a:rPr>
              <a:t> measures the absolute differences between observed and expected expression levels, a smaller </a:t>
            </a:r>
            <a:r>
              <a:rPr lang="en-US" sz="1200" i="1" kern="1200" dirty="0">
                <a:solidFill>
                  <a:schemeClr val="tx1"/>
                </a:solidFill>
                <a:effectLst/>
                <a:latin typeface="+mn-lt"/>
                <a:ea typeface="+mn-ea"/>
                <a:cs typeface="+mn-cs"/>
              </a:rPr>
              <a:t>discrepancy</a:t>
            </a:r>
            <a:r>
              <a:rPr lang="en-US" sz="1200" kern="1200" dirty="0">
                <a:solidFill>
                  <a:schemeClr val="tx1"/>
                </a:solidFill>
                <a:effectLst/>
                <a:latin typeface="+mn-lt"/>
                <a:ea typeface="+mn-ea"/>
                <a:cs typeface="+mn-cs"/>
              </a:rPr>
              <a:t> seen for Bowtie2-RSEM (</a:t>
            </a:r>
            <a:r>
              <a:rPr lang="en-US" sz="1200" b="1"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=0.07) than the other two pipelines (</a:t>
            </a:r>
            <a:r>
              <a:rPr lang="en-US" sz="1200" b="1"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=0.32; Table 1) was expected. Therefore, GSNAP-</a:t>
            </a:r>
            <a:r>
              <a:rPr lang="en-US" sz="1200" kern="1200" dirty="0" err="1">
                <a:solidFill>
                  <a:schemeClr val="tx1"/>
                </a:solidFill>
                <a:effectLst/>
                <a:latin typeface="+mn-lt"/>
                <a:ea typeface="+mn-ea"/>
                <a:cs typeface="+mn-cs"/>
              </a:rPr>
              <a:t>PolyCat</a:t>
            </a:r>
            <a:r>
              <a:rPr lang="en-US" sz="1200" kern="1200" dirty="0">
                <a:solidFill>
                  <a:schemeClr val="tx1"/>
                </a:solidFill>
                <a:effectLst/>
                <a:latin typeface="+mn-lt"/>
                <a:ea typeface="+mn-ea"/>
                <a:cs typeface="+mn-cs"/>
              </a:rPr>
              <a:t> and Bowtie2-HyLiTE showed similar performances in read assignment </a:t>
            </a:r>
            <a:r>
              <a:rPr lang="en-US" sz="1200" i="1" kern="1200" dirty="0">
                <a:solidFill>
                  <a:schemeClr val="tx1"/>
                </a:solidFill>
                <a:effectLst/>
                <a:latin typeface="+mn-lt"/>
                <a:ea typeface="+mn-ea"/>
                <a:cs typeface="+mn-cs"/>
              </a:rPr>
              <a:t>Efficiency</a:t>
            </a:r>
            <a:r>
              <a:rPr lang="en-US" sz="1200" kern="1200" dirty="0">
                <a:solidFill>
                  <a:schemeClr val="tx1"/>
                </a:solidFill>
                <a:effectLst/>
                <a:latin typeface="+mn-lt"/>
                <a:ea typeface="+mn-ea"/>
                <a:cs typeface="+mn-cs"/>
              </a:rPr>
              <a:t> and expression profile </a:t>
            </a:r>
            <a:r>
              <a:rPr lang="en-US" sz="1200" i="1" kern="1200" dirty="0">
                <a:solidFill>
                  <a:schemeClr val="tx1"/>
                </a:solidFill>
                <a:effectLst/>
                <a:latin typeface="+mn-lt"/>
                <a:ea typeface="+mn-ea"/>
                <a:cs typeface="+mn-cs"/>
              </a:rPr>
              <a:t>discrepancy</a:t>
            </a:r>
            <a:r>
              <a:rPr lang="en-US" sz="1200" kern="1200" dirty="0">
                <a:solidFill>
                  <a:schemeClr val="tx1"/>
                </a:solidFill>
                <a:effectLst/>
                <a:latin typeface="+mn-lt"/>
                <a:ea typeface="+mn-ea"/>
                <a:cs typeface="+mn-cs"/>
              </a:rPr>
              <a:t>, while those two metrics could not evaluate the performance of Bowtie2-RSEM equivalently due to a major difference in pipeline algorithm.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contrast, the metric of </a:t>
            </a:r>
            <a:r>
              <a:rPr lang="en-US" sz="1200" i="1" kern="1200" dirty="0">
                <a:solidFill>
                  <a:schemeClr val="tx1"/>
                </a:solidFill>
                <a:effectLst/>
                <a:latin typeface="+mn-lt"/>
                <a:ea typeface="+mn-ea"/>
                <a:cs typeface="+mn-cs"/>
              </a:rPr>
              <a:t>Accuracy</a:t>
            </a:r>
            <a:r>
              <a:rPr lang="en-US" sz="1200" kern="1200" dirty="0">
                <a:solidFill>
                  <a:schemeClr val="tx1"/>
                </a:solidFill>
                <a:effectLst/>
                <a:latin typeface="+mn-lt"/>
                <a:ea typeface="+mn-ea"/>
                <a:cs typeface="+mn-cs"/>
              </a:rPr>
              <a:t> is applicable to all the pipelines to evaluate their performance to correctly determine sub-genome origin for </a:t>
            </a:r>
            <a:r>
              <a:rPr lang="en-US" sz="1200" kern="1200" dirty="0" err="1">
                <a:solidFill>
                  <a:schemeClr val="tx1"/>
                </a:solidFill>
                <a:effectLst/>
                <a:latin typeface="+mn-lt"/>
                <a:ea typeface="+mn-ea"/>
                <a:cs typeface="+mn-cs"/>
              </a:rPr>
              <a:t>homoeolog</a:t>
            </a:r>
            <a:r>
              <a:rPr lang="en-US" sz="1200" kern="1200" dirty="0">
                <a:solidFill>
                  <a:schemeClr val="tx1"/>
                </a:solidFill>
                <a:effectLst/>
                <a:latin typeface="+mn-lt"/>
                <a:ea typeface="+mn-ea"/>
                <a:cs typeface="+mn-cs"/>
              </a:rPr>
              <a:t>-specific reads; GSNAP-</a:t>
            </a:r>
            <a:r>
              <a:rPr lang="en-US" sz="1200" kern="1200" dirty="0" err="1">
                <a:solidFill>
                  <a:schemeClr val="tx1"/>
                </a:solidFill>
                <a:effectLst/>
                <a:latin typeface="+mn-lt"/>
                <a:ea typeface="+mn-ea"/>
                <a:cs typeface="+mn-cs"/>
              </a:rPr>
              <a:t>PolyCat</a:t>
            </a:r>
            <a:r>
              <a:rPr lang="en-US" sz="1200" kern="1200" dirty="0">
                <a:solidFill>
                  <a:schemeClr val="tx1"/>
                </a:solidFill>
                <a:effectLst/>
                <a:latin typeface="+mn-lt"/>
                <a:ea typeface="+mn-ea"/>
                <a:cs typeface="+mn-cs"/>
              </a:rPr>
              <a:t> out performs the other two with the highest assignment accuracy (Table 1). Compared to GSNAP-</a:t>
            </a:r>
            <a:r>
              <a:rPr lang="en-US" sz="1200" kern="1200" dirty="0" err="1">
                <a:solidFill>
                  <a:schemeClr val="tx1"/>
                </a:solidFill>
                <a:effectLst/>
                <a:latin typeface="+mn-lt"/>
                <a:ea typeface="+mn-ea"/>
                <a:cs typeface="+mn-cs"/>
              </a:rPr>
              <a:t>PolyCat</a:t>
            </a:r>
            <a:r>
              <a:rPr lang="en-US" sz="1200" kern="1200" dirty="0">
                <a:solidFill>
                  <a:schemeClr val="tx1"/>
                </a:solidFill>
                <a:effectLst/>
                <a:latin typeface="+mn-lt"/>
                <a:ea typeface="+mn-ea"/>
                <a:cs typeface="+mn-cs"/>
              </a:rPr>
              <a:t> and Bowtie2-RSEM using the same </a:t>
            </a:r>
            <a:r>
              <a:rPr lang="en-US" sz="1200" kern="1200" dirty="0" err="1">
                <a:solidFill>
                  <a:schemeClr val="tx1"/>
                </a:solidFill>
                <a:effectLst/>
                <a:latin typeface="+mn-lt"/>
                <a:ea typeface="+mn-ea"/>
                <a:cs typeface="+mn-cs"/>
              </a:rPr>
              <a:t>homoeolog</a:t>
            </a:r>
            <a:r>
              <a:rPr lang="en-US" sz="1200" kern="1200" dirty="0">
                <a:solidFill>
                  <a:schemeClr val="tx1"/>
                </a:solidFill>
                <a:effectLst/>
                <a:latin typeface="+mn-lt"/>
                <a:ea typeface="+mn-ea"/>
                <a:cs typeface="+mn-cs"/>
              </a:rPr>
              <a:t>-specific SNP index prebuilt from rich genomic sequences (</a:t>
            </a:r>
            <a:r>
              <a:rPr lang="en-US" sz="1200" u="none" strike="noStrike" kern="1200" dirty="0">
                <a:solidFill>
                  <a:schemeClr val="tx1"/>
                </a:solidFill>
                <a:effectLst/>
                <a:latin typeface="+mn-lt"/>
                <a:ea typeface="+mn-ea"/>
                <a:cs typeface="+mn-cs"/>
                <a:hlinkClick r:id="rId6" action="ppaction://hlinkfile" tooltip="Page, 2015 #528"/>
              </a:rPr>
              <a:t>Page and Udall 2015</a:t>
            </a:r>
            <a:r>
              <a:rPr lang="en-US" sz="1200" kern="1200" dirty="0">
                <a:solidFill>
                  <a:schemeClr val="tx1"/>
                </a:solidFill>
                <a:effectLst/>
                <a:latin typeface="+mn-lt"/>
                <a:ea typeface="+mn-ea"/>
                <a:cs typeface="+mn-cs"/>
              </a:rPr>
              <a:t>), the lowest accuracy of Bowtie2-HyLite is most likely attributed to its built-in procedure of SNP calling from supplied transcriptomes. Although </a:t>
            </a:r>
            <a:r>
              <a:rPr lang="en-US" sz="1200" kern="1200" dirty="0" err="1">
                <a:solidFill>
                  <a:schemeClr val="tx1"/>
                </a:solidFill>
                <a:effectLst/>
                <a:latin typeface="+mn-lt"/>
                <a:ea typeface="+mn-ea"/>
                <a:cs typeface="+mn-cs"/>
              </a:rPr>
              <a:t>HyLiTE</a:t>
            </a:r>
            <a:r>
              <a:rPr lang="en-US" sz="1200" kern="1200" dirty="0">
                <a:solidFill>
                  <a:schemeClr val="tx1"/>
                </a:solidFill>
                <a:effectLst/>
                <a:latin typeface="+mn-lt"/>
                <a:ea typeface="+mn-ea"/>
                <a:cs typeface="+mn-cs"/>
              </a:rPr>
              <a:t> provides the option to include additional genomic information to improve SNP calling (</a:t>
            </a:r>
            <a:r>
              <a:rPr lang="en-US" sz="1200" u="none" strike="noStrike" kern="1200" dirty="0">
                <a:solidFill>
                  <a:schemeClr val="tx1"/>
                </a:solidFill>
                <a:effectLst/>
                <a:latin typeface="+mn-lt"/>
                <a:ea typeface="+mn-ea"/>
                <a:cs typeface="+mn-cs"/>
                <a:hlinkClick r:id="rId4" action="ppaction://hlinkfile" tooltip="Duchemin, 2015 #579"/>
              </a:rPr>
              <a:t>Duchemin et al. 2015</a:t>
            </a:r>
            <a:r>
              <a:rPr lang="en-US" sz="1200" kern="1200" dirty="0">
                <a:solidFill>
                  <a:schemeClr val="tx1"/>
                </a:solidFill>
                <a:effectLst/>
                <a:latin typeface="+mn-lt"/>
                <a:ea typeface="+mn-ea"/>
                <a:cs typeface="+mn-cs"/>
              </a:rPr>
              <a:t>), the pipeline doesn’t support the usage of a prebuilt SNP index as </a:t>
            </a:r>
            <a:r>
              <a:rPr lang="en-US" sz="1200" kern="1200" dirty="0" err="1">
                <a:solidFill>
                  <a:schemeClr val="tx1"/>
                </a:solidFill>
                <a:effectLst/>
                <a:latin typeface="+mn-lt"/>
                <a:ea typeface="+mn-ea"/>
                <a:cs typeface="+mn-cs"/>
              </a:rPr>
              <a:t>PolyCat</a:t>
            </a:r>
            <a:r>
              <a:rPr lang="en-US" sz="1200" kern="1200" dirty="0">
                <a:solidFill>
                  <a:schemeClr val="tx1"/>
                </a:solidFill>
                <a:effectLst/>
                <a:latin typeface="+mn-lt"/>
                <a:ea typeface="+mn-ea"/>
                <a:cs typeface="+mn-cs"/>
              </a:rPr>
              <a:t> and RSEM.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Besides technical issues of analytic pipelines, many experimental and biological biases are known to affect the assignment of </a:t>
            </a:r>
            <a:r>
              <a:rPr lang="en-US" sz="1200" kern="1200" dirty="0" err="1">
                <a:solidFill>
                  <a:schemeClr val="tx1"/>
                </a:solidFill>
                <a:effectLst/>
                <a:latin typeface="+mn-lt"/>
                <a:ea typeface="+mn-ea"/>
                <a:cs typeface="+mn-cs"/>
              </a:rPr>
              <a:t>homoeolog</a:t>
            </a:r>
            <a:r>
              <a:rPr lang="en-US" sz="1200" kern="1200" dirty="0">
                <a:solidFill>
                  <a:schemeClr val="tx1"/>
                </a:solidFill>
                <a:effectLst/>
                <a:latin typeface="+mn-lt"/>
                <a:ea typeface="+mn-ea"/>
                <a:cs typeface="+mn-cs"/>
              </a:rPr>
              <a:t>-specific reads. </a:t>
            </a:r>
          </a:p>
          <a:p>
            <a:endParaRPr lang="en-US" dirty="0"/>
          </a:p>
        </p:txBody>
      </p:sp>
      <p:sp>
        <p:nvSpPr>
          <p:cNvPr id="4" name="Slide Number Placeholder 3"/>
          <p:cNvSpPr>
            <a:spLocks noGrp="1"/>
          </p:cNvSpPr>
          <p:nvPr>
            <p:ph type="sldNum" sz="quarter" idx="10"/>
          </p:nvPr>
        </p:nvSpPr>
        <p:spPr/>
        <p:txBody>
          <a:bodyPr/>
          <a:lstStyle/>
          <a:p>
            <a:fld id="{A5CEA686-2AA5-0E43-849C-B5453B8BA314}" type="slidenum">
              <a:rPr kumimoji="1" lang="zh-CN" altLang="en-US" smtClean="0"/>
              <a:t>18</a:t>
            </a:fld>
            <a:endParaRPr kumimoji="1" lang="zh-CN" altLang="en-US"/>
          </a:p>
        </p:txBody>
      </p:sp>
    </p:spTree>
    <p:extLst>
      <p:ext uri="{BB962C8B-B14F-4D97-AF65-F5344CB8AC3E}">
        <p14:creationId xmlns:p14="http://schemas.microsoft.com/office/powerpoint/2010/main" val="12181313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solidFill>
                  <a:schemeClr val="bg1">
                    <a:lumMod val="65000"/>
                  </a:schemeClr>
                </a:solidFill>
                <a:latin typeface="Microsoft Sans Serif" charset="0"/>
                <a:ea typeface="Microsoft Sans Serif" charset="0"/>
                <a:cs typeface="Microsoft Sans Serif" charset="0"/>
              </a:rPr>
              <a:t>Between </a:t>
            </a:r>
            <a:r>
              <a:rPr lang="en-US" sz="1200" dirty="0">
                <a:solidFill>
                  <a:srgbClr val="43C2DE"/>
                </a:solidFill>
                <a:latin typeface="Microsoft Sans Serif" charset="0"/>
                <a:ea typeface="Microsoft Sans Serif" charset="0"/>
                <a:cs typeface="Microsoft Sans Serif" charset="0"/>
              </a:rPr>
              <a:t>At vs Dt </a:t>
            </a:r>
            <a:r>
              <a:rPr lang="en-US" sz="1200" dirty="0" err="1">
                <a:solidFill>
                  <a:schemeClr val="bg1">
                    <a:lumMod val="65000"/>
                  </a:schemeClr>
                </a:solidFill>
                <a:latin typeface="Microsoft Sans Serif" charset="0"/>
                <a:ea typeface="Microsoft Sans Serif" charset="0"/>
                <a:cs typeface="Microsoft Sans Serif" charset="0"/>
              </a:rPr>
              <a:t>homoeolog</a:t>
            </a:r>
            <a:r>
              <a:rPr lang="en-US" sz="1200" dirty="0">
                <a:solidFill>
                  <a:schemeClr val="bg1">
                    <a:lumMod val="65000"/>
                  </a:schemeClr>
                </a:solidFill>
                <a:latin typeface="Microsoft Sans Serif" charset="0"/>
                <a:ea typeface="Microsoft Sans Serif" charset="0"/>
                <a:cs typeface="Microsoft Sans Serif" charset="0"/>
              </a:rPr>
              <a:t>, differential expression analysis identified fewer expression changes from </a:t>
            </a:r>
            <a:r>
              <a:rPr lang="en-US" sz="1200" baseline="0" dirty="0">
                <a:solidFill>
                  <a:schemeClr val="bg1">
                    <a:lumMod val="65000"/>
                  </a:schemeClr>
                </a:solidFill>
                <a:latin typeface="Microsoft Sans Serif" charset="0"/>
                <a:ea typeface="Microsoft Sans Serif" charset="0"/>
                <a:cs typeface="Microsoft Sans Serif" charset="0"/>
              </a:rPr>
              <a:t>estimated </a:t>
            </a:r>
            <a:r>
              <a:rPr lang="en-US" sz="1200" baseline="0" dirty="0" err="1">
                <a:solidFill>
                  <a:schemeClr val="bg1">
                    <a:lumMod val="65000"/>
                  </a:schemeClr>
                </a:solidFill>
                <a:latin typeface="Microsoft Sans Serif" charset="0"/>
                <a:ea typeface="Microsoft Sans Serif" charset="0"/>
                <a:cs typeface="Microsoft Sans Serif" charset="0"/>
              </a:rPr>
              <a:t>homoeolog</a:t>
            </a:r>
            <a:r>
              <a:rPr lang="en-US" sz="1200" baseline="0" dirty="0">
                <a:solidFill>
                  <a:schemeClr val="bg1">
                    <a:lumMod val="65000"/>
                  </a:schemeClr>
                </a:solidFill>
                <a:latin typeface="Microsoft Sans Serif" charset="0"/>
                <a:ea typeface="Microsoft Sans Serif" charset="0"/>
                <a:cs typeface="Microsoft Sans Serif" charset="0"/>
              </a:rPr>
              <a:t> expression datasets. This underestimation of </a:t>
            </a:r>
            <a:r>
              <a:rPr lang="en-US" sz="1200" baseline="0" dirty="0" err="1">
                <a:solidFill>
                  <a:schemeClr val="bg1">
                    <a:lumMod val="65000"/>
                  </a:schemeClr>
                </a:solidFill>
                <a:latin typeface="Microsoft Sans Serif" charset="0"/>
                <a:ea typeface="Microsoft Sans Serif" charset="0"/>
                <a:cs typeface="Microsoft Sans Serif" charset="0"/>
              </a:rPr>
              <a:t>expresion</a:t>
            </a:r>
            <a:r>
              <a:rPr lang="en-US" sz="1200" baseline="0" dirty="0">
                <a:solidFill>
                  <a:schemeClr val="bg1">
                    <a:lumMod val="65000"/>
                  </a:schemeClr>
                </a:solidFill>
                <a:latin typeface="Microsoft Sans Serif" charset="0"/>
                <a:ea typeface="Microsoft Sans Serif" charset="0"/>
                <a:cs typeface="Microsoft Sans Serif" charset="0"/>
              </a:rPr>
              <a:t> divergence is caused by </a:t>
            </a:r>
            <a:r>
              <a:rPr lang="en-US" sz="1200" dirty="0">
                <a:solidFill>
                  <a:schemeClr val="bg1">
                    <a:lumMod val="65000"/>
                  </a:schemeClr>
                </a:solidFill>
                <a:latin typeface="Microsoft Sans Serif" charset="0"/>
                <a:ea typeface="Microsoft Sans Serif" charset="0"/>
                <a:cs typeface="Microsoft Sans Serif" charset="0"/>
              </a:rPr>
              <a:t>estimation error and the loss of reads indistinguishable between </a:t>
            </a:r>
            <a:r>
              <a:rPr lang="en-US" sz="1200" dirty="0" err="1">
                <a:solidFill>
                  <a:schemeClr val="bg1">
                    <a:lumMod val="65000"/>
                  </a:schemeClr>
                </a:solidFill>
                <a:latin typeface="Microsoft Sans Serif" charset="0"/>
                <a:ea typeface="Microsoft Sans Serif" charset="0"/>
                <a:cs typeface="Microsoft Sans Serif" charset="0"/>
              </a:rPr>
              <a:t>homoeologs</a:t>
            </a:r>
            <a:r>
              <a:rPr lang="en-US" sz="1200" dirty="0">
                <a:solidFill>
                  <a:schemeClr val="bg1">
                    <a:lumMod val="65000"/>
                  </a:schemeClr>
                </a:solidFill>
                <a:latin typeface="Microsoft Sans Serif" charset="0"/>
                <a:ea typeface="Microsoft Sans Serif" charset="0"/>
                <a:cs typeface="Microsoft Sans Serif" charset="0"/>
              </a:rPr>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solidFill>
                <a:schemeClr val="bg1">
                  <a:lumMod val="65000"/>
                </a:schemeClr>
              </a:solidFill>
              <a:latin typeface="Microsoft Sans Serif" charset="0"/>
              <a:ea typeface="Microsoft Sans Serif" charset="0"/>
              <a:cs typeface="Microsoft Sans Serif"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bg1">
                    <a:lumMod val="65000"/>
                  </a:schemeClr>
                </a:solidFill>
                <a:latin typeface="Microsoft Sans Serif" charset="0"/>
                <a:ea typeface="Microsoft Sans Serif" charset="0"/>
                <a:cs typeface="Microsoft Sans Serif" charset="0"/>
              </a:rPr>
              <a:t>A relevant bias was evident from differential co-expression analysis, which detected a gain</a:t>
            </a:r>
            <a:r>
              <a:rPr lang="en-US" sz="1200" baseline="0" dirty="0">
                <a:solidFill>
                  <a:schemeClr val="bg1">
                    <a:lumMod val="65000"/>
                  </a:schemeClr>
                </a:solidFill>
                <a:latin typeface="Microsoft Sans Serif" charset="0"/>
                <a:ea typeface="Microsoft Sans Serif" charset="0"/>
                <a:cs typeface="Microsoft Sans Serif" charset="0"/>
              </a:rPr>
              <a:t> of correlation between </a:t>
            </a:r>
            <a:r>
              <a:rPr lang="en-US" sz="1200" baseline="0" dirty="0" err="1">
                <a:solidFill>
                  <a:schemeClr val="bg1">
                    <a:lumMod val="65000"/>
                  </a:schemeClr>
                </a:solidFill>
                <a:latin typeface="Microsoft Sans Serif" charset="0"/>
                <a:ea typeface="Microsoft Sans Serif" charset="0"/>
                <a:cs typeface="Microsoft Sans Serif" charset="0"/>
              </a:rPr>
              <a:t>homoeolog</a:t>
            </a:r>
            <a:r>
              <a:rPr lang="en-US" sz="1200" baseline="0" dirty="0">
                <a:solidFill>
                  <a:schemeClr val="bg1">
                    <a:lumMod val="65000"/>
                  </a:schemeClr>
                </a:solidFill>
                <a:latin typeface="Microsoft Sans Serif" charset="0"/>
                <a:ea typeface="Microsoft Sans Serif" charset="0"/>
                <a:cs typeface="Microsoft Sans Serif" charset="0"/>
              </a:rPr>
              <a:t>, which reflects an artefactual increase of co-regulation, which should be considered when we  are drawing conclusions about co-expression of duplicated gene.</a:t>
            </a:r>
            <a:endParaRPr lang="en-US" dirty="0"/>
          </a:p>
        </p:txBody>
      </p:sp>
      <p:sp>
        <p:nvSpPr>
          <p:cNvPr id="4" name="Slide Number Placeholder 3"/>
          <p:cNvSpPr>
            <a:spLocks noGrp="1"/>
          </p:cNvSpPr>
          <p:nvPr>
            <p:ph type="sldNum" sz="quarter" idx="10"/>
          </p:nvPr>
        </p:nvSpPr>
        <p:spPr/>
        <p:txBody>
          <a:bodyPr/>
          <a:lstStyle/>
          <a:p>
            <a:fld id="{A5CEA686-2AA5-0E43-849C-B5453B8BA314}" type="slidenum">
              <a:rPr kumimoji="1" lang="zh-CN" altLang="en-US" smtClean="0"/>
              <a:t>19</a:t>
            </a:fld>
            <a:endParaRPr kumimoji="1" lang="zh-CN" altLang="en-US"/>
          </a:p>
        </p:txBody>
      </p:sp>
    </p:spTree>
    <p:extLst>
      <p:ext uri="{BB962C8B-B14F-4D97-AF65-F5344CB8AC3E}">
        <p14:creationId xmlns:p14="http://schemas.microsoft.com/office/powerpoint/2010/main" val="3514206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a:solidFill>
                  <a:schemeClr val="tx1"/>
                </a:solidFill>
                <a:effectLst/>
                <a:latin typeface="+mn-lt"/>
                <a:ea typeface="+mn-ea"/>
                <a:cs typeface="+mn-cs"/>
              </a:rPr>
              <a:t>Next,</a:t>
            </a:r>
            <a:r>
              <a:rPr lang="en-US" sz="1200" i="0" kern="1200" baseline="0" dirty="0">
                <a:solidFill>
                  <a:schemeClr val="tx1"/>
                </a:solidFill>
                <a:effectLst/>
                <a:latin typeface="+mn-lt"/>
                <a:ea typeface="+mn-ea"/>
                <a:cs typeface="+mn-cs"/>
              </a:rPr>
              <a:t> we evaluated the inference of network topology, and found that the estimation of node connectivity and functional connectivity is quite robust, not affected </a:t>
            </a:r>
            <a:r>
              <a:rPr lang="en-US" sz="1200" i="0" kern="1200" baseline="0" dirty="0" err="1">
                <a:solidFill>
                  <a:schemeClr val="tx1"/>
                </a:solidFill>
                <a:effectLst/>
                <a:latin typeface="+mn-lt"/>
                <a:ea typeface="+mn-ea"/>
                <a:cs typeface="+mn-cs"/>
              </a:rPr>
              <a:t>byhomoeolog</a:t>
            </a:r>
            <a:r>
              <a:rPr lang="en-US" sz="1200" i="0" kern="1200" baseline="0" dirty="0">
                <a:solidFill>
                  <a:schemeClr val="tx1"/>
                </a:solidFill>
                <a:effectLst/>
                <a:latin typeface="+mn-lt"/>
                <a:ea typeface="+mn-ea"/>
                <a:cs typeface="+mn-cs"/>
              </a:rPr>
              <a:t> read assignment. Because functional </a:t>
            </a:r>
            <a:r>
              <a:rPr lang="en-US" sz="1200" i="0" kern="1200" baseline="0" dirty="0" err="1">
                <a:solidFill>
                  <a:schemeClr val="tx1"/>
                </a:solidFill>
                <a:effectLst/>
                <a:latin typeface="+mn-lt"/>
                <a:ea typeface="+mn-ea"/>
                <a:cs typeface="+mn-cs"/>
              </a:rPr>
              <a:t>connectivy</a:t>
            </a:r>
            <a:r>
              <a:rPr lang="en-US" sz="1200" i="0" kern="1200" baseline="0" dirty="0">
                <a:solidFill>
                  <a:schemeClr val="tx1"/>
                </a:solidFill>
                <a:effectLst/>
                <a:latin typeface="+mn-lt"/>
                <a:ea typeface="+mn-ea"/>
                <a:cs typeface="+mn-cs"/>
              </a:rPr>
              <a:t> </a:t>
            </a:r>
            <a:r>
              <a:rPr lang="en-US" sz="1200" i="0" kern="1200" baseline="0" dirty="0" err="1">
                <a:solidFill>
                  <a:schemeClr val="tx1"/>
                </a:solidFill>
                <a:effectLst/>
                <a:latin typeface="+mn-lt"/>
                <a:ea typeface="+mn-ea"/>
                <a:cs typeface="+mn-cs"/>
              </a:rPr>
              <a:t>seres</a:t>
            </a:r>
            <a:r>
              <a:rPr lang="en-US" sz="1200" i="0" kern="1200" baseline="0" dirty="0">
                <a:solidFill>
                  <a:schemeClr val="tx1"/>
                </a:solidFill>
                <a:effectLst/>
                <a:latin typeface="+mn-lt"/>
                <a:ea typeface="+mn-ea"/>
                <a:cs typeface="+mn-cs"/>
              </a:rPr>
              <a:t> as a metric to validate network topology, we found that WGCNA out performs binary network construction methods</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5CEA686-2AA5-0E43-849C-B5453B8BA314}" type="slidenum">
              <a:rPr kumimoji="1" lang="zh-CN" altLang="en-US" smtClean="0"/>
              <a:t>20</a:t>
            </a:fld>
            <a:endParaRPr kumimoji="1" lang="zh-CN" altLang="en-US"/>
          </a:p>
        </p:txBody>
      </p:sp>
    </p:spTree>
    <p:extLst>
      <p:ext uri="{BB962C8B-B14F-4D97-AF65-F5344CB8AC3E}">
        <p14:creationId xmlns:p14="http://schemas.microsoft.com/office/powerpoint/2010/main" val="10738693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Prepared by what we learned about using </a:t>
            </a:r>
            <a:r>
              <a:rPr lang="en-US" baseline="0" dirty="0" err="1"/>
              <a:t>homoeolog</a:t>
            </a:r>
            <a:r>
              <a:rPr lang="en-US" baseline="0" dirty="0"/>
              <a:t> specific read count and relevant method choices, we finally got to explore the </a:t>
            </a:r>
            <a:r>
              <a:rPr lang="en-US" baseline="0" dirty="0" err="1"/>
              <a:t>evo</a:t>
            </a:r>
            <a:endParaRPr lang="en-US" dirty="0"/>
          </a:p>
        </p:txBody>
      </p:sp>
      <p:sp>
        <p:nvSpPr>
          <p:cNvPr id="4" name="Slide Number Placeholder 3"/>
          <p:cNvSpPr>
            <a:spLocks noGrp="1"/>
          </p:cNvSpPr>
          <p:nvPr>
            <p:ph type="sldNum" sz="quarter" idx="10"/>
          </p:nvPr>
        </p:nvSpPr>
        <p:spPr/>
        <p:txBody>
          <a:bodyPr/>
          <a:lstStyle/>
          <a:p>
            <a:fld id="{A5CEA686-2AA5-0E43-849C-B5453B8BA314}" type="slidenum">
              <a:rPr kumimoji="1" lang="zh-CN" altLang="en-US" smtClean="0"/>
              <a:t>21</a:t>
            </a:fld>
            <a:endParaRPr kumimoji="1" lang="zh-CN" altLang="en-US"/>
          </a:p>
        </p:txBody>
      </p:sp>
    </p:spTree>
    <p:extLst>
      <p:ext uri="{BB962C8B-B14F-4D97-AF65-F5344CB8AC3E}">
        <p14:creationId xmlns:p14="http://schemas.microsoft.com/office/powerpoint/2010/main" val="10728147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a:t>
            </a:r>
            <a:r>
              <a:rPr lang="en-US" baseline="0" dirty="0"/>
              <a:t> first review the model of network evolution. </a:t>
            </a:r>
            <a:r>
              <a:rPr lang="en-US" dirty="0"/>
              <a:t>During </a:t>
            </a:r>
            <a:r>
              <a:rPr lang="en-US" dirty="0" err="1"/>
              <a:t>allopolyploidization</a:t>
            </a:r>
            <a:r>
              <a:rPr lang="en-US" dirty="0"/>
              <a:t>, two</a:t>
            </a:r>
            <a:r>
              <a:rPr lang="en-US" baseline="0" dirty="0"/>
              <a:t> parental diploid networks were joined together to form a duplicated gene </a:t>
            </a:r>
            <a:r>
              <a:rPr lang="en-US" baseline="0" dirty="0" err="1"/>
              <a:t>netwok</a:t>
            </a:r>
            <a:r>
              <a:rPr lang="en-US" baseline="0" dirty="0"/>
              <a:t>. In order to compare these two, we can predict the inherent  inter genome connection based on diploid expression profiles.</a:t>
            </a:r>
          </a:p>
        </p:txBody>
      </p:sp>
      <p:sp>
        <p:nvSpPr>
          <p:cNvPr id="4" name="Slide Number Placeholder 3"/>
          <p:cNvSpPr>
            <a:spLocks noGrp="1"/>
          </p:cNvSpPr>
          <p:nvPr>
            <p:ph type="sldNum" sz="quarter" idx="10"/>
          </p:nvPr>
        </p:nvSpPr>
        <p:spPr/>
        <p:txBody>
          <a:bodyPr/>
          <a:lstStyle/>
          <a:p>
            <a:fld id="{A5CEA686-2AA5-0E43-849C-B5453B8BA314}" type="slidenum">
              <a:rPr kumimoji="1" lang="zh-CN" altLang="en-US" smtClean="0"/>
              <a:t>22</a:t>
            </a:fld>
            <a:endParaRPr kumimoji="1" lang="zh-CN" altLang="en-US"/>
          </a:p>
        </p:txBody>
      </p:sp>
    </p:spTree>
    <p:extLst>
      <p:ext uri="{BB962C8B-B14F-4D97-AF65-F5344CB8AC3E}">
        <p14:creationId xmlns:p14="http://schemas.microsoft.com/office/powerpoint/2010/main" val="1572236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gainPolypoidy</a:t>
            </a:r>
            <a:r>
              <a:rPr lang="en-US" sz="1200" b="0" i="0" kern="1200" dirty="0">
                <a:solidFill>
                  <a:schemeClr val="tx1"/>
                </a:solidFill>
                <a:effectLst/>
                <a:latin typeface="+mn-lt"/>
                <a:ea typeface="+mn-ea"/>
                <a:cs typeface="+mn-cs"/>
              </a:rPr>
              <a:t> or WGD is a well-known</a:t>
            </a:r>
            <a:r>
              <a:rPr lang="en-US" sz="1200" b="0" i="0" kern="1200" baseline="0" dirty="0">
                <a:solidFill>
                  <a:schemeClr val="tx1"/>
                </a:solidFill>
                <a:effectLst/>
                <a:latin typeface="+mn-lt"/>
                <a:ea typeface="+mn-ea"/>
                <a:cs typeface="+mn-cs"/>
              </a:rPr>
              <a:t> phenomenon throughout </a:t>
            </a:r>
            <a:r>
              <a:rPr lang="en-US" sz="1200" b="0" i="0" kern="1200" baseline="0" dirty="0" err="1">
                <a:solidFill>
                  <a:schemeClr val="tx1"/>
                </a:solidFill>
                <a:effectLst/>
                <a:latin typeface="+mn-lt"/>
                <a:ea typeface="+mn-ea"/>
                <a:cs typeface="+mn-cs"/>
              </a:rPr>
              <a:t>eukayote</a:t>
            </a:r>
            <a:r>
              <a:rPr lang="en-US" sz="1200" b="0" i="0" kern="1200" baseline="0" dirty="0">
                <a:solidFill>
                  <a:schemeClr val="tx1"/>
                </a:solidFill>
                <a:effectLst/>
                <a:latin typeface="+mn-lt"/>
                <a:ea typeface="+mn-ea"/>
                <a:cs typeface="+mn-cs"/>
              </a:rPr>
              <a:t>, and i</a:t>
            </a:r>
            <a:r>
              <a:rPr lang="en-US" sz="1200" b="0" i="0" kern="1200" dirty="0">
                <a:solidFill>
                  <a:schemeClr val="tx1"/>
                </a:solidFill>
                <a:effectLst/>
                <a:latin typeface="+mn-lt"/>
                <a:ea typeface="+mn-ea"/>
                <a:cs typeface="+mn-cs"/>
              </a:rPr>
              <a:t>t</a:t>
            </a:r>
            <a:r>
              <a:rPr lang="en-US" sz="1200" b="0" i="0" kern="1200" baseline="0" dirty="0">
                <a:solidFill>
                  <a:schemeClr val="tx1"/>
                </a:solidFill>
                <a:effectLst/>
                <a:latin typeface="+mn-lt"/>
                <a:ea typeface="+mn-ea"/>
                <a:cs typeface="+mn-cs"/>
              </a:rPr>
              <a:t> is especially</a:t>
            </a:r>
            <a:r>
              <a:rPr lang="en-US" sz="1200" b="0" i="0" kern="1200" dirty="0">
                <a:solidFill>
                  <a:schemeClr val="tx1"/>
                </a:solidFill>
                <a:effectLst/>
                <a:latin typeface="+mn-lt"/>
                <a:ea typeface="+mn-ea"/>
                <a:cs typeface="+mn-cs"/>
              </a:rPr>
              <a:t> difﬁcult to overstate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its importance to modern plant species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already know that all ﬂowering plants have experienced</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multiple rounds of polyploidy at some point in their</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ancestry and that it remains an active evolutionary and</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ecological process in many lineages (Jiao</a:t>
            </a:r>
            <a:r>
              <a:rPr lang="en-US" sz="1200" b="0" i="0" kern="1200" baseline="0" dirty="0">
                <a:solidFill>
                  <a:schemeClr val="tx1"/>
                </a:solidFill>
                <a:effectLst/>
                <a:latin typeface="+mn-lt"/>
                <a:ea typeface="+mn-ea"/>
                <a:cs typeface="+mn-cs"/>
              </a:rPr>
              <a:t> 2011)</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Underlying the vast biological diversity and morphology, the consequences of polyploidy have been evaluated for a number of model systems, and from different perspectives like gain and loss of duplicated genes, biased genome fractionation and epigenetic modifications, as well as variable types of expression changes.</a:t>
            </a:r>
            <a:endParaRPr lang="en-US" dirty="0"/>
          </a:p>
        </p:txBody>
      </p:sp>
      <p:sp>
        <p:nvSpPr>
          <p:cNvPr id="4" name="Slide Number Placeholder 3"/>
          <p:cNvSpPr>
            <a:spLocks noGrp="1"/>
          </p:cNvSpPr>
          <p:nvPr>
            <p:ph type="sldNum" sz="quarter" idx="10"/>
          </p:nvPr>
        </p:nvSpPr>
        <p:spPr/>
        <p:txBody>
          <a:bodyPr/>
          <a:lstStyle/>
          <a:p>
            <a:fld id="{A5CEA686-2AA5-0E43-849C-B5453B8BA314}" type="slidenum">
              <a:rPr kumimoji="1" lang="zh-CN" altLang="en-US" smtClean="0"/>
              <a:t>3</a:t>
            </a:fld>
            <a:endParaRPr kumimoji="1" lang="zh-CN" altLang="en-US"/>
          </a:p>
        </p:txBody>
      </p:sp>
    </p:spTree>
    <p:extLst>
      <p:ext uri="{BB962C8B-B14F-4D97-AF65-F5344CB8AC3E}">
        <p14:creationId xmlns:p14="http://schemas.microsoft.com/office/powerpoint/2010/main" val="20667484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study</a:t>
            </a:r>
            <a:r>
              <a:rPr lang="en-US" baseline="0" dirty="0"/>
              <a:t> inter-genome connections, we compared sub-network density between predicted and allopolyploid network, found similar amount of within sub-genome connections, but twice as many connections between sub genome.</a:t>
            </a:r>
            <a:endParaRPr lang="en-US" dirty="0"/>
          </a:p>
        </p:txBody>
      </p:sp>
      <p:sp>
        <p:nvSpPr>
          <p:cNvPr id="4" name="Slide Number Placeholder 3"/>
          <p:cNvSpPr>
            <a:spLocks noGrp="1"/>
          </p:cNvSpPr>
          <p:nvPr>
            <p:ph type="sldNum" sz="quarter" idx="10"/>
          </p:nvPr>
        </p:nvSpPr>
        <p:spPr/>
        <p:txBody>
          <a:bodyPr/>
          <a:lstStyle/>
          <a:p>
            <a:fld id="{A5CEA686-2AA5-0E43-849C-B5453B8BA314}" type="slidenum">
              <a:rPr kumimoji="1" lang="zh-CN" altLang="en-US" smtClean="0"/>
              <a:t>23</a:t>
            </a:fld>
            <a:endParaRPr kumimoji="1" lang="zh-CN" altLang="en-US"/>
          </a:p>
        </p:txBody>
      </p:sp>
    </p:spTree>
    <p:extLst>
      <p:ext uri="{BB962C8B-B14F-4D97-AF65-F5344CB8AC3E}">
        <p14:creationId xmlns:p14="http://schemas.microsoft.com/office/powerpoint/2010/main" val="5518909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solidFill>
                  <a:schemeClr val="bg1">
                    <a:lumMod val="65000"/>
                  </a:schemeClr>
                </a:solidFill>
                <a:latin typeface="Microsoft Sans Serif" charset="0"/>
                <a:ea typeface="Microsoft Sans Serif" charset="0"/>
                <a:cs typeface="Microsoft Sans Serif" charset="0"/>
              </a:rPr>
              <a:t>Next, we compared</a:t>
            </a:r>
            <a:r>
              <a:rPr lang="en-US" sz="1200" b="0" baseline="0" dirty="0">
                <a:solidFill>
                  <a:schemeClr val="bg1">
                    <a:lumMod val="65000"/>
                  </a:schemeClr>
                </a:solidFill>
                <a:latin typeface="Microsoft Sans Serif" charset="0"/>
                <a:ea typeface="Microsoft Sans Serif" charset="0"/>
                <a:cs typeface="Microsoft Sans Serif" charset="0"/>
              </a:rPr>
              <a:t> </a:t>
            </a:r>
            <a:r>
              <a:rPr lang="en-US" sz="1200" b="0" dirty="0">
                <a:solidFill>
                  <a:srgbClr val="43C2DE"/>
                </a:solidFill>
                <a:latin typeface="Microsoft Sans Serif" charset="0"/>
                <a:ea typeface="Microsoft Sans Serif" charset="0"/>
                <a:cs typeface="Microsoft Sans Serif" charset="0"/>
              </a:rPr>
              <a:t>within sub-genome connections</a:t>
            </a:r>
            <a:r>
              <a:rPr lang="en-US" sz="1200" b="0" dirty="0">
                <a:solidFill>
                  <a:schemeClr val="bg1">
                    <a:lumMod val="65000"/>
                  </a:schemeClr>
                </a:solidFill>
                <a:latin typeface="Microsoft Sans Serif" charset="0"/>
                <a:ea typeface="Microsoft Sans Serif" charset="0"/>
                <a:cs typeface="Microsoft Sans Serif" charset="0"/>
              </a:rPr>
              <a:t> between diploid and </a:t>
            </a:r>
            <a:r>
              <a:rPr lang="en-US" sz="1200" b="0" dirty="0" err="1">
                <a:solidFill>
                  <a:schemeClr val="bg1">
                    <a:lumMod val="65000"/>
                  </a:schemeClr>
                </a:solidFill>
                <a:latin typeface="Microsoft Sans Serif" charset="0"/>
                <a:ea typeface="Microsoft Sans Serif" charset="0"/>
                <a:cs typeface="Microsoft Sans Serif" charset="0"/>
              </a:rPr>
              <a:t>polyploid</a:t>
            </a:r>
            <a:r>
              <a:rPr lang="en-US" sz="1200" b="0" dirty="0">
                <a:solidFill>
                  <a:schemeClr val="bg1">
                    <a:lumMod val="65000"/>
                  </a:schemeClr>
                </a:solidFill>
                <a:latin typeface="Microsoft Sans Serif" charset="0"/>
                <a:ea typeface="Microsoft Sans Serif" charset="0"/>
                <a:cs typeface="Microsoft Sans Serif" charset="0"/>
              </a:rPr>
              <a:t> networks,</a:t>
            </a:r>
            <a:r>
              <a:rPr lang="en-US" sz="1200" b="0" baseline="0" dirty="0">
                <a:solidFill>
                  <a:schemeClr val="bg1">
                    <a:lumMod val="65000"/>
                  </a:schemeClr>
                </a:solidFill>
                <a:latin typeface="Microsoft Sans Serif" charset="0"/>
                <a:ea typeface="Microsoft Sans Serif" charset="0"/>
                <a:cs typeface="Microsoft Sans Serif" charset="0"/>
              </a:rPr>
              <a:t> </a:t>
            </a:r>
            <a:r>
              <a:rPr lang="en-US" sz="1200" b="0" dirty="0">
                <a:solidFill>
                  <a:schemeClr val="bg1">
                    <a:lumMod val="65000"/>
                  </a:schemeClr>
                </a:solidFill>
                <a:latin typeface="Microsoft Sans Serif" charset="0"/>
                <a:ea typeface="Microsoft Sans Serif" charset="0"/>
                <a:cs typeface="Microsoft Sans Serif" charset="0"/>
              </a:rPr>
              <a:t> and found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dirty="0">
              <a:solidFill>
                <a:schemeClr val="bg1">
                  <a:lumMod val="65000"/>
                </a:schemeClr>
              </a:solidFill>
              <a:latin typeface="Microsoft Sans Serif" charset="0"/>
              <a:ea typeface="Microsoft Sans Serif" charset="0"/>
              <a:cs typeface="Microsoft Sans Serif" charset="0"/>
            </a:endParaRPr>
          </a:p>
          <a:p>
            <a:r>
              <a:rPr lang="en-US" dirty="0"/>
              <a:t>Remember previously</a:t>
            </a:r>
            <a:r>
              <a:rPr lang="en-US" baseline="0" dirty="0"/>
              <a:t> we showed that during cotton seed development, domestication increased regulatory connection of oil storage, TAG synthesis and transcription factor. Looking at </a:t>
            </a:r>
            <a:r>
              <a:rPr lang="en-US" baseline="0" dirty="0" err="1"/>
              <a:t>connevtivity</a:t>
            </a:r>
            <a:r>
              <a:rPr lang="en-US" baseline="0" dirty="0"/>
              <a:t> by sub-genome, this increase is mainly contributed by D genome.</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solidFill>
                  <a:schemeClr val="bg1">
                    <a:lumMod val="65000"/>
                  </a:schemeClr>
                </a:solidFill>
                <a:latin typeface="Microsoft Sans Serif" charset="0"/>
                <a:ea typeface="Microsoft Sans Serif" charset="0"/>
                <a:cs typeface="Microsoft Sans Serif" charset="0"/>
              </a:rPr>
              <a:t>implicating biased recruitment of regulatory architecture.</a:t>
            </a:r>
          </a:p>
          <a:p>
            <a:endParaRPr lang="en-US" dirty="0"/>
          </a:p>
        </p:txBody>
      </p:sp>
      <p:sp>
        <p:nvSpPr>
          <p:cNvPr id="4" name="Slide Number Placeholder 3"/>
          <p:cNvSpPr>
            <a:spLocks noGrp="1"/>
          </p:cNvSpPr>
          <p:nvPr>
            <p:ph type="sldNum" sz="quarter" idx="10"/>
          </p:nvPr>
        </p:nvSpPr>
        <p:spPr/>
        <p:txBody>
          <a:bodyPr/>
          <a:lstStyle/>
          <a:p>
            <a:fld id="{A5CEA686-2AA5-0E43-849C-B5453B8BA314}" type="slidenum">
              <a:rPr kumimoji="1" lang="zh-CN" altLang="en-US" smtClean="0"/>
              <a:t>24</a:t>
            </a:fld>
            <a:endParaRPr kumimoji="1" lang="zh-CN" altLang="en-US"/>
          </a:p>
        </p:txBody>
      </p:sp>
    </p:spTree>
    <p:extLst>
      <p:ext uri="{BB962C8B-B14F-4D97-AF65-F5344CB8AC3E}">
        <p14:creationId xmlns:p14="http://schemas.microsoft.com/office/powerpoint/2010/main" val="1650578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first talk about our</a:t>
            </a:r>
            <a:r>
              <a:rPr lang="en-US" baseline="0" dirty="0"/>
              <a:t> co-expression network analysis focused on cotton seed development and oil accumulation, and then move on to the construction of duplicated gene networks, and finally applying what we have learned to study the dynamics of allopolyploid gene networks.</a:t>
            </a:r>
          </a:p>
          <a:p>
            <a:endParaRPr lang="en-US" baseline="0" dirty="0"/>
          </a:p>
          <a:p>
            <a:endParaRPr lang="en-US" baseline="0" dirty="0"/>
          </a:p>
          <a:p>
            <a:endParaRPr lang="en-US" baseline="0" dirty="0"/>
          </a:p>
          <a:p>
            <a:r>
              <a:rPr lang="en-US" baseline="0" dirty="0"/>
              <a:t>… hoping to </a:t>
            </a:r>
            <a:r>
              <a:rPr lang="en-US" sz="1200" kern="1200" dirty="0">
                <a:solidFill>
                  <a:schemeClr val="tx1"/>
                </a:solidFill>
                <a:effectLst/>
                <a:latin typeface="+mn-lt"/>
                <a:ea typeface="+mn-ea"/>
                <a:cs typeface="+mn-cs"/>
              </a:rPr>
              <a:t>demonstrates how network inference informs our understanding of</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phenotypic variation that is associated with temporal scales ranging from thousands (domestication) to millions (speciation) of years, and by</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polyploidy.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a:t>
            </a:r>
          </a:p>
          <a:p>
            <a:r>
              <a:rPr lang="en-US" sz="1200" kern="1200" dirty="0">
                <a:solidFill>
                  <a:schemeClr val="tx1"/>
                </a:solidFill>
                <a:effectLst/>
                <a:latin typeface="+mn-lt"/>
                <a:ea typeface="+mn-ea"/>
                <a:cs typeface="+mn-cs"/>
              </a:rPr>
              <a:t>caveat of our study is that the allopolyploid gene networks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were based on the aggregated expression of </a:t>
            </a:r>
            <a:r>
              <a:rPr lang="en-US" sz="1200" kern="1200" dirty="0" err="1">
                <a:solidFill>
                  <a:schemeClr val="tx1"/>
                </a:solidFill>
                <a:effectLst/>
                <a:latin typeface="+mn-lt"/>
                <a:ea typeface="+mn-ea"/>
                <a:cs typeface="+mn-cs"/>
              </a:rPr>
              <a:t>homoeologous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gene pairs.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Further analyses dissecting the interaction or</a:t>
            </a:r>
          </a:p>
          <a:p>
            <a:r>
              <a:rPr lang="en-US" sz="1200" kern="1200" dirty="0">
                <a:solidFill>
                  <a:schemeClr val="tx1"/>
                </a:solidFill>
                <a:effectLst/>
                <a:latin typeface="+mn-lt"/>
                <a:ea typeface="+mn-ea"/>
                <a:cs typeface="+mn-cs"/>
              </a:rPr>
              <a:t>distinctness of </a:t>
            </a:r>
            <a:r>
              <a:rPr lang="en-US" sz="1200" kern="1200" dirty="0" err="1">
                <a:solidFill>
                  <a:schemeClr val="tx1"/>
                </a:solidFill>
                <a:effectLst/>
                <a:latin typeface="+mn-lt"/>
                <a:ea typeface="+mn-ea"/>
                <a:cs typeface="+mn-cs"/>
              </a:rPr>
              <a:t>homoeologous</a:t>
            </a:r>
            <a:r>
              <a:rPr lang="en-US" sz="1200" kern="1200" dirty="0">
                <a:solidFill>
                  <a:schemeClr val="tx1"/>
                </a:solidFill>
                <a:effectLst/>
                <a:latin typeface="+mn-lt"/>
                <a:ea typeface="+mn-ea"/>
                <a:cs typeface="+mn-cs"/>
              </a:rPr>
              <a:t> modules and networks in </a:t>
            </a:r>
            <a:r>
              <a:rPr lang="en-US" sz="1200" kern="1200" dirty="0" err="1">
                <a:solidFill>
                  <a:schemeClr val="tx1"/>
                </a:solidFill>
                <a:effectLst/>
                <a:latin typeface="+mn-lt"/>
                <a:ea typeface="+mn-ea"/>
                <a:cs typeface="+mn-cs"/>
              </a:rPr>
              <a:t>polyploid</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species will ultimately provide insight into the interaction</a:t>
            </a:r>
          </a:p>
          <a:p>
            <a:r>
              <a:rPr lang="en-US" sz="1200" kern="1200" dirty="0">
                <a:solidFill>
                  <a:schemeClr val="tx1"/>
                </a:solidFill>
                <a:effectLst/>
                <a:latin typeface="+mn-lt"/>
                <a:ea typeface="+mn-ea"/>
                <a:cs typeface="+mn-cs"/>
              </a:rPr>
              <a:t>among genomes, </a:t>
            </a:r>
            <a:r>
              <a:rPr lang="en-US" sz="1200" kern="1200" dirty="0" err="1">
                <a:solidFill>
                  <a:schemeClr val="tx1"/>
                </a:solidFill>
                <a:effectLst/>
                <a:latin typeface="+mn-lt"/>
                <a:ea typeface="+mn-ea"/>
                <a:cs typeface="+mn-cs"/>
              </a:rPr>
              <a:t>homoeolog</a:t>
            </a:r>
            <a:r>
              <a:rPr lang="en-US" sz="1200" kern="1200" dirty="0">
                <a:solidFill>
                  <a:schemeClr val="tx1"/>
                </a:solidFill>
                <a:effectLst/>
                <a:latin typeface="+mn-lt"/>
                <a:ea typeface="+mn-ea"/>
                <a:cs typeface="+mn-cs"/>
              </a:rPr>
              <a:t> usage in the network, and the</a:t>
            </a:r>
          </a:p>
          <a:p>
            <a:r>
              <a:rPr lang="en-US" sz="1200" kern="1200" dirty="0">
                <a:solidFill>
                  <a:schemeClr val="tx1"/>
                </a:solidFill>
                <a:effectLst/>
                <a:latin typeface="+mn-lt"/>
                <a:ea typeface="+mn-ea"/>
                <a:cs typeface="+mn-cs"/>
              </a:rPr>
              <a:t>interdependencies of duplicated gene pathways following</a:t>
            </a:r>
          </a:p>
          <a:p>
            <a:r>
              <a:rPr lang="en-US" sz="1200" kern="1200" dirty="0" err="1">
                <a:solidFill>
                  <a:schemeClr val="tx1"/>
                </a:solidFill>
                <a:effectLst/>
                <a:latin typeface="+mn-lt"/>
                <a:ea typeface="+mn-ea"/>
                <a:cs typeface="+mn-cs"/>
              </a:rPr>
              <a:t>polyploidization</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5CEA686-2AA5-0E43-849C-B5453B8BA314}" type="slidenum">
              <a:rPr kumimoji="1" lang="zh-CN" altLang="en-US" smtClean="0"/>
              <a:t>25</a:t>
            </a:fld>
            <a:endParaRPr kumimoji="1" lang="zh-CN" altLang="en-US"/>
          </a:p>
        </p:txBody>
      </p:sp>
    </p:spTree>
    <p:extLst>
      <p:ext uri="{BB962C8B-B14F-4D97-AF65-F5344CB8AC3E}">
        <p14:creationId xmlns:p14="http://schemas.microsoft.com/office/powerpoint/2010/main" val="12846604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b="0" dirty="0"/>
              <a:t>We conducted co-expression analysis to explore network dynamics associated with developmental process and evolutionary events.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By constructing </a:t>
            </a:r>
            <a:r>
              <a:rPr lang="en-US" sz="1200" b="0" baseline="0" dirty="0" err="1"/>
              <a:t>multspecies</a:t>
            </a:r>
            <a:r>
              <a:rPr lang="en-US" sz="1200" b="0" baseline="0" dirty="0"/>
              <a:t> network, we were able to identified and functionally annotate key modules of biological feature.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baseline="0" dirty="0"/>
              <a:t>By comparing individual </a:t>
            </a:r>
            <a:r>
              <a:rPr lang="en-US" sz="1200" b="0" baseline="0" dirty="0" err="1"/>
              <a:t>spcies</a:t>
            </a:r>
            <a:r>
              <a:rPr lang="en-US" sz="1200" b="0" baseline="0" dirty="0"/>
              <a:t> networks, we demonstrated the dynamics of network topology associated with different evolutional event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baseline="0" dirty="0"/>
              <a:t>And at last,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baseline="0" dirty="0"/>
              <a:t>Despite of the insights we gained from this analysis, one caveat I want to point out is that our </a:t>
            </a:r>
            <a:r>
              <a:rPr lang="en-US" sz="1200" b="0" baseline="0" dirty="0" err="1"/>
              <a:t>polyploid</a:t>
            </a:r>
            <a:r>
              <a:rPr lang="en-US" sz="1200" b="0" baseline="0" dirty="0"/>
              <a:t> gene network is backed on the aggregated expression of </a:t>
            </a:r>
            <a:r>
              <a:rPr lang="en-US" sz="1200" b="0" baseline="0" dirty="0" err="1"/>
              <a:t>homoeolog</a:t>
            </a:r>
            <a:r>
              <a:rPr lang="en-US" sz="1200" b="0" baseline="0" dirty="0"/>
              <a:t> gene pairs, not </a:t>
            </a:r>
            <a:r>
              <a:rPr lang="en-US" sz="1200" b="0" baseline="0" dirty="0" err="1"/>
              <a:t>seperated</a:t>
            </a:r>
            <a:r>
              <a:rPr lang="en-US" sz="1200" b="0" baseline="0" dirty="0"/>
              <a:t> </a:t>
            </a:r>
            <a:r>
              <a:rPr lang="en-US" sz="1200" b="0" baseline="0" dirty="0" err="1"/>
              <a:t>homoeolog</a:t>
            </a:r>
            <a:r>
              <a:rPr lang="en-US" sz="1200" b="0" baseline="0" dirty="0"/>
              <a:t> </a:t>
            </a:r>
            <a:r>
              <a:rPr lang="en-US" sz="1200" b="0" baseline="0" dirty="0" err="1"/>
              <a:t>expresssion</a:t>
            </a:r>
            <a:r>
              <a:rPr lang="en-US" sz="1200" b="0" baseline="0" dirty="0"/>
              <a:t>. So can we do that?</a:t>
            </a:r>
            <a:endParaRPr lang="en-US" b="0" dirty="0"/>
          </a:p>
        </p:txBody>
      </p:sp>
      <p:sp>
        <p:nvSpPr>
          <p:cNvPr id="4" name="Slide Number Placeholder 3"/>
          <p:cNvSpPr>
            <a:spLocks noGrp="1"/>
          </p:cNvSpPr>
          <p:nvPr>
            <p:ph type="sldNum" sz="quarter" idx="10"/>
          </p:nvPr>
        </p:nvSpPr>
        <p:spPr/>
        <p:txBody>
          <a:bodyPr/>
          <a:lstStyle/>
          <a:p>
            <a:fld id="{A5CEA686-2AA5-0E43-849C-B5453B8BA314}" type="slidenum">
              <a:rPr kumimoji="1" lang="zh-CN" altLang="en-US" smtClean="0"/>
              <a:t>26</a:t>
            </a:fld>
            <a:endParaRPr kumimoji="1" lang="zh-CN" altLang="en-US"/>
          </a:p>
        </p:txBody>
      </p:sp>
    </p:spTree>
    <p:extLst>
      <p:ext uri="{BB962C8B-B14F-4D97-AF65-F5344CB8AC3E}">
        <p14:creationId xmlns:p14="http://schemas.microsoft.com/office/powerpoint/2010/main" val="14377846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b="0" dirty="0"/>
              <a:t>We conducted co-expression analysis to explore network dynamics associated with developmental process and evolutionary events.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By constructing </a:t>
            </a:r>
            <a:r>
              <a:rPr lang="en-US" sz="1200" b="0" baseline="0" dirty="0" err="1"/>
              <a:t>multspecies</a:t>
            </a:r>
            <a:r>
              <a:rPr lang="en-US" sz="1200" b="0" baseline="0" dirty="0"/>
              <a:t> network, we were able to identified and functionally annotate key modules of biological feature.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baseline="0" dirty="0"/>
              <a:t>By comparing individual </a:t>
            </a:r>
            <a:r>
              <a:rPr lang="en-US" sz="1200" b="0" baseline="0" dirty="0" err="1"/>
              <a:t>spcies</a:t>
            </a:r>
            <a:r>
              <a:rPr lang="en-US" sz="1200" b="0" baseline="0" dirty="0"/>
              <a:t> networks, we demonstrated the dynamics of network topology associated with different evolutional event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baseline="0" dirty="0"/>
              <a:t>And at last,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baseline="0" dirty="0"/>
              <a:t>Despite of the insights we gained from this analysis, one caveat I want to point out is that our </a:t>
            </a:r>
            <a:r>
              <a:rPr lang="en-US" sz="1200" b="0" baseline="0" dirty="0" err="1"/>
              <a:t>polyploid</a:t>
            </a:r>
            <a:r>
              <a:rPr lang="en-US" sz="1200" b="0" baseline="0" dirty="0"/>
              <a:t> gene network is backed on the aggregated expression of </a:t>
            </a:r>
            <a:r>
              <a:rPr lang="en-US" sz="1200" b="0" baseline="0" dirty="0" err="1"/>
              <a:t>homoeolog</a:t>
            </a:r>
            <a:r>
              <a:rPr lang="en-US" sz="1200" b="0" baseline="0" dirty="0"/>
              <a:t> gene pairs, not </a:t>
            </a:r>
            <a:r>
              <a:rPr lang="en-US" sz="1200" b="0" baseline="0" dirty="0" err="1"/>
              <a:t>seperated</a:t>
            </a:r>
            <a:r>
              <a:rPr lang="en-US" sz="1200" b="0" baseline="0" dirty="0"/>
              <a:t> </a:t>
            </a:r>
            <a:r>
              <a:rPr lang="en-US" sz="1200" b="0" baseline="0" dirty="0" err="1"/>
              <a:t>homoeolog</a:t>
            </a:r>
            <a:r>
              <a:rPr lang="en-US" sz="1200" b="0" baseline="0" dirty="0"/>
              <a:t> </a:t>
            </a:r>
            <a:r>
              <a:rPr lang="en-US" sz="1200" b="0" baseline="0" dirty="0" err="1"/>
              <a:t>expresssion</a:t>
            </a:r>
            <a:r>
              <a:rPr lang="en-US" sz="1200" b="0" baseline="0" dirty="0"/>
              <a:t>. So can we do that?</a:t>
            </a:r>
            <a:endParaRPr lang="en-US" b="0" dirty="0"/>
          </a:p>
        </p:txBody>
      </p:sp>
      <p:sp>
        <p:nvSpPr>
          <p:cNvPr id="4" name="Slide Number Placeholder 3"/>
          <p:cNvSpPr>
            <a:spLocks noGrp="1"/>
          </p:cNvSpPr>
          <p:nvPr>
            <p:ph type="sldNum" sz="quarter" idx="10"/>
          </p:nvPr>
        </p:nvSpPr>
        <p:spPr/>
        <p:txBody>
          <a:bodyPr/>
          <a:lstStyle/>
          <a:p>
            <a:fld id="{A5CEA686-2AA5-0E43-849C-B5453B8BA314}" type="slidenum">
              <a:rPr kumimoji="1" lang="zh-CN" altLang="en-US" smtClean="0"/>
              <a:t>27</a:t>
            </a:fld>
            <a:endParaRPr kumimoji="1" lang="zh-CN" altLang="en-US"/>
          </a:p>
        </p:txBody>
      </p:sp>
    </p:spTree>
    <p:extLst>
      <p:ext uri="{BB962C8B-B14F-4D97-AF65-F5344CB8AC3E}">
        <p14:creationId xmlns:p14="http://schemas.microsoft.com/office/powerpoint/2010/main" val="12074906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b="0" dirty="0"/>
              <a:t>We conducted co-expression analysis to explore network dynamics associated with developmental process and evolutionary events.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By constructing </a:t>
            </a:r>
            <a:r>
              <a:rPr lang="en-US" sz="1200" b="0" baseline="0" dirty="0" err="1"/>
              <a:t>multspecies</a:t>
            </a:r>
            <a:r>
              <a:rPr lang="en-US" sz="1200" b="0" baseline="0" dirty="0"/>
              <a:t> network, we were able to identified and functionally annotate key modules of biological feature.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baseline="0" dirty="0"/>
              <a:t>By comparing individual </a:t>
            </a:r>
            <a:r>
              <a:rPr lang="en-US" sz="1200" b="0" baseline="0" dirty="0" err="1"/>
              <a:t>spcies</a:t>
            </a:r>
            <a:r>
              <a:rPr lang="en-US" sz="1200" b="0" baseline="0" dirty="0"/>
              <a:t> networks, we demonstrated the dynamics of network topology associated with different evolutional event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baseline="0" dirty="0"/>
              <a:t>And at last,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baseline="0" dirty="0"/>
              <a:t>Despite of the insights we gained from this analysis, one caveat I want to point out is that our </a:t>
            </a:r>
            <a:r>
              <a:rPr lang="en-US" sz="1200" b="0" baseline="0" dirty="0" err="1"/>
              <a:t>polyploid</a:t>
            </a:r>
            <a:r>
              <a:rPr lang="en-US" sz="1200" b="0" baseline="0" dirty="0"/>
              <a:t> gene network is backed on the aggregated expression of </a:t>
            </a:r>
            <a:r>
              <a:rPr lang="en-US" sz="1200" b="0" baseline="0" dirty="0" err="1"/>
              <a:t>homoeolog</a:t>
            </a:r>
            <a:r>
              <a:rPr lang="en-US" sz="1200" b="0" baseline="0" dirty="0"/>
              <a:t> gene pairs, not </a:t>
            </a:r>
            <a:r>
              <a:rPr lang="en-US" sz="1200" b="0" baseline="0" dirty="0" err="1"/>
              <a:t>seperated</a:t>
            </a:r>
            <a:r>
              <a:rPr lang="en-US" sz="1200" b="0" baseline="0" dirty="0"/>
              <a:t> </a:t>
            </a:r>
            <a:r>
              <a:rPr lang="en-US" sz="1200" b="0" baseline="0" dirty="0" err="1"/>
              <a:t>homoeolog</a:t>
            </a:r>
            <a:r>
              <a:rPr lang="en-US" sz="1200" b="0" baseline="0" dirty="0"/>
              <a:t> </a:t>
            </a:r>
            <a:r>
              <a:rPr lang="en-US" sz="1200" b="0" baseline="0" dirty="0" err="1"/>
              <a:t>expresssion</a:t>
            </a:r>
            <a:r>
              <a:rPr lang="en-US" sz="1200" b="0" baseline="0" dirty="0"/>
              <a:t>. So can we do that?</a:t>
            </a:r>
            <a:endParaRPr lang="en-US" b="0" dirty="0"/>
          </a:p>
        </p:txBody>
      </p:sp>
      <p:sp>
        <p:nvSpPr>
          <p:cNvPr id="4" name="Slide Number Placeholder 3"/>
          <p:cNvSpPr>
            <a:spLocks noGrp="1"/>
          </p:cNvSpPr>
          <p:nvPr>
            <p:ph type="sldNum" sz="quarter" idx="10"/>
          </p:nvPr>
        </p:nvSpPr>
        <p:spPr/>
        <p:txBody>
          <a:bodyPr/>
          <a:lstStyle/>
          <a:p>
            <a:fld id="{A5CEA686-2AA5-0E43-849C-B5453B8BA314}" type="slidenum">
              <a:rPr kumimoji="1" lang="zh-CN" altLang="en-US" smtClean="0"/>
              <a:t>28</a:t>
            </a:fld>
            <a:endParaRPr kumimoji="1" lang="zh-CN" altLang="en-US"/>
          </a:p>
        </p:txBody>
      </p:sp>
    </p:spTree>
    <p:extLst>
      <p:ext uri="{BB962C8B-B14F-4D97-AF65-F5344CB8AC3E}">
        <p14:creationId xmlns:p14="http://schemas.microsoft.com/office/powerpoint/2010/main" val="2625901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10000"/>
              </a:lnSpc>
              <a:buClr>
                <a:srgbClr val="43C2DE"/>
              </a:buClr>
              <a:buFont typeface="Wingdings" charset="2"/>
              <a:buChar char="Ø"/>
            </a:pPr>
            <a:r>
              <a:rPr lang="en-US" sz="1200" b="1" dirty="0">
                <a:solidFill>
                  <a:schemeClr val="tx1">
                    <a:lumMod val="50000"/>
                    <a:lumOff val="50000"/>
                  </a:schemeClr>
                </a:solidFill>
                <a:latin typeface="Microsoft Sans Serif" charset="0"/>
                <a:ea typeface="Microsoft Sans Serif" charset="0"/>
                <a:cs typeface="Microsoft Sans Serif" charset="0"/>
              </a:rPr>
              <a:t>Obviously, this is just a</a:t>
            </a:r>
            <a:r>
              <a:rPr lang="en-US" sz="1200" b="1" baseline="0" dirty="0">
                <a:solidFill>
                  <a:schemeClr val="tx1">
                    <a:lumMod val="50000"/>
                    <a:lumOff val="50000"/>
                  </a:schemeClr>
                </a:solidFill>
                <a:latin typeface="Microsoft Sans Serif" charset="0"/>
                <a:ea typeface="Microsoft Sans Serif" charset="0"/>
                <a:cs typeface="Microsoft Sans Serif" charset="0"/>
              </a:rPr>
              <a:t> start, but this work raises many fundamental questions.   </a:t>
            </a:r>
            <a:r>
              <a:rPr lang="en-US" sz="1200" b="1" dirty="0">
                <a:solidFill>
                  <a:schemeClr val="tx1">
                    <a:lumMod val="50000"/>
                    <a:lumOff val="50000"/>
                  </a:schemeClr>
                </a:solidFill>
                <a:latin typeface="Microsoft Sans Serif" charset="0"/>
                <a:ea typeface="Microsoft Sans Serif" charset="0"/>
                <a:cs typeface="Microsoft Sans Serif" charset="0"/>
              </a:rPr>
              <a:t>From a mechanistic standpoint...are the underlying molecular genetic causes of duplicated network co-regulation?  How are some duplicated modules stitched together, in an expression sense?</a:t>
            </a:r>
          </a:p>
          <a:p>
            <a:pPr marL="285750" indent="-285750">
              <a:lnSpc>
                <a:spcPct val="110000"/>
              </a:lnSpc>
              <a:buClr>
                <a:srgbClr val="43C2DE"/>
              </a:buClr>
              <a:buFont typeface="Wingdings" charset="2"/>
              <a:buChar char="Ø"/>
            </a:pPr>
            <a:r>
              <a:rPr lang="en-US" sz="1200" b="1" dirty="0">
                <a:solidFill>
                  <a:schemeClr val="tx1">
                    <a:lumMod val="50000"/>
                    <a:lumOff val="50000"/>
                  </a:schemeClr>
                </a:solidFill>
                <a:latin typeface="Microsoft Sans Serif" charset="0"/>
                <a:ea typeface="Microsoft Sans Serif" charset="0"/>
                <a:cs typeface="Microsoft Sans Serif" charset="0"/>
              </a:rPr>
              <a:t>Or, if you are coming at this</a:t>
            </a:r>
            <a:r>
              <a:rPr lang="en-US" sz="1200" b="1" baseline="0" dirty="0">
                <a:solidFill>
                  <a:schemeClr val="tx1">
                    <a:lumMod val="50000"/>
                    <a:lumOff val="50000"/>
                  </a:schemeClr>
                </a:solidFill>
                <a:latin typeface="Microsoft Sans Serif" charset="0"/>
                <a:ea typeface="Microsoft Sans Serif" charset="0"/>
                <a:cs typeface="Microsoft Sans Serif" charset="0"/>
              </a:rPr>
              <a:t> from an ecological or evolutionary point of view, how are duplicated networks shaped by selection to enable adaptation or new phenotypes?</a:t>
            </a:r>
          </a:p>
          <a:p>
            <a:pPr marL="285750" indent="-285750">
              <a:lnSpc>
                <a:spcPct val="110000"/>
              </a:lnSpc>
              <a:buClr>
                <a:srgbClr val="43C2DE"/>
              </a:buClr>
              <a:buFont typeface="Wingdings" charset="2"/>
              <a:buChar char="Ø"/>
            </a:pPr>
            <a:r>
              <a:rPr lang="en-US" sz="1200" b="1" baseline="0" dirty="0">
                <a:solidFill>
                  <a:schemeClr val="tx1">
                    <a:lumMod val="50000"/>
                    <a:lumOff val="50000"/>
                  </a:schemeClr>
                </a:solidFill>
                <a:latin typeface="Microsoft Sans Serif" charset="0"/>
                <a:ea typeface="Microsoft Sans Serif" charset="0"/>
                <a:cs typeface="Microsoft Sans Serif" charset="0"/>
              </a:rPr>
              <a:t>Finally, can we harness this perspective to the benefit of humankind, or to crop plant improvement?</a:t>
            </a:r>
          </a:p>
          <a:p>
            <a:pPr marL="285750" indent="-285750">
              <a:lnSpc>
                <a:spcPct val="110000"/>
              </a:lnSpc>
              <a:buClr>
                <a:srgbClr val="43C2DE"/>
              </a:buClr>
              <a:buFont typeface="Wingdings" charset="2"/>
              <a:buChar char="Ø"/>
            </a:pPr>
            <a:r>
              <a:rPr lang="en-US" sz="1200" b="1" baseline="0" dirty="0">
                <a:solidFill>
                  <a:schemeClr val="tx1">
                    <a:lumMod val="50000"/>
                    <a:lumOff val="50000"/>
                  </a:schemeClr>
                </a:solidFill>
                <a:latin typeface="Microsoft Sans Serif" charset="0"/>
                <a:ea typeface="Microsoft Sans Serif" charset="0"/>
                <a:cs typeface="Microsoft Sans Serif" charset="0"/>
              </a:rPr>
              <a:t>I look forward to the opportunity to discuss these kinds of questions with you during this conference, and even now!  Thank you.</a:t>
            </a:r>
          </a:p>
          <a:p>
            <a:pPr marL="285750" indent="-285750">
              <a:lnSpc>
                <a:spcPct val="110000"/>
              </a:lnSpc>
              <a:buClr>
                <a:srgbClr val="43C2DE"/>
              </a:buClr>
              <a:buFont typeface="Wingdings" charset="2"/>
              <a:buChar char="Ø"/>
            </a:pPr>
            <a:endParaRPr lang="en-US" sz="1200" b="1" dirty="0">
              <a:solidFill>
                <a:schemeClr val="tx1">
                  <a:lumMod val="50000"/>
                  <a:lumOff val="50000"/>
                </a:schemeClr>
              </a:solidFill>
              <a:latin typeface="Microsoft Sans Serif" charset="0"/>
              <a:ea typeface="Microsoft Sans Serif" charset="0"/>
              <a:cs typeface="Microsoft Sans Serif" charset="0"/>
            </a:endParaRPr>
          </a:p>
        </p:txBody>
      </p:sp>
      <p:sp>
        <p:nvSpPr>
          <p:cNvPr id="4" name="Slide Number Placeholder 3"/>
          <p:cNvSpPr>
            <a:spLocks noGrp="1"/>
          </p:cNvSpPr>
          <p:nvPr>
            <p:ph type="sldNum" sz="quarter" idx="10"/>
          </p:nvPr>
        </p:nvSpPr>
        <p:spPr/>
        <p:txBody>
          <a:bodyPr/>
          <a:lstStyle/>
          <a:p>
            <a:fld id="{A5CEA686-2AA5-0E43-849C-B5453B8BA314}" type="slidenum">
              <a:rPr kumimoji="1" lang="zh-CN" altLang="en-US" smtClean="0"/>
              <a:t>29</a:t>
            </a:fld>
            <a:endParaRPr kumimoji="1" lang="zh-CN" altLang="en-US"/>
          </a:p>
        </p:txBody>
      </p:sp>
    </p:spTree>
    <p:extLst>
      <p:ext uri="{BB962C8B-B14F-4D97-AF65-F5344CB8AC3E}">
        <p14:creationId xmlns:p14="http://schemas.microsoft.com/office/powerpoint/2010/main" val="7779803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5CEA686-2AA5-0E43-849C-B5453B8BA314}" type="slidenum">
              <a:rPr kumimoji="1" lang="zh-CN" altLang="en-US" smtClean="0"/>
              <a:t>30</a:t>
            </a:fld>
            <a:endParaRPr kumimoji="1" lang="zh-CN" altLang="en-US"/>
          </a:p>
        </p:txBody>
      </p:sp>
    </p:spTree>
    <p:extLst>
      <p:ext uri="{BB962C8B-B14F-4D97-AF65-F5344CB8AC3E}">
        <p14:creationId xmlns:p14="http://schemas.microsoft.com/office/powerpoint/2010/main" val="2129812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As every organism</a:t>
            </a:r>
            <a:r>
              <a:rPr lang="en-US" baseline="0" dirty="0"/>
              <a:t> achieve form and function through</a:t>
            </a:r>
            <a:r>
              <a:rPr lang="en-US" dirty="0"/>
              <a:t> </a:t>
            </a:r>
            <a:r>
              <a:rPr lang="en-US" sz="1200" kern="1200" dirty="0">
                <a:solidFill>
                  <a:schemeClr val="tx1"/>
                </a:solidFill>
                <a:effectLst/>
                <a:latin typeface="+mn-lt"/>
                <a:ea typeface="+mn-ea"/>
                <a:cs typeface="+mn-cs"/>
              </a:rPr>
              <a:t>an intricate web of regulatory relationships between DNA, RNA, proteins and metabolites,</a:t>
            </a:r>
            <a:r>
              <a:rPr lang="en-US" sz="1200" kern="1200" baseline="0" dirty="0">
                <a:solidFill>
                  <a:schemeClr val="tx1"/>
                </a:solidFill>
                <a:effectLst/>
                <a:latin typeface="+mn-lt"/>
                <a:ea typeface="+mn-ea"/>
                <a:cs typeface="+mn-cs"/>
              </a:rPr>
              <a:t> we can consider polyploidy as a duplication of biological networks, the resulted fully redundant network is later modified by a series of changes on network components and relationships.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5CEA686-2AA5-0E43-849C-B5453B8BA314}" type="slidenum">
              <a:rPr kumimoji="1" lang="zh-CN" altLang="en-US" smtClean="0"/>
              <a:t>4</a:t>
            </a:fld>
            <a:endParaRPr kumimoji="1" lang="zh-CN" altLang="en-US"/>
          </a:p>
        </p:txBody>
      </p:sp>
    </p:spTree>
    <p:extLst>
      <p:ext uri="{BB962C8B-B14F-4D97-AF65-F5344CB8AC3E}">
        <p14:creationId xmlns:p14="http://schemas.microsoft.com/office/powerpoint/2010/main" val="1788827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Network analysis has also become a powerful method for revealing the architecture that underlies the genotype to phenotype equation, the topic of this meeting.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I don’t have time to detail the various kinds of data sets and methods involved, but I do wish to explore with you today one example, using [click]</a:t>
            </a:r>
          </a:p>
        </p:txBody>
      </p:sp>
      <p:sp>
        <p:nvSpPr>
          <p:cNvPr id="4" name="Slide Number Placeholder 3"/>
          <p:cNvSpPr>
            <a:spLocks noGrp="1"/>
          </p:cNvSpPr>
          <p:nvPr>
            <p:ph type="sldNum" sz="quarter" idx="10"/>
          </p:nvPr>
        </p:nvSpPr>
        <p:spPr/>
        <p:txBody>
          <a:bodyPr/>
          <a:lstStyle/>
          <a:p>
            <a:fld id="{A5CEA686-2AA5-0E43-849C-B5453B8BA314}" type="slidenum">
              <a:rPr kumimoji="1" lang="zh-CN" altLang="en-US" smtClean="0"/>
              <a:t>5</a:t>
            </a:fld>
            <a:endParaRPr kumimoji="1" lang="zh-CN" altLang="en-US"/>
          </a:p>
        </p:txBody>
      </p:sp>
    </p:spTree>
    <p:extLst>
      <p:ext uri="{BB962C8B-B14F-4D97-AF65-F5344CB8AC3E}">
        <p14:creationId xmlns:p14="http://schemas.microsoft.com/office/powerpoint/2010/main" val="185819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first talk about our</a:t>
            </a:r>
            <a:r>
              <a:rPr lang="en-US" baseline="0" dirty="0"/>
              <a:t> co-expression network analysis focused on cotton seed development and oil accumulation, and then move on to the construction of duplicated gene networks, and finally applying what we have learned to study the dynamics of allopolyploid gene networks.</a:t>
            </a:r>
          </a:p>
          <a:p>
            <a:endParaRPr lang="en-US" baseline="0" dirty="0"/>
          </a:p>
          <a:p>
            <a:endParaRPr lang="en-US" baseline="0" dirty="0"/>
          </a:p>
          <a:p>
            <a:endParaRPr lang="en-US" baseline="0" dirty="0"/>
          </a:p>
          <a:p>
            <a:r>
              <a:rPr lang="en-US" baseline="0" dirty="0"/>
              <a:t>… hoping to </a:t>
            </a:r>
            <a:r>
              <a:rPr lang="en-US" sz="1200" kern="1200" dirty="0">
                <a:solidFill>
                  <a:schemeClr val="tx1"/>
                </a:solidFill>
                <a:effectLst/>
                <a:latin typeface="+mn-lt"/>
                <a:ea typeface="+mn-ea"/>
                <a:cs typeface="+mn-cs"/>
              </a:rPr>
              <a:t>demonstrates how network inference informs our understanding of</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phenotypic variation that is associated with temporal scales ranging from thousands (domestication) to millions (speciation) of years, and by</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polyploidy.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a:t>
            </a:r>
          </a:p>
          <a:p>
            <a:r>
              <a:rPr lang="en-US" sz="1200" kern="1200" dirty="0">
                <a:solidFill>
                  <a:schemeClr val="tx1"/>
                </a:solidFill>
                <a:effectLst/>
                <a:latin typeface="+mn-lt"/>
                <a:ea typeface="+mn-ea"/>
                <a:cs typeface="+mn-cs"/>
              </a:rPr>
              <a:t>caveat of our study is that the allopolyploid gene networks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were based on the aggregated expression of </a:t>
            </a:r>
            <a:r>
              <a:rPr lang="en-US" sz="1200" kern="1200" dirty="0" err="1">
                <a:solidFill>
                  <a:schemeClr val="tx1"/>
                </a:solidFill>
                <a:effectLst/>
                <a:latin typeface="+mn-lt"/>
                <a:ea typeface="+mn-ea"/>
                <a:cs typeface="+mn-cs"/>
              </a:rPr>
              <a:t>homoeologous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gene pairs.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Further analyses dissecting the interaction or</a:t>
            </a:r>
          </a:p>
          <a:p>
            <a:r>
              <a:rPr lang="en-US" sz="1200" kern="1200" dirty="0">
                <a:solidFill>
                  <a:schemeClr val="tx1"/>
                </a:solidFill>
                <a:effectLst/>
                <a:latin typeface="+mn-lt"/>
                <a:ea typeface="+mn-ea"/>
                <a:cs typeface="+mn-cs"/>
              </a:rPr>
              <a:t>distinctness of </a:t>
            </a:r>
            <a:r>
              <a:rPr lang="en-US" sz="1200" kern="1200" dirty="0" err="1">
                <a:solidFill>
                  <a:schemeClr val="tx1"/>
                </a:solidFill>
                <a:effectLst/>
                <a:latin typeface="+mn-lt"/>
                <a:ea typeface="+mn-ea"/>
                <a:cs typeface="+mn-cs"/>
              </a:rPr>
              <a:t>homoeologous</a:t>
            </a:r>
            <a:r>
              <a:rPr lang="en-US" sz="1200" kern="1200" dirty="0">
                <a:solidFill>
                  <a:schemeClr val="tx1"/>
                </a:solidFill>
                <a:effectLst/>
                <a:latin typeface="+mn-lt"/>
                <a:ea typeface="+mn-ea"/>
                <a:cs typeface="+mn-cs"/>
              </a:rPr>
              <a:t> modules and networks in </a:t>
            </a:r>
            <a:r>
              <a:rPr lang="en-US" sz="1200" kern="1200" dirty="0" err="1">
                <a:solidFill>
                  <a:schemeClr val="tx1"/>
                </a:solidFill>
                <a:effectLst/>
                <a:latin typeface="+mn-lt"/>
                <a:ea typeface="+mn-ea"/>
                <a:cs typeface="+mn-cs"/>
              </a:rPr>
              <a:t>polyploid</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species will ultimately provide insight into the interaction</a:t>
            </a:r>
          </a:p>
          <a:p>
            <a:r>
              <a:rPr lang="en-US" sz="1200" kern="1200" dirty="0">
                <a:solidFill>
                  <a:schemeClr val="tx1"/>
                </a:solidFill>
                <a:effectLst/>
                <a:latin typeface="+mn-lt"/>
                <a:ea typeface="+mn-ea"/>
                <a:cs typeface="+mn-cs"/>
              </a:rPr>
              <a:t>among genomes, </a:t>
            </a:r>
            <a:r>
              <a:rPr lang="en-US" sz="1200" kern="1200" dirty="0" err="1">
                <a:solidFill>
                  <a:schemeClr val="tx1"/>
                </a:solidFill>
                <a:effectLst/>
                <a:latin typeface="+mn-lt"/>
                <a:ea typeface="+mn-ea"/>
                <a:cs typeface="+mn-cs"/>
              </a:rPr>
              <a:t>homoeolog</a:t>
            </a:r>
            <a:r>
              <a:rPr lang="en-US" sz="1200" kern="1200" dirty="0">
                <a:solidFill>
                  <a:schemeClr val="tx1"/>
                </a:solidFill>
                <a:effectLst/>
                <a:latin typeface="+mn-lt"/>
                <a:ea typeface="+mn-ea"/>
                <a:cs typeface="+mn-cs"/>
              </a:rPr>
              <a:t> usage in the network, and the</a:t>
            </a:r>
          </a:p>
          <a:p>
            <a:r>
              <a:rPr lang="en-US" sz="1200" kern="1200" dirty="0">
                <a:solidFill>
                  <a:schemeClr val="tx1"/>
                </a:solidFill>
                <a:effectLst/>
                <a:latin typeface="+mn-lt"/>
                <a:ea typeface="+mn-ea"/>
                <a:cs typeface="+mn-cs"/>
              </a:rPr>
              <a:t>interdependencies of duplicated gene pathways following</a:t>
            </a:r>
          </a:p>
          <a:p>
            <a:r>
              <a:rPr lang="en-US" sz="1200" kern="1200" dirty="0" err="1">
                <a:solidFill>
                  <a:schemeClr val="tx1"/>
                </a:solidFill>
                <a:effectLst/>
                <a:latin typeface="+mn-lt"/>
                <a:ea typeface="+mn-ea"/>
                <a:cs typeface="+mn-cs"/>
              </a:rPr>
              <a:t>polyploidization</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5CEA686-2AA5-0E43-849C-B5453B8BA314}" type="slidenum">
              <a:rPr kumimoji="1" lang="zh-CN" altLang="en-US" smtClean="0"/>
              <a:t>7</a:t>
            </a:fld>
            <a:endParaRPr kumimoji="1" lang="zh-CN" altLang="en-US"/>
          </a:p>
        </p:txBody>
      </p:sp>
    </p:spTree>
    <p:extLst>
      <p:ext uri="{BB962C8B-B14F-4D97-AF65-F5344CB8AC3E}">
        <p14:creationId xmlns:p14="http://schemas.microsoft.com/office/powerpoint/2010/main" val="2049601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Dynamics of co-expression network of</a:t>
            </a:r>
            <a:r>
              <a:rPr lang="en-US" baseline="0" dirty="0"/>
              <a:t> seed development</a:t>
            </a:r>
            <a:endParaRPr lang="en-US" dirty="0"/>
          </a:p>
        </p:txBody>
      </p:sp>
      <p:sp>
        <p:nvSpPr>
          <p:cNvPr id="4" name="Slide Number Placeholder 3"/>
          <p:cNvSpPr>
            <a:spLocks noGrp="1"/>
          </p:cNvSpPr>
          <p:nvPr>
            <p:ph type="sldNum" sz="quarter" idx="10"/>
          </p:nvPr>
        </p:nvSpPr>
        <p:spPr/>
        <p:txBody>
          <a:bodyPr/>
          <a:lstStyle/>
          <a:p>
            <a:fld id="{A5CEA686-2AA5-0E43-849C-B5453B8BA314}" type="slidenum">
              <a:rPr kumimoji="1" lang="zh-CN" altLang="en-US" smtClean="0"/>
              <a:t>8</a:t>
            </a:fld>
            <a:endParaRPr kumimoji="1" lang="zh-CN" altLang="en-US"/>
          </a:p>
        </p:txBody>
      </p:sp>
    </p:spTree>
    <p:extLst>
      <p:ext uri="{BB962C8B-B14F-4D97-AF65-F5344CB8AC3E}">
        <p14:creationId xmlns:p14="http://schemas.microsoft.com/office/powerpoint/2010/main" val="273159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kern="1200" dirty="0">
                <a:solidFill>
                  <a:schemeClr val="tx1"/>
                </a:solidFill>
                <a:effectLst/>
                <a:latin typeface="+mn-lt"/>
                <a:ea typeface="+mn-ea"/>
                <a:cs typeface="+mn-cs"/>
              </a:rPr>
              <a:t>Cotton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a:t>
            </a:r>
            <a:r>
              <a:rPr lang="en-US" sz="1200" kern="1200" baseline="0" dirty="0">
                <a:solidFill>
                  <a:schemeClr val="tx1"/>
                </a:solidFill>
                <a:effectLst/>
                <a:latin typeface="+mn-lt"/>
                <a:ea typeface="+mn-ea"/>
                <a:cs typeface="+mn-cs"/>
              </a:rPr>
              <a:t> best known</a:t>
            </a:r>
            <a:r>
              <a:rPr lang="en-US" sz="1200" kern="1200" dirty="0">
                <a:solidFill>
                  <a:schemeClr val="tx1"/>
                </a:solidFill>
                <a:effectLst/>
                <a:latin typeface="+mn-lt"/>
                <a:ea typeface="+mn-ea"/>
                <a:cs typeface="+mn-cs"/>
              </a:rPr>
              <a:t> as an important source of textile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fibers; however, cotton seeds also provides</a:t>
            </a:r>
            <a:r>
              <a:rPr lang="en-US" sz="1200" kern="1200" baseline="0" dirty="0">
                <a:solidFill>
                  <a:schemeClr val="tx1"/>
                </a:solidFill>
                <a:effectLst/>
                <a:latin typeface="+mn-lt"/>
                <a:ea typeface="+mn-ea"/>
                <a:cs typeface="+mn-cs"/>
              </a:rPr>
              <a:t> vegetable oil and proteins, accounting for 10-15% of its total crop values. During the course of seed development in domesticated form of AD1, oil content accumulates rapidly from 20 day to 30 days after flowering, and reaches approximately 25% of total seed weight. This profile is more similar to its D-genome than A-genome progenitor. Variance can also be seen between wild and domesticated cotton. </a:t>
            </a:r>
            <a:endParaRPr lang="en-US" sz="1200" kern="1200" dirty="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AF7A3A0A-7BC1-7E49-8EEA-CEAFF0154EB3}" type="slidenum">
              <a:rPr kumimoji="1" lang="zh-CN" altLang="en-US" smtClean="0"/>
              <a:t>9</a:t>
            </a:fld>
            <a:endParaRPr kumimoji="1" lang="zh-CN" altLang="en-US"/>
          </a:p>
        </p:txBody>
      </p:sp>
    </p:spTree>
    <p:extLst>
      <p:ext uri="{BB962C8B-B14F-4D97-AF65-F5344CB8AC3E}">
        <p14:creationId xmlns:p14="http://schemas.microsoft.com/office/powerpoint/2010/main" val="1372768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investigate</a:t>
            </a:r>
            <a:r>
              <a:rPr lang="en-US" baseline="0" dirty="0"/>
              <a:t> the underlying</a:t>
            </a:r>
            <a:r>
              <a:rPr lang="en-US" dirty="0"/>
              <a:t> transcriptomic </a:t>
            </a:r>
            <a:r>
              <a:rPr lang="en-US" dirty="0" err="1"/>
              <a:t>achitechure</a:t>
            </a:r>
            <a:r>
              <a:rPr lang="en-US" dirty="0"/>
              <a:t>,</a:t>
            </a:r>
            <a:r>
              <a:rPr lang="en-US" baseline="0" dirty="0"/>
              <a:t> we first applied WGCNA to construct a multispecies network. Gene within similar expression patterns were clustered together into modules, which indicate “potential” functional association between module members. This modular structure allows us to focus on co-expression genes most relevant to traits of interest.</a:t>
            </a:r>
          </a:p>
        </p:txBody>
      </p:sp>
      <p:sp>
        <p:nvSpPr>
          <p:cNvPr id="4" name="Slide Number Placeholder 3"/>
          <p:cNvSpPr>
            <a:spLocks noGrp="1"/>
          </p:cNvSpPr>
          <p:nvPr>
            <p:ph type="sldNum" sz="quarter" idx="10"/>
          </p:nvPr>
        </p:nvSpPr>
        <p:spPr/>
        <p:txBody>
          <a:bodyPr/>
          <a:lstStyle/>
          <a:p>
            <a:fld id="{A5CEA686-2AA5-0E43-849C-B5453B8BA314}" type="slidenum">
              <a:rPr kumimoji="1" lang="zh-CN" altLang="en-US" smtClean="0"/>
              <a:t>10</a:t>
            </a:fld>
            <a:endParaRPr kumimoji="1" lang="zh-CN" altLang="en-US"/>
          </a:p>
        </p:txBody>
      </p:sp>
    </p:spTree>
    <p:extLst>
      <p:ext uri="{BB962C8B-B14F-4D97-AF65-F5344CB8AC3E}">
        <p14:creationId xmlns:p14="http://schemas.microsoft.com/office/powerpoint/2010/main" val="1996374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a:t>
            </a:r>
            <a:r>
              <a:rPr lang="en-US" baseline="0" dirty="0"/>
              <a:t> example, the blue module </a:t>
            </a:r>
            <a:r>
              <a:rPr lang="en-US" baseline="0" dirty="0" smtClean="0"/>
              <a:t>displayed </a:t>
            </a:r>
            <a:r>
              <a:rPr lang="en-US" baseline="0" dirty="0"/>
              <a:t>peak expression at 30 </a:t>
            </a:r>
            <a:r>
              <a:rPr lang="en-US" baseline="0" dirty="0" err="1" smtClean="0"/>
              <a:t>dpa</a:t>
            </a:r>
            <a:r>
              <a:rPr lang="en-US" baseline="0" dirty="0" smtClean="0"/>
              <a:t> in all cotton species, </a:t>
            </a:r>
            <a:r>
              <a:rPr lang="en-US" baseline="0" dirty="0"/>
              <a:t>is most relevant to oil contents, </a:t>
            </a:r>
            <a:r>
              <a:rPr lang="en-US" baseline="0" dirty="0" smtClean="0"/>
              <a:t>it is enriched of cellular functions like </a:t>
            </a:r>
            <a:r>
              <a:rPr lang="mr-IN" baseline="0" dirty="0" smtClean="0"/>
              <a:t>…</a:t>
            </a:r>
            <a:endParaRPr lang="en-US" baseline="0" dirty="0" smtClean="0"/>
          </a:p>
          <a:p>
            <a:endParaRPr lang="en-US" baseline="0" dirty="0" smtClean="0"/>
          </a:p>
          <a:p>
            <a:r>
              <a:rPr lang="en-US" baseline="0" dirty="0" smtClean="0"/>
              <a:t>The functional annotation of network modules allows us to examine </a:t>
            </a:r>
            <a:r>
              <a:rPr lang="en-US" baseline="0" dirty="0" err="1" smtClean="0"/>
              <a:t>interconectting</a:t>
            </a:r>
            <a:r>
              <a:rPr lang="en-US" baseline="0" dirty="0" smtClean="0"/>
              <a:t> module gene members for functional implications.</a:t>
            </a:r>
            <a:endParaRPr lang="en-US" dirty="0"/>
          </a:p>
        </p:txBody>
      </p:sp>
      <p:sp>
        <p:nvSpPr>
          <p:cNvPr id="4" name="Slide Number Placeholder 3"/>
          <p:cNvSpPr>
            <a:spLocks noGrp="1"/>
          </p:cNvSpPr>
          <p:nvPr>
            <p:ph type="sldNum" sz="quarter" idx="10"/>
          </p:nvPr>
        </p:nvSpPr>
        <p:spPr/>
        <p:txBody>
          <a:bodyPr/>
          <a:lstStyle/>
          <a:p>
            <a:fld id="{A5CEA686-2AA5-0E43-849C-B5453B8BA314}" type="slidenum">
              <a:rPr kumimoji="1" lang="zh-CN" altLang="en-US" smtClean="0"/>
              <a:t>11</a:t>
            </a:fld>
            <a:endParaRPr kumimoji="1" lang="zh-CN" altLang="en-US"/>
          </a:p>
        </p:txBody>
      </p:sp>
    </p:spTree>
    <p:extLst>
      <p:ext uri="{BB962C8B-B14F-4D97-AF65-F5344CB8AC3E}">
        <p14:creationId xmlns:p14="http://schemas.microsoft.com/office/powerpoint/2010/main" val="876060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kumimoji="1"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DFAC1C99-A344-7144-9B3C-CE7F168F3CCA}" type="datetimeFigureOut">
              <a:rPr kumimoji="1" lang="zh-CN" altLang="en-US" smtClean="0"/>
              <a:t>17/6/19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0E5C7C0-BA82-FD43-85BD-4F14F2E2BF30}" type="slidenum">
              <a:rPr kumimoji="1" lang="zh-CN" altLang="en-US" smtClean="0"/>
              <a:t>‹#›</a:t>
            </a:fld>
            <a:endParaRPr kumimoji="1" lang="zh-CN" altLang="en-US"/>
          </a:p>
        </p:txBody>
      </p:sp>
    </p:spTree>
    <p:extLst>
      <p:ext uri="{BB962C8B-B14F-4D97-AF65-F5344CB8AC3E}">
        <p14:creationId xmlns:p14="http://schemas.microsoft.com/office/powerpoint/2010/main" val="39270664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DFAC1C99-A344-7144-9B3C-CE7F168F3CCA}" type="datetimeFigureOut">
              <a:rPr kumimoji="1" lang="zh-CN" altLang="en-US" smtClean="0"/>
              <a:t>17/6/19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0E5C7C0-BA82-FD43-85BD-4F14F2E2BF30}" type="slidenum">
              <a:rPr kumimoji="1" lang="zh-CN" altLang="en-US" smtClean="0"/>
              <a:t>‹#›</a:t>
            </a:fld>
            <a:endParaRPr kumimoji="1" lang="zh-CN" altLang="en-US"/>
          </a:p>
        </p:txBody>
      </p:sp>
    </p:spTree>
    <p:extLst>
      <p:ext uri="{BB962C8B-B14F-4D97-AF65-F5344CB8AC3E}">
        <p14:creationId xmlns:p14="http://schemas.microsoft.com/office/powerpoint/2010/main" val="2047064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457200" y="274638"/>
            <a:ext cx="6019800" cy="5851525"/>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DFAC1C99-A344-7144-9B3C-CE7F168F3CCA}" type="datetimeFigureOut">
              <a:rPr kumimoji="1" lang="zh-CN" altLang="en-US" smtClean="0"/>
              <a:t>17/6/19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0E5C7C0-BA82-FD43-85BD-4F14F2E2BF30}" type="slidenum">
              <a:rPr kumimoji="1" lang="zh-CN" altLang="en-US" smtClean="0"/>
              <a:t>‹#›</a:t>
            </a:fld>
            <a:endParaRPr kumimoji="1" lang="zh-CN" altLang="en-US"/>
          </a:p>
        </p:txBody>
      </p:sp>
    </p:spTree>
    <p:extLst>
      <p:ext uri="{BB962C8B-B14F-4D97-AF65-F5344CB8AC3E}">
        <p14:creationId xmlns:p14="http://schemas.microsoft.com/office/powerpoint/2010/main" val="10215022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DFAC1C99-A344-7144-9B3C-CE7F168F3CCA}" type="datetimeFigureOut">
              <a:rPr kumimoji="1" lang="zh-CN" altLang="en-US" smtClean="0"/>
              <a:t>17/6/19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0E5C7C0-BA82-FD43-85BD-4F14F2E2BF30}" type="slidenum">
              <a:rPr kumimoji="1" lang="zh-CN" altLang="en-US" smtClean="0"/>
              <a:t>‹#›</a:t>
            </a:fld>
            <a:endParaRPr kumimoji="1" lang="zh-CN" altLang="en-US"/>
          </a:p>
        </p:txBody>
      </p:sp>
    </p:spTree>
    <p:extLst>
      <p:ext uri="{BB962C8B-B14F-4D97-AF65-F5344CB8AC3E}">
        <p14:creationId xmlns:p14="http://schemas.microsoft.com/office/powerpoint/2010/main" val="1462959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kumimoji="1"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DFAC1C99-A344-7144-9B3C-CE7F168F3CCA}" type="datetimeFigureOut">
              <a:rPr kumimoji="1" lang="zh-CN" altLang="en-US" smtClean="0"/>
              <a:t>17/6/19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0E5C7C0-BA82-FD43-85BD-4F14F2E2BF30}" type="slidenum">
              <a:rPr kumimoji="1" lang="zh-CN" altLang="en-US" smtClean="0"/>
              <a:t>‹#›</a:t>
            </a:fld>
            <a:endParaRPr kumimoji="1" lang="zh-CN" altLang="en-US"/>
          </a:p>
        </p:txBody>
      </p:sp>
    </p:spTree>
    <p:extLst>
      <p:ext uri="{BB962C8B-B14F-4D97-AF65-F5344CB8AC3E}">
        <p14:creationId xmlns:p14="http://schemas.microsoft.com/office/powerpoint/2010/main" val="3863258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DFAC1C99-A344-7144-9B3C-CE7F168F3CCA}" type="datetimeFigureOut">
              <a:rPr kumimoji="1" lang="zh-CN" altLang="en-US" smtClean="0"/>
              <a:t>17/6/19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0E5C7C0-BA82-FD43-85BD-4F14F2E2BF30}" type="slidenum">
              <a:rPr kumimoji="1" lang="zh-CN" altLang="en-US" smtClean="0"/>
              <a:t>‹#›</a:t>
            </a:fld>
            <a:endParaRPr kumimoji="1" lang="zh-CN" altLang="en-US"/>
          </a:p>
        </p:txBody>
      </p:sp>
    </p:spTree>
    <p:extLst>
      <p:ext uri="{BB962C8B-B14F-4D97-AF65-F5344CB8AC3E}">
        <p14:creationId xmlns:p14="http://schemas.microsoft.com/office/powerpoint/2010/main" val="3861950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kumimoji="1"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DFAC1C99-A344-7144-9B3C-CE7F168F3CCA}" type="datetimeFigureOut">
              <a:rPr kumimoji="1" lang="zh-CN" altLang="en-US" smtClean="0"/>
              <a:t>17/6/19</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00E5C7C0-BA82-FD43-85BD-4F14F2E2BF30}" type="slidenum">
              <a:rPr kumimoji="1" lang="zh-CN" altLang="en-US" smtClean="0"/>
              <a:t>‹#›</a:t>
            </a:fld>
            <a:endParaRPr kumimoji="1" lang="zh-CN" altLang="en-US"/>
          </a:p>
        </p:txBody>
      </p:sp>
    </p:spTree>
    <p:extLst>
      <p:ext uri="{BB962C8B-B14F-4D97-AF65-F5344CB8AC3E}">
        <p14:creationId xmlns:p14="http://schemas.microsoft.com/office/powerpoint/2010/main" val="3152245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DFAC1C99-A344-7144-9B3C-CE7F168F3CCA}" type="datetimeFigureOut">
              <a:rPr kumimoji="1" lang="zh-CN" altLang="en-US" smtClean="0"/>
              <a:t>17/6/19</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00E5C7C0-BA82-FD43-85BD-4F14F2E2BF30}" type="slidenum">
              <a:rPr kumimoji="1" lang="zh-CN" altLang="en-US" smtClean="0"/>
              <a:t>‹#›</a:t>
            </a:fld>
            <a:endParaRPr kumimoji="1" lang="zh-CN" altLang="en-US"/>
          </a:p>
        </p:txBody>
      </p:sp>
    </p:spTree>
    <p:extLst>
      <p:ext uri="{BB962C8B-B14F-4D97-AF65-F5344CB8AC3E}">
        <p14:creationId xmlns:p14="http://schemas.microsoft.com/office/powerpoint/2010/main" val="703621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FAC1C99-A344-7144-9B3C-CE7F168F3CCA}" type="datetimeFigureOut">
              <a:rPr kumimoji="1" lang="zh-CN" altLang="en-US" smtClean="0"/>
              <a:t>17/6/19</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00E5C7C0-BA82-FD43-85BD-4F14F2E2BF30}" type="slidenum">
              <a:rPr kumimoji="1" lang="zh-CN" altLang="en-US" smtClean="0"/>
              <a:t>‹#›</a:t>
            </a:fld>
            <a:endParaRPr kumimoji="1" lang="zh-CN" altLang="en-US"/>
          </a:p>
        </p:txBody>
      </p:sp>
    </p:spTree>
    <p:extLst>
      <p:ext uri="{BB962C8B-B14F-4D97-AF65-F5344CB8AC3E}">
        <p14:creationId xmlns:p14="http://schemas.microsoft.com/office/powerpoint/2010/main" val="1750182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kumimoji="1"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DFAC1C99-A344-7144-9B3C-CE7F168F3CCA}" type="datetimeFigureOut">
              <a:rPr kumimoji="1" lang="zh-CN" altLang="en-US" smtClean="0"/>
              <a:t>17/6/19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0E5C7C0-BA82-FD43-85BD-4F14F2E2BF30}" type="slidenum">
              <a:rPr kumimoji="1" lang="zh-CN" altLang="en-US" smtClean="0"/>
              <a:t>‹#›</a:t>
            </a:fld>
            <a:endParaRPr kumimoji="1" lang="zh-CN" altLang="en-US"/>
          </a:p>
        </p:txBody>
      </p:sp>
    </p:spTree>
    <p:extLst>
      <p:ext uri="{BB962C8B-B14F-4D97-AF65-F5344CB8AC3E}">
        <p14:creationId xmlns:p14="http://schemas.microsoft.com/office/powerpoint/2010/main" val="1121273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kumimoji="1"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DFAC1C99-A344-7144-9B3C-CE7F168F3CCA}" type="datetimeFigureOut">
              <a:rPr kumimoji="1" lang="zh-CN" altLang="en-US" smtClean="0"/>
              <a:t>17/6/19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0E5C7C0-BA82-FD43-85BD-4F14F2E2BF30}" type="slidenum">
              <a:rPr kumimoji="1" lang="zh-CN" altLang="en-US" smtClean="0"/>
              <a:t>‹#›</a:t>
            </a:fld>
            <a:endParaRPr kumimoji="1" lang="zh-CN" altLang="en-US"/>
          </a:p>
        </p:txBody>
      </p:sp>
    </p:spTree>
    <p:extLst>
      <p:ext uri="{BB962C8B-B14F-4D97-AF65-F5344CB8AC3E}">
        <p14:creationId xmlns:p14="http://schemas.microsoft.com/office/powerpoint/2010/main" val="225040198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AC1C99-A344-7144-9B3C-CE7F168F3CCA}" type="datetimeFigureOut">
              <a:rPr kumimoji="1" lang="zh-CN" altLang="en-US" smtClean="0"/>
              <a:t>17/6/19</a:t>
            </a:fld>
            <a:endParaRPr kumimoji="1"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E5C7C0-BA82-FD43-85BD-4F14F2E2BF30}" type="slidenum">
              <a:rPr kumimoji="1" lang="zh-CN" altLang="en-US" smtClean="0"/>
              <a:t>‹#›</a:t>
            </a:fld>
            <a:endParaRPr kumimoji="1" lang="zh-CN" altLang="en-US"/>
          </a:p>
        </p:txBody>
      </p:sp>
    </p:spTree>
    <p:extLst>
      <p:ext uri="{BB962C8B-B14F-4D97-AF65-F5344CB8AC3E}">
        <p14:creationId xmlns:p14="http://schemas.microsoft.com/office/powerpoint/2010/main" val="3001493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9.tiff"/><Relationship Id="rId4" Type="http://schemas.openxmlformats.org/officeDocument/2006/relationships/image" Target="../media/image30.tiff"/><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4" Type="http://schemas.microsoft.com/office/2007/relationships/hdphoto" Target="../media/hdphoto1.wdp"/><Relationship Id="rId5" Type="http://schemas.openxmlformats.org/officeDocument/2006/relationships/image" Target="../media/image36.tiff"/><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chart" Target="../charts/chart3.xml"/><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image" Target="../media/image37.tiff"/><Relationship Id="rId4" Type="http://schemas.openxmlformats.org/officeDocument/2006/relationships/chart" Target="../charts/chart4.xml"/><Relationship Id="rId5" Type="http://schemas.openxmlformats.org/officeDocument/2006/relationships/image" Target="../media/image38.tiff"/><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tiff"/></Relationships>
</file>

<file path=ppt/slides/_rels/slide20.xml.rels><?xml version="1.0" encoding="UTF-8" standalone="yes"?>
<Relationships xmlns="http://schemas.openxmlformats.org/package/2006/relationships"><Relationship Id="rId3" Type="http://schemas.openxmlformats.org/officeDocument/2006/relationships/image" Target="../media/image39.tiff"/><Relationship Id="rId4" Type="http://schemas.openxmlformats.org/officeDocument/2006/relationships/image" Target="../media/image38.tiff"/><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chart" Target="../charts/chart5.xml"/><Relationship Id="rId4" Type="http://schemas.openxmlformats.org/officeDocument/2006/relationships/image" Target="../media/image40.png"/><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chart" Target="../charts/chart6.xml"/><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42.png"/></Relationships>
</file>

<file path=ppt/slides/_rels/slide3.xml.rels><?xml version="1.0" encoding="UTF-8" standalone="yes"?>
<Relationships xmlns="http://schemas.openxmlformats.org/package/2006/relationships"><Relationship Id="rId9" Type="http://schemas.openxmlformats.org/officeDocument/2006/relationships/image" Target="../media/image9.jpeg"/><Relationship Id="rId20" Type="http://schemas.openxmlformats.org/officeDocument/2006/relationships/image" Target="../media/image20.jpeg"/><Relationship Id="rId10" Type="http://schemas.openxmlformats.org/officeDocument/2006/relationships/image" Target="../media/image10.png"/><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image" Target="../media/image13.jpeg"/><Relationship Id="rId14" Type="http://schemas.openxmlformats.org/officeDocument/2006/relationships/image" Target="../media/image14.png"/><Relationship Id="rId15" Type="http://schemas.openxmlformats.org/officeDocument/2006/relationships/image" Target="../media/image15.png"/><Relationship Id="rId16" Type="http://schemas.openxmlformats.org/officeDocument/2006/relationships/image" Target="../media/image16.jpeg"/><Relationship Id="rId17" Type="http://schemas.openxmlformats.org/officeDocument/2006/relationships/image" Target="../media/image17.jpeg"/><Relationship Id="rId18" Type="http://schemas.openxmlformats.org/officeDocument/2006/relationships/image" Target="../media/image18.tiff"/><Relationship Id="rId19" Type="http://schemas.openxmlformats.org/officeDocument/2006/relationships/image" Target="../media/image19.tiff"/><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s>
</file>

<file path=ppt/slides/_rels/slide30.xml.rels><?xml version="1.0" encoding="UTF-8" standalone="yes"?>
<Relationships xmlns="http://schemas.openxmlformats.org/package/2006/relationships"><Relationship Id="rId11" Type="http://schemas.openxmlformats.org/officeDocument/2006/relationships/image" Target="../media/image51.png"/><Relationship Id="rId12" Type="http://schemas.openxmlformats.org/officeDocument/2006/relationships/image" Target="../media/image52.png"/><Relationship Id="rId13" Type="http://schemas.openxmlformats.org/officeDocument/2006/relationships/image" Target="../media/image1.jpeg"/><Relationship Id="rId14" Type="http://schemas.openxmlformats.org/officeDocument/2006/relationships/image" Target="../media/image2.tiff"/><Relationship Id="rId15" Type="http://schemas.openxmlformats.org/officeDocument/2006/relationships/image" Target="../media/image53.tiff"/><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43.tiff"/><Relationship Id="rId4" Type="http://schemas.openxmlformats.org/officeDocument/2006/relationships/image" Target="../media/image44.jpeg"/><Relationship Id="rId5" Type="http://schemas.openxmlformats.org/officeDocument/2006/relationships/image" Target="../media/image45.tiff"/><Relationship Id="rId6" Type="http://schemas.openxmlformats.org/officeDocument/2006/relationships/image" Target="../media/image46.tiff"/><Relationship Id="rId7" Type="http://schemas.openxmlformats.org/officeDocument/2006/relationships/image" Target="../media/image47.tiff"/><Relationship Id="rId8" Type="http://schemas.openxmlformats.org/officeDocument/2006/relationships/image" Target="../media/image48.jpeg"/><Relationship Id="rId9" Type="http://schemas.openxmlformats.org/officeDocument/2006/relationships/image" Target="../media/image49.jpeg"/><Relationship Id="rId10" Type="http://schemas.openxmlformats.org/officeDocument/2006/relationships/image" Target="../media/image50.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1.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 Id="rId3" Type="http://schemas.openxmlformats.org/officeDocument/2006/relationships/image" Target="../media/image2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chart" Target="../charts/chart1.xml"/><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Table 25"/>
          <p:cNvGraphicFramePr>
            <a:graphicFrameLocks noGrp="1"/>
          </p:cNvGraphicFramePr>
          <p:nvPr>
            <p:extLst>
              <p:ext uri="{D42A27DB-BD31-4B8C-83A1-F6EECF244321}">
                <p14:modId xmlns:p14="http://schemas.microsoft.com/office/powerpoint/2010/main" val="1740386233"/>
              </p:ext>
            </p:extLst>
          </p:nvPr>
        </p:nvGraphicFramePr>
        <p:xfrm>
          <a:off x="2267912" y="1058730"/>
          <a:ext cx="4808750" cy="4537904"/>
        </p:xfrm>
        <a:graphic>
          <a:graphicData uri="http://schemas.openxmlformats.org/drawingml/2006/table">
            <a:tbl>
              <a:tblPr firstRow="1" bandRow="1">
                <a:tableStyleId>{9D7B26C5-4107-4FEC-AEDC-1716B250A1EF}</a:tableStyleId>
              </a:tblPr>
              <a:tblGrid>
                <a:gridCol w="4808750">
                  <a:extLst>
                    <a:ext uri="{9D8B030D-6E8A-4147-A177-3AD203B41FA5}">
                      <a16:colId xmlns:a16="http://schemas.microsoft.com/office/drawing/2014/main" xmlns="" val="20000"/>
                    </a:ext>
                  </a:extLst>
                </a:gridCol>
              </a:tblGrid>
              <a:tr h="648272">
                <a:tc>
                  <a:txBody>
                    <a:bodyPr/>
                    <a:lstStyle/>
                    <a:p>
                      <a:endParaRPr lang="en-US" dirty="0"/>
                    </a:p>
                  </a:txBody>
                  <a:tcPr>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648272">
                <a:tc>
                  <a:txBody>
                    <a:bodyPr/>
                    <a:lstStyle/>
                    <a:p>
                      <a:endParaRPr lang="en-US" dirty="0"/>
                    </a:p>
                  </a:txBody>
                  <a:tcPr>
                    <a:lnL>
                      <a:noFill/>
                    </a:lnL>
                    <a:lnR w="12700" cap="flat" cmpd="sng" algn="ctr">
                      <a:no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648272">
                <a:tc>
                  <a:txBody>
                    <a:bodyPr/>
                    <a:lstStyle/>
                    <a:p>
                      <a:endParaRPr lang="en-US" dirty="0"/>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648272">
                <a:tc>
                  <a:txBody>
                    <a:bodyPr/>
                    <a:lstStyle/>
                    <a:p>
                      <a:endParaRPr lang="en-US" dirty="0"/>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648272">
                <a:tc>
                  <a:txBody>
                    <a:bodyPr/>
                    <a:lstStyle/>
                    <a:p>
                      <a:endParaRPr lang="en-US" dirty="0"/>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648272">
                <a:tc>
                  <a:txBody>
                    <a:bodyPr/>
                    <a:lstStyle/>
                    <a:p>
                      <a:endParaRPr lang="en-US" dirty="0"/>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648272">
                <a:tc>
                  <a:txBody>
                    <a:bodyPr/>
                    <a:lstStyle/>
                    <a:p>
                      <a:endParaRPr lang="en-US" dirty="0"/>
                    </a:p>
                  </a:txBody>
                  <a:tcP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bl>
          </a:graphicData>
        </a:graphic>
      </p:graphicFrame>
      <p:sp>
        <p:nvSpPr>
          <p:cNvPr id="17" name="文本框 16"/>
          <p:cNvSpPr txBox="1"/>
          <p:nvPr/>
        </p:nvSpPr>
        <p:spPr>
          <a:xfrm>
            <a:off x="5999388" y="1415213"/>
            <a:ext cx="1062106" cy="246221"/>
          </a:xfrm>
          <a:prstGeom prst="rect">
            <a:avLst/>
          </a:prstGeom>
          <a:noFill/>
          <a:ln>
            <a:noFill/>
          </a:ln>
        </p:spPr>
        <p:txBody>
          <a:bodyPr wrap="square" rtlCol="0">
            <a:spAutoFit/>
          </a:bodyPr>
          <a:lstStyle/>
          <a:p>
            <a:r>
              <a:rPr kumimoji="1" lang="en-US" altLang="zh-CN" sz="1000" b="1" dirty="0">
                <a:latin typeface="Microsoft Sans Serif" charset="0"/>
                <a:ea typeface="Microsoft Sans Serif" charset="0"/>
                <a:cs typeface="Microsoft Sans Serif" charset="0"/>
              </a:rPr>
              <a:t>RNA-</a:t>
            </a:r>
            <a:r>
              <a:rPr kumimoji="1" lang="en-US" altLang="zh-CN" sz="1000" b="1" dirty="0" err="1">
                <a:latin typeface="Microsoft Sans Serif" charset="0"/>
                <a:ea typeface="Microsoft Sans Serif" charset="0"/>
                <a:cs typeface="Microsoft Sans Serif" charset="0"/>
              </a:rPr>
              <a:t>seq</a:t>
            </a:r>
            <a:r>
              <a:rPr kumimoji="1" lang="en-US" altLang="zh-CN" sz="1000" b="1" dirty="0">
                <a:latin typeface="Microsoft Sans Serif" charset="0"/>
                <a:ea typeface="Microsoft Sans Serif" charset="0"/>
                <a:cs typeface="Microsoft Sans Serif" charset="0"/>
              </a:rPr>
              <a:t> Data</a:t>
            </a:r>
            <a:endParaRPr kumimoji="1" lang="zh-CN" altLang="en-US" sz="1000" b="1" dirty="0">
              <a:latin typeface="Microsoft Sans Serif" charset="0"/>
              <a:ea typeface="Microsoft Sans Serif" charset="0"/>
              <a:cs typeface="Microsoft Sans Serif" charset="0"/>
            </a:endParaRPr>
          </a:p>
        </p:txBody>
      </p:sp>
      <p:sp>
        <p:nvSpPr>
          <p:cNvPr id="19" name="文本框 18"/>
          <p:cNvSpPr txBox="1"/>
          <p:nvPr/>
        </p:nvSpPr>
        <p:spPr>
          <a:xfrm>
            <a:off x="5999389" y="2696465"/>
            <a:ext cx="966931" cy="246221"/>
          </a:xfrm>
          <a:prstGeom prst="rect">
            <a:avLst/>
          </a:prstGeom>
          <a:noFill/>
          <a:ln>
            <a:noFill/>
          </a:ln>
        </p:spPr>
        <p:txBody>
          <a:bodyPr wrap="none" rtlCol="0" anchor="b">
            <a:spAutoFit/>
          </a:bodyPr>
          <a:lstStyle/>
          <a:p>
            <a:r>
              <a:rPr kumimoji="1" lang="en-US" altLang="zh-CN" sz="1000" b="1" dirty="0">
                <a:latin typeface="Microsoft Sans Serif" charset="0"/>
                <a:ea typeface="Microsoft Sans Serif" charset="0"/>
                <a:cs typeface="Microsoft Sans Serif" charset="0"/>
              </a:rPr>
              <a:t>Normalization</a:t>
            </a:r>
            <a:endParaRPr kumimoji="1" lang="zh-CN" altLang="en-US" sz="1000" b="1" dirty="0">
              <a:latin typeface="Microsoft Sans Serif" charset="0"/>
              <a:ea typeface="Microsoft Sans Serif" charset="0"/>
              <a:cs typeface="Microsoft Sans Serif" charset="0"/>
            </a:endParaRPr>
          </a:p>
        </p:txBody>
      </p:sp>
      <p:sp>
        <p:nvSpPr>
          <p:cNvPr id="30" name="文本框 20"/>
          <p:cNvSpPr txBox="1"/>
          <p:nvPr/>
        </p:nvSpPr>
        <p:spPr>
          <a:xfrm>
            <a:off x="5999389" y="3191619"/>
            <a:ext cx="870320" cy="400110"/>
          </a:xfrm>
          <a:prstGeom prst="rect">
            <a:avLst/>
          </a:prstGeom>
          <a:noFill/>
          <a:ln>
            <a:noFill/>
          </a:ln>
        </p:spPr>
        <p:txBody>
          <a:bodyPr wrap="square" rtlCol="0" anchor="b">
            <a:spAutoFit/>
          </a:bodyPr>
          <a:lstStyle/>
          <a:p>
            <a:r>
              <a:rPr kumimoji="1" lang="en-US" altLang="zh-CN" sz="1000" b="1" dirty="0">
                <a:latin typeface="Microsoft Sans Serif" charset="0"/>
                <a:ea typeface="Microsoft Sans Serif" charset="0"/>
                <a:cs typeface="Microsoft Sans Serif" charset="0"/>
              </a:rPr>
              <a:t>Differential Expression</a:t>
            </a:r>
            <a:endParaRPr kumimoji="1" lang="zh-CN" altLang="en-US" sz="1000" b="1" dirty="0">
              <a:latin typeface="Microsoft Sans Serif" charset="0"/>
              <a:ea typeface="Microsoft Sans Serif" charset="0"/>
              <a:cs typeface="Microsoft Sans Serif" charset="0"/>
            </a:endParaRPr>
          </a:p>
        </p:txBody>
      </p:sp>
      <p:sp>
        <p:nvSpPr>
          <p:cNvPr id="18" name="文本框 17"/>
          <p:cNvSpPr txBox="1"/>
          <p:nvPr/>
        </p:nvSpPr>
        <p:spPr>
          <a:xfrm>
            <a:off x="5999389" y="2066038"/>
            <a:ext cx="1062105" cy="246221"/>
          </a:xfrm>
          <a:prstGeom prst="rect">
            <a:avLst/>
          </a:prstGeom>
          <a:noFill/>
          <a:ln>
            <a:noFill/>
          </a:ln>
        </p:spPr>
        <p:txBody>
          <a:bodyPr wrap="square" rtlCol="0" anchor="b">
            <a:spAutoFit/>
          </a:bodyPr>
          <a:lstStyle/>
          <a:p>
            <a:r>
              <a:rPr kumimoji="1" lang="en-US" altLang="zh-CN" sz="1000" b="1" dirty="0">
                <a:latin typeface="Microsoft Sans Serif" charset="0"/>
                <a:ea typeface="Microsoft Sans Serif" charset="0"/>
                <a:cs typeface="Microsoft Sans Serif" charset="0"/>
              </a:rPr>
              <a:t>Read Mapping</a:t>
            </a:r>
            <a:endParaRPr kumimoji="1" lang="zh-CN" altLang="en-US" sz="1000" b="1" dirty="0">
              <a:latin typeface="Microsoft Sans Serif" charset="0"/>
              <a:ea typeface="Microsoft Sans Serif" charset="0"/>
              <a:cs typeface="Microsoft Sans Serif" charset="0"/>
            </a:endParaRPr>
          </a:p>
        </p:txBody>
      </p:sp>
      <p:sp>
        <p:nvSpPr>
          <p:cNvPr id="31" name="文本框 21"/>
          <p:cNvSpPr txBox="1"/>
          <p:nvPr/>
        </p:nvSpPr>
        <p:spPr>
          <a:xfrm>
            <a:off x="5999389" y="3870001"/>
            <a:ext cx="1119215" cy="400110"/>
          </a:xfrm>
          <a:prstGeom prst="rect">
            <a:avLst/>
          </a:prstGeom>
          <a:noFill/>
          <a:ln>
            <a:noFill/>
          </a:ln>
        </p:spPr>
        <p:txBody>
          <a:bodyPr wrap="square" rtlCol="0" anchor="b">
            <a:spAutoFit/>
          </a:bodyPr>
          <a:lstStyle/>
          <a:p>
            <a:r>
              <a:rPr kumimoji="1" lang="en-US" altLang="zh-CN" sz="1000" b="1" dirty="0">
                <a:latin typeface="Microsoft Sans Serif" charset="0"/>
                <a:ea typeface="Microsoft Sans Serif" charset="0"/>
                <a:cs typeface="Microsoft Sans Serif" charset="0"/>
              </a:rPr>
              <a:t>Differential Co-expression</a:t>
            </a:r>
            <a:endParaRPr kumimoji="1" lang="zh-CN" altLang="en-US" sz="1000" b="1" dirty="0">
              <a:latin typeface="Microsoft Sans Serif" charset="0"/>
              <a:ea typeface="Microsoft Sans Serif" charset="0"/>
              <a:cs typeface="Microsoft Sans Serif" charset="0"/>
            </a:endParaRPr>
          </a:p>
        </p:txBody>
      </p:sp>
      <p:sp>
        <p:nvSpPr>
          <p:cNvPr id="34" name="文本框 25"/>
          <p:cNvSpPr txBox="1"/>
          <p:nvPr/>
        </p:nvSpPr>
        <p:spPr>
          <a:xfrm>
            <a:off x="5999389" y="4481495"/>
            <a:ext cx="966931" cy="400110"/>
          </a:xfrm>
          <a:prstGeom prst="rect">
            <a:avLst/>
          </a:prstGeom>
          <a:noFill/>
          <a:ln>
            <a:noFill/>
          </a:ln>
        </p:spPr>
        <p:txBody>
          <a:bodyPr wrap="square" rtlCol="0" anchor="b">
            <a:spAutoFit/>
          </a:bodyPr>
          <a:lstStyle/>
          <a:p>
            <a:r>
              <a:rPr kumimoji="1" lang="en-US" altLang="zh-CN" sz="1000" b="1" dirty="0">
                <a:latin typeface="Microsoft Sans Serif" charset="0"/>
                <a:ea typeface="Microsoft Sans Serif" charset="0"/>
                <a:cs typeface="Microsoft Sans Serif" charset="0"/>
              </a:rPr>
              <a:t>Network Construction</a:t>
            </a:r>
            <a:endParaRPr kumimoji="1" lang="zh-CN" altLang="en-US" sz="1000" b="1" dirty="0">
              <a:latin typeface="Microsoft Sans Serif" charset="0"/>
              <a:ea typeface="Microsoft Sans Serif" charset="0"/>
              <a:cs typeface="Microsoft Sans Serif" charset="0"/>
            </a:endParaRPr>
          </a:p>
        </p:txBody>
      </p:sp>
      <p:sp>
        <p:nvSpPr>
          <p:cNvPr id="70" name="文本框 25"/>
          <p:cNvSpPr txBox="1"/>
          <p:nvPr/>
        </p:nvSpPr>
        <p:spPr>
          <a:xfrm>
            <a:off x="5999389" y="5123620"/>
            <a:ext cx="984034" cy="400110"/>
          </a:xfrm>
          <a:prstGeom prst="rect">
            <a:avLst/>
          </a:prstGeom>
          <a:noFill/>
          <a:ln>
            <a:noFill/>
          </a:ln>
        </p:spPr>
        <p:txBody>
          <a:bodyPr wrap="square" rtlCol="0" anchor="b">
            <a:spAutoFit/>
          </a:bodyPr>
          <a:lstStyle/>
          <a:p>
            <a:r>
              <a:rPr kumimoji="1" lang="en-US" altLang="zh-CN" sz="1000" b="1" dirty="0">
                <a:latin typeface="Microsoft Sans Serif" charset="0"/>
                <a:ea typeface="Microsoft Sans Serif" charset="0"/>
                <a:cs typeface="Microsoft Sans Serif" charset="0"/>
              </a:rPr>
              <a:t>Topology Assessment</a:t>
            </a:r>
            <a:endParaRPr kumimoji="1" lang="zh-CN" altLang="en-US" sz="1000" b="1" dirty="0">
              <a:latin typeface="Microsoft Sans Serif" charset="0"/>
              <a:ea typeface="Microsoft Sans Serif" charset="0"/>
              <a:cs typeface="Microsoft Sans Serif" charset="0"/>
            </a:endParaRPr>
          </a:p>
        </p:txBody>
      </p:sp>
      <p:grpSp>
        <p:nvGrpSpPr>
          <p:cNvPr id="9" name="Group 8"/>
          <p:cNvGrpSpPr/>
          <p:nvPr/>
        </p:nvGrpSpPr>
        <p:grpSpPr>
          <a:xfrm>
            <a:off x="3361210" y="2577897"/>
            <a:ext cx="1676445" cy="367487"/>
            <a:chOff x="4059334" y="2917930"/>
            <a:chExt cx="1676445" cy="367487"/>
          </a:xfrm>
        </p:grpSpPr>
        <p:sp>
          <p:nvSpPr>
            <p:cNvPr id="12" name="圆角矩形 11"/>
            <p:cNvSpPr/>
            <p:nvPr/>
          </p:nvSpPr>
          <p:spPr>
            <a:xfrm>
              <a:off x="5025968" y="2917930"/>
              <a:ext cx="709811" cy="367487"/>
            </a:xfrm>
            <a:prstGeom prst="roundRect">
              <a:avLst/>
            </a:prstGeom>
            <a:noFill/>
            <a:ln w="1905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kumimoji="1" lang="en-US" altLang="zh-CN" sz="1200" b="1" dirty="0">
                  <a:solidFill>
                    <a:schemeClr val="tx1">
                      <a:lumMod val="65000"/>
                      <a:lumOff val="35000"/>
                    </a:schemeClr>
                  </a:solidFill>
                  <a:latin typeface="Microsoft Sans Serif" charset="0"/>
                  <a:ea typeface="Microsoft Sans Serif" charset="0"/>
                  <a:cs typeface="Microsoft Sans Serif" charset="0"/>
                </a:rPr>
                <a:t>RPKM</a:t>
              </a:r>
              <a:endParaRPr kumimoji="1" lang="zh-CN" altLang="en-US" sz="1200" b="1" dirty="0">
                <a:solidFill>
                  <a:schemeClr val="tx1">
                    <a:lumMod val="65000"/>
                    <a:lumOff val="35000"/>
                  </a:schemeClr>
                </a:solidFill>
                <a:latin typeface="Microsoft Sans Serif" charset="0"/>
                <a:ea typeface="Microsoft Sans Serif" charset="0"/>
                <a:cs typeface="Microsoft Sans Serif" charset="0"/>
              </a:endParaRPr>
            </a:p>
          </p:txBody>
        </p:sp>
        <p:sp>
          <p:nvSpPr>
            <p:cNvPr id="13" name="圆角矩形 12"/>
            <p:cNvSpPr/>
            <p:nvPr/>
          </p:nvSpPr>
          <p:spPr>
            <a:xfrm>
              <a:off x="4059334" y="2917930"/>
              <a:ext cx="495380" cy="367487"/>
            </a:xfrm>
            <a:prstGeom prst="roundRect">
              <a:avLst/>
            </a:prstGeom>
            <a:noFill/>
            <a:ln w="1905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kumimoji="1" lang="en-US" altLang="zh-CN" sz="1200" b="1" dirty="0" err="1">
                  <a:solidFill>
                    <a:schemeClr val="tx1">
                      <a:lumMod val="65000"/>
                      <a:lumOff val="35000"/>
                    </a:schemeClr>
                  </a:solidFill>
                  <a:latin typeface="Microsoft Sans Serif" charset="0"/>
                  <a:ea typeface="Microsoft Sans Serif" charset="0"/>
                  <a:cs typeface="Microsoft Sans Serif" charset="0"/>
                </a:rPr>
                <a:t>rlog</a:t>
              </a:r>
              <a:endParaRPr kumimoji="1" lang="zh-CN" altLang="en-US" sz="1200" b="1" dirty="0">
                <a:solidFill>
                  <a:schemeClr val="tx1">
                    <a:lumMod val="65000"/>
                    <a:lumOff val="35000"/>
                  </a:schemeClr>
                </a:solidFill>
                <a:latin typeface="Microsoft Sans Serif" charset="0"/>
                <a:ea typeface="Microsoft Sans Serif" charset="0"/>
                <a:cs typeface="Microsoft Sans Serif" charset="0"/>
              </a:endParaRPr>
            </a:p>
          </p:txBody>
        </p:sp>
      </p:grpSp>
      <p:sp>
        <p:nvSpPr>
          <p:cNvPr id="74" name="Left Bracket 73"/>
          <p:cNvSpPr/>
          <p:nvPr/>
        </p:nvSpPr>
        <p:spPr>
          <a:xfrm rot="5400000">
            <a:off x="4070214" y="2002628"/>
            <a:ext cx="137160" cy="975590"/>
          </a:xfrm>
          <a:prstGeom prst="leftBracket">
            <a:avLst/>
          </a:prstGeom>
          <a:ln w="19050">
            <a:solidFill>
              <a:schemeClr val="bg1">
                <a:lumMod val="6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b="1">
              <a:solidFill>
                <a:schemeClr val="tx1">
                  <a:lumMod val="65000"/>
                  <a:lumOff val="35000"/>
                </a:schemeClr>
              </a:solidFill>
              <a:latin typeface="Microsoft Sans Serif" charset="0"/>
              <a:ea typeface="Microsoft Sans Serif" charset="0"/>
              <a:cs typeface="Microsoft Sans Serif" charset="0"/>
            </a:endParaRPr>
          </a:p>
        </p:txBody>
      </p:sp>
      <p:grpSp>
        <p:nvGrpSpPr>
          <p:cNvPr id="10" name="Group 9"/>
          <p:cNvGrpSpPr/>
          <p:nvPr/>
        </p:nvGrpSpPr>
        <p:grpSpPr>
          <a:xfrm>
            <a:off x="3240032" y="3224242"/>
            <a:ext cx="1797624" cy="367487"/>
            <a:chOff x="3938156" y="3629466"/>
            <a:chExt cx="1797624" cy="367487"/>
          </a:xfrm>
        </p:grpSpPr>
        <p:sp>
          <p:nvSpPr>
            <p:cNvPr id="29" name="圆角矩形 7"/>
            <p:cNvSpPr/>
            <p:nvPr/>
          </p:nvSpPr>
          <p:spPr>
            <a:xfrm>
              <a:off x="3938156" y="3629466"/>
              <a:ext cx="728895" cy="367487"/>
            </a:xfrm>
            <a:prstGeom prst="roundRect">
              <a:avLst/>
            </a:prstGeom>
            <a:noFill/>
            <a:ln w="1905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kumimoji="1" lang="en-US" altLang="zh-CN" sz="1200" b="1" dirty="0" err="1">
                  <a:solidFill>
                    <a:schemeClr val="tx1">
                      <a:lumMod val="65000"/>
                      <a:lumOff val="35000"/>
                    </a:schemeClr>
                  </a:solidFill>
                  <a:latin typeface="Microsoft Sans Serif" charset="0"/>
                  <a:ea typeface="Microsoft Sans Serif" charset="0"/>
                  <a:cs typeface="Microsoft Sans Serif" charset="0"/>
                </a:rPr>
                <a:t>DESeq</a:t>
              </a:r>
              <a:endParaRPr kumimoji="1" lang="zh-CN" altLang="en-US" sz="1200" b="1" dirty="0">
                <a:solidFill>
                  <a:schemeClr val="tx1">
                    <a:lumMod val="65000"/>
                    <a:lumOff val="35000"/>
                  </a:schemeClr>
                </a:solidFill>
                <a:latin typeface="Microsoft Sans Serif" charset="0"/>
                <a:ea typeface="Microsoft Sans Serif" charset="0"/>
                <a:cs typeface="Microsoft Sans Serif" charset="0"/>
              </a:endParaRPr>
            </a:p>
          </p:txBody>
        </p:sp>
        <p:sp>
          <p:nvSpPr>
            <p:cNvPr id="32" name="圆角矩形 22"/>
            <p:cNvSpPr/>
            <p:nvPr/>
          </p:nvSpPr>
          <p:spPr>
            <a:xfrm>
              <a:off x="5006787" y="3629466"/>
              <a:ext cx="728993" cy="367487"/>
            </a:xfrm>
            <a:prstGeom prst="roundRect">
              <a:avLst/>
            </a:prstGeom>
            <a:noFill/>
            <a:ln w="1905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kumimoji="1" lang="en-US" altLang="zh-CN" sz="1200" b="1" dirty="0" err="1">
                  <a:solidFill>
                    <a:schemeClr val="tx1">
                      <a:lumMod val="65000"/>
                      <a:lumOff val="35000"/>
                    </a:schemeClr>
                  </a:solidFill>
                  <a:latin typeface="Microsoft Sans Serif" charset="0"/>
                  <a:ea typeface="Microsoft Sans Serif" charset="0"/>
                  <a:cs typeface="Microsoft Sans Serif" charset="0"/>
                </a:rPr>
                <a:t>EBSeq</a:t>
              </a:r>
              <a:endParaRPr kumimoji="1" lang="zh-CN" altLang="en-US" sz="1200" b="1" dirty="0">
                <a:solidFill>
                  <a:schemeClr val="tx1">
                    <a:lumMod val="65000"/>
                    <a:lumOff val="35000"/>
                  </a:schemeClr>
                </a:solidFill>
                <a:latin typeface="Microsoft Sans Serif" charset="0"/>
                <a:ea typeface="Microsoft Sans Serif" charset="0"/>
                <a:cs typeface="Microsoft Sans Serif" charset="0"/>
              </a:endParaRPr>
            </a:p>
          </p:txBody>
        </p:sp>
      </p:grpSp>
      <p:sp>
        <p:nvSpPr>
          <p:cNvPr id="75" name="Left Bracket 74"/>
          <p:cNvSpPr/>
          <p:nvPr/>
        </p:nvSpPr>
        <p:spPr>
          <a:xfrm rot="5400000">
            <a:off x="4070214" y="2611858"/>
            <a:ext cx="137160" cy="1049819"/>
          </a:xfrm>
          <a:prstGeom prst="leftBracket">
            <a:avLst/>
          </a:prstGeom>
          <a:ln w="19050">
            <a:solidFill>
              <a:schemeClr val="bg1">
                <a:lumMod val="6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b="1">
              <a:solidFill>
                <a:schemeClr val="tx1">
                  <a:lumMod val="65000"/>
                  <a:lumOff val="35000"/>
                </a:schemeClr>
              </a:solidFill>
              <a:latin typeface="Microsoft Sans Serif" charset="0"/>
              <a:ea typeface="Microsoft Sans Serif" charset="0"/>
              <a:cs typeface="Microsoft Sans Serif" charset="0"/>
            </a:endParaRPr>
          </a:p>
        </p:txBody>
      </p:sp>
      <p:grpSp>
        <p:nvGrpSpPr>
          <p:cNvPr id="7" name="Group 6"/>
          <p:cNvGrpSpPr/>
          <p:nvPr/>
        </p:nvGrpSpPr>
        <p:grpSpPr>
          <a:xfrm>
            <a:off x="2961724" y="1775185"/>
            <a:ext cx="2354139" cy="137473"/>
            <a:chOff x="3659848" y="1965858"/>
            <a:chExt cx="2354139" cy="137473"/>
          </a:xfrm>
        </p:grpSpPr>
        <p:cxnSp>
          <p:nvCxnSpPr>
            <p:cNvPr id="40" name="Straight Connector 39"/>
            <p:cNvCxnSpPr/>
            <p:nvPr/>
          </p:nvCxnSpPr>
          <p:spPr>
            <a:xfrm>
              <a:off x="4836918" y="1965858"/>
              <a:ext cx="0" cy="137160"/>
            </a:xfrm>
            <a:prstGeom prst="line">
              <a:avLst/>
            </a:prstGeom>
            <a:ln w="19050">
              <a:solidFill>
                <a:schemeClr val="bg1">
                  <a:lumMod val="65000"/>
                </a:schemeClr>
              </a:solidFill>
              <a:headEnd type="none" w="med" len="med"/>
              <a:tailEnd type="triangle" w="med" len="med"/>
            </a:ln>
            <a:effectLst/>
          </p:spPr>
          <p:style>
            <a:lnRef idx="2">
              <a:schemeClr val="dk1"/>
            </a:lnRef>
            <a:fillRef idx="0">
              <a:schemeClr val="dk1"/>
            </a:fillRef>
            <a:effectRef idx="1">
              <a:schemeClr val="dk1"/>
            </a:effectRef>
            <a:fontRef idx="minor">
              <a:schemeClr val="tx1"/>
            </a:fontRef>
          </p:style>
        </p:cxnSp>
        <p:sp>
          <p:nvSpPr>
            <p:cNvPr id="68" name="Left Bracket 67"/>
            <p:cNvSpPr/>
            <p:nvPr/>
          </p:nvSpPr>
          <p:spPr>
            <a:xfrm rot="5400000">
              <a:off x="4768338" y="857681"/>
              <a:ext cx="137160" cy="2354139"/>
            </a:xfrm>
            <a:prstGeom prst="leftBracket">
              <a:avLst/>
            </a:prstGeom>
            <a:ln w="19050">
              <a:solidFill>
                <a:schemeClr val="bg1">
                  <a:lumMod val="6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1200" b="1" dirty="0">
                  <a:solidFill>
                    <a:schemeClr val="tx1">
                      <a:lumMod val="65000"/>
                      <a:lumOff val="35000"/>
                    </a:schemeClr>
                  </a:solidFill>
                  <a:latin typeface="Microsoft Sans Serif" charset="0"/>
                  <a:ea typeface="Microsoft Sans Serif" charset="0"/>
                  <a:cs typeface="Microsoft Sans Serif" charset="0"/>
                </a:rPr>
                <a:t> </a:t>
              </a:r>
            </a:p>
          </p:txBody>
        </p:sp>
      </p:grpSp>
      <p:grpSp>
        <p:nvGrpSpPr>
          <p:cNvPr id="8" name="Group 7"/>
          <p:cNvGrpSpPr/>
          <p:nvPr/>
        </p:nvGrpSpPr>
        <p:grpSpPr>
          <a:xfrm>
            <a:off x="2500509" y="1931552"/>
            <a:ext cx="3274899" cy="367487"/>
            <a:chOff x="3198633" y="2197492"/>
            <a:chExt cx="3274899" cy="367487"/>
          </a:xfrm>
        </p:grpSpPr>
        <p:sp>
          <p:nvSpPr>
            <p:cNvPr id="14" name="圆角矩形 13"/>
            <p:cNvSpPr/>
            <p:nvPr/>
          </p:nvSpPr>
          <p:spPr>
            <a:xfrm>
              <a:off x="5548741" y="2197492"/>
              <a:ext cx="924791" cy="367487"/>
            </a:xfrm>
            <a:prstGeom prst="roundRect">
              <a:avLst/>
            </a:prstGeom>
            <a:noFill/>
            <a:ln w="1905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kumimoji="1" lang="en-US" altLang="zh-CN" sz="1200" b="1" dirty="0">
                  <a:solidFill>
                    <a:schemeClr val="tx1">
                      <a:lumMod val="65000"/>
                      <a:lumOff val="35000"/>
                    </a:schemeClr>
                  </a:solidFill>
                  <a:latin typeface="Microsoft Sans Serif" charset="0"/>
                  <a:ea typeface="Microsoft Sans Serif" charset="0"/>
                  <a:cs typeface="Microsoft Sans Serif" charset="0"/>
                </a:rPr>
                <a:t>Bowtie2-RSEM</a:t>
              </a:r>
              <a:endParaRPr kumimoji="1" lang="zh-CN" altLang="en-US" sz="1200" b="1" dirty="0">
                <a:solidFill>
                  <a:schemeClr val="tx1">
                    <a:lumMod val="65000"/>
                    <a:lumOff val="35000"/>
                  </a:schemeClr>
                </a:solidFill>
                <a:latin typeface="Microsoft Sans Serif" charset="0"/>
                <a:ea typeface="Microsoft Sans Serif" charset="0"/>
                <a:cs typeface="Microsoft Sans Serif" charset="0"/>
              </a:endParaRPr>
            </a:p>
          </p:txBody>
        </p:sp>
        <p:sp>
          <p:nvSpPr>
            <p:cNvPr id="15" name="圆角矩形 14"/>
            <p:cNvSpPr/>
            <p:nvPr/>
          </p:nvSpPr>
          <p:spPr>
            <a:xfrm>
              <a:off x="4404249" y="2197492"/>
              <a:ext cx="863942" cy="367487"/>
            </a:xfrm>
            <a:prstGeom prst="roundRect">
              <a:avLst/>
            </a:prstGeom>
            <a:noFill/>
            <a:ln w="1905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kumimoji="1" lang="en-US" altLang="zh-CN" sz="1200" b="1" dirty="0">
                  <a:solidFill>
                    <a:schemeClr val="tx1">
                      <a:lumMod val="65000"/>
                      <a:lumOff val="35000"/>
                    </a:schemeClr>
                  </a:solidFill>
                  <a:latin typeface="Microsoft Sans Serif" charset="0"/>
                  <a:ea typeface="Microsoft Sans Serif" charset="0"/>
                  <a:cs typeface="Microsoft Sans Serif" charset="0"/>
                </a:rPr>
                <a:t>Bowtie2-HyLite</a:t>
              </a:r>
              <a:endParaRPr kumimoji="1" lang="zh-CN" altLang="en-US" sz="1200" b="1" dirty="0">
                <a:solidFill>
                  <a:schemeClr val="tx1">
                    <a:lumMod val="65000"/>
                    <a:lumOff val="35000"/>
                  </a:schemeClr>
                </a:solidFill>
                <a:latin typeface="Microsoft Sans Serif" charset="0"/>
                <a:ea typeface="Microsoft Sans Serif" charset="0"/>
                <a:cs typeface="Microsoft Sans Serif" charset="0"/>
              </a:endParaRPr>
            </a:p>
          </p:txBody>
        </p:sp>
        <p:sp>
          <p:nvSpPr>
            <p:cNvPr id="16" name="圆角矩形 15"/>
            <p:cNvSpPr/>
            <p:nvPr/>
          </p:nvSpPr>
          <p:spPr>
            <a:xfrm>
              <a:off x="3198633" y="2197492"/>
              <a:ext cx="910640" cy="367487"/>
            </a:xfrm>
            <a:prstGeom prst="roundRect">
              <a:avLst/>
            </a:prstGeom>
            <a:noFill/>
            <a:ln w="1905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kumimoji="1" lang="en-US" altLang="zh-CN" sz="1200" b="1" dirty="0">
                  <a:solidFill>
                    <a:schemeClr val="tx1">
                      <a:lumMod val="65000"/>
                      <a:lumOff val="35000"/>
                    </a:schemeClr>
                  </a:solidFill>
                  <a:latin typeface="Microsoft Sans Serif" charset="0"/>
                  <a:ea typeface="Microsoft Sans Serif" charset="0"/>
                  <a:cs typeface="Microsoft Sans Serif" charset="0"/>
                </a:rPr>
                <a:t>GSNAP-</a:t>
              </a:r>
              <a:r>
                <a:rPr kumimoji="1" lang="en-US" altLang="zh-CN" sz="1200" b="1" dirty="0" err="1">
                  <a:solidFill>
                    <a:schemeClr val="tx1">
                      <a:lumMod val="65000"/>
                      <a:lumOff val="35000"/>
                    </a:schemeClr>
                  </a:solidFill>
                  <a:latin typeface="Microsoft Sans Serif" charset="0"/>
                  <a:ea typeface="Microsoft Sans Serif" charset="0"/>
                  <a:cs typeface="Microsoft Sans Serif" charset="0"/>
                </a:rPr>
                <a:t>PolyCat</a:t>
              </a:r>
              <a:endParaRPr kumimoji="1" lang="zh-CN" altLang="en-US" sz="1200" b="1" dirty="0">
                <a:solidFill>
                  <a:schemeClr val="tx1">
                    <a:lumMod val="65000"/>
                    <a:lumOff val="35000"/>
                  </a:schemeClr>
                </a:solidFill>
                <a:latin typeface="Microsoft Sans Serif" charset="0"/>
                <a:ea typeface="Microsoft Sans Serif" charset="0"/>
                <a:cs typeface="Microsoft Sans Serif" charset="0"/>
              </a:endParaRPr>
            </a:p>
          </p:txBody>
        </p:sp>
      </p:grpSp>
      <p:sp>
        <p:nvSpPr>
          <p:cNvPr id="33" name="圆角矩形 24"/>
          <p:cNvSpPr/>
          <p:nvPr/>
        </p:nvSpPr>
        <p:spPr>
          <a:xfrm>
            <a:off x="3240033" y="3870587"/>
            <a:ext cx="1797623" cy="364936"/>
          </a:xfrm>
          <a:prstGeom prst="roundRect">
            <a:avLst/>
          </a:prstGeom>
          <a:noFill/>
          <a:ln w="1905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kumimoji="1" lang="en-US" altLang="zh-CN" sz="1200" b="1" dirty="0">
                <a:solidFill>
                  <a:schemeClr val="tx1">
                    <a:lumMod val="65000"/>
                    <a:lumOff val="35000"/>
                  </a:schemeClr>
                </a:solidFill>
                <a:latin typeface="Microsoft Sans Serif" charset="0"/>
                <a:ea typeface="Microsoft Sans Serif" charset="0"/>
                <a:cs typeface="Microsoft Sans Serif" charset="0"/>
              </a:rPr>
              <a:t>Pearson’s correlation with Fisher’s Z statistic</a:t>
            </a:r>
            <a:endParaRPr kumimoji="1" lang="zh-CN" altLang="en-US" sz="1200" b="1" dirty="0">
              <a:solidFill>
                <a:schemeClr val="tx1">
                  <a:lumMod val="65000"/>
                  <a:lumOff val="35000"/>
                </a:schemeClr>
              </a:solidFill>
              <a:latin typeface="Microsoft Sans Serif" charset="0"/>
              <a:ea typeface="Microsoft Sans Serif" charset="0"/>
              <a:cs typeface="Microsoft Sans Serif" charset="0"/>
            </a:endParaRPr>
          </a:p>
        </p:txBody>
      </p:sp>
      <p:grpSp>
        <p:nvGrpSpPr>
          <p:cNvPr id="20" name="Group 19"/>
          <p:cNvGrpSpPr/>
          <p:nvPr/>
        </p:nvGrpSpPr>
        <p:grpSpPr>
          <a:xfrm>
            <a:off x="2938423" y="5002431"/>
            <a:ext cx="2377440" cy="137473"/>
            <a:chOff x="3636547" y="5490504"/>
            <a:chExt cx="2377440" cy="137473"/>
          </a:xfrm>
        </p:grpSpPr>
        <p:cxnSp>
          <p:nvCxnSpPr>
            <p:cNvPr id="43" name="Straight Connector 42"/>
            <p:cNvCxnSpPr/>
            <p:nvPr/>
          </p:nvCxnSpPr>
          <p:spPr>
            <a:xfrm>
              <a:off x="4828684" y="5490504"/>
              <a:ext cx="0" cy="137160"/>
            </a:xfrm>
            <a:prstGeom prst="line">
              <a:avLst/>
            </a:prstGeom>
            <a:ln w="19050">
              <a:solidFill>
                <a:schemeClr val="bg1">
                  <a:lumMod val="65000"/>
                </a:schemeClr>
              </a:solidFill>
              <a:headEnd type="none" w="med" len="med"/>
              <a:tailEnd type="triangle" w="med" len="med"/>
            </a:ln>
            <a:effectLst/>
          </p:spPr>
          <p:style>
            <a:lnRef idx="2">
              <a:schemeClr val="dk1"/>
            </a:lnRef>
            <a:fillRef idx="0">
              <a:schemeClr val="dk1"/>
            </a:fillRef>
            <a:effectRef idx="1">
              <a:schemeClr val="dk1"/>
            </a:effectRef>
            <a:fontRef idx="minor">
              <a:schemeClr val="tx1"/>
            </a:fontRef>
          </p:style>
        </p:cxnSp>
        <p:sp>
          <p:nvSpPr>
            <p:cNvPr id="44" name="Left Bracket 43"/>
            <p:cNvSpPr/>
            <p:nvPr/>
          </p:nvSpPr>
          <p:spPr>
            <a:xfrm rot="5400000">
              <a:off x="4756687" y="4370677"/>
              <a:ext cx="137160" cy="2377440"/>
            </a:xfrm>
            <a:prstGeom prst="leftBracket">
              <a:avLst/>
            </a:prstGeom>
            <a:ln w="19050">
              <a:solidFill>
                <a:schemeClr val="bg1">
                  <a:lumMod val="6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b="1">
                <a:solidFill>
                  <a:schemeClr val="tx1">
                    <a:lumMod val="65000"/>
                    <a:lumOff val="35000"/>
                  </a:schemeClr>
                </a:solidFill>
                <a:latin typeface="Microsoft Sans Serif" charset="0"/>
                <a:ea typeface="Microsoft Sans Serif" charset="0"/>
                <a:cs typeface="Microsoft Sans Serif" charset="0"/>
              </a:endParaRPr>
            </a:p>
          </p:txBody>
        </p:sp>
      </p:grpSp>
      <p:grpSp>
        <p:nvGrpSpPr>
          <p:cNvPr id="4" name="Group 3"/>
          <p:cNvGrpSpPr/>
          <p:nvPr/>
        </p:nvGrpSpPr>
        <p:grpSpPr>
          <a:xfrm>
            <a:off x="2408759" y="5158794"/>
            <a:ext cx="3522512" cy="364936"/>
            <a:chOff x="3106883" y="5723638"/>
            <a:chExt cx="3522512" cy="364936"/>
          </a:xfrm>
        </p:grpSpPr>
        <p:sp>
          <p:nvSpPr>
            <p:cNvPr id="38" name="圆角矩形 13"/>
            <p:cNvSpPr/>
            <p:nvPr/>
          </p:nvSpPr>
          <p:spPr>
            <a:xfrm>
              <a:off x="5505114" y="5723638"/>
              <a:ext cx="1124281" cy="364936"/>
            </a:xfrm>
            <a:prstGeom prst="roundRect">
              <a:avLst/>
            </a:prstGeom>
            <a:noFill/>
            <a:ln w="1905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kumimoji="1" lang="en-US" altLang="zh-CN" sz="1200" b="1" dirty="0">
                  <a:solidFill>
                    <a:schemeClr val="tx1">
                      <a:lumMod val="65000"/>
                      <a:lumOff val="35000"/>
                    </a:schemeClr>
                  </a:solidFill>
                  <a:latin typeface="Microsoft Sans Serif" charset="0"/>
                  <a:ea typeface="Microsoft Sans Serif" charset="0"/>
                  <a:cs typeface="Microsoft Sans Serif" charset="0"/>
                </a:rPr>
                <a:t>Functional connectivity</a:t>
              </a:r>
              <a:endParaRPr kumimoji="1" lang="zh-CN" altLang="en-US" sz="1200" b="1" dirty="0">
                <a:solidFill>
                  <a:schemeClr val="tx1">
                    <a:lumMod val="65000"/>
                    <a:lumOff val="35000"/>
                  </a:schemeClr>
                </a:solidFill>
                <a:latin typeface="Microsoft Sans Serif" charset="0"/>
                <a:ea typeface="Microsoft Sans Serif" charset="0"/>
                <a:cs typeface="Microsoft Sans Serif" charset="0"/>
              </a:endParaRPr>
            </a:p>
          </p:txBody>
        </p:sp>
        <p:sp>
          <p:nvSpPr>
            <p:cNvPr id="39" name="圆角矩形 14"/>
            <p:cNvSpPr/>
            <p:nvPr/>
          </p:nvSpPr>
          <p:spPr>
            <a:xfrm>
              <a:off x="4282962" y="5723638"/>
              <a:ext cx="1118242" cy="364936"/>
            </a:xfrm>
            <a:prstGeom prst="roundRect">
              <a:avLst/>
            </a:prstGeom>
            <a:noFill/>
            <a:ln w="1905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kumimoji="1" lang="en-US" altLang="zh-CN" sz="1200" b="1" dirty="0">
                  <a:solidFill>
                    <a:schemeClr val="tx1">
                      <a:lumMod val="65000"/>
                      <a:lumOff val="35000"/>
                    </a:schemeClr>
                  </a:solidFill>
                  <a:latin typeface="Microsoft Sans Serif" charset="0"/>
                  <a:ea typeface="Microsoft Sans Serif" charset="0"/>
                  <a:cs typeface="Microsoft Sans Serif" charset="0"/>
                </a:rPr>
                <a:t>Module Membership</a:t>
              </a:r>
              <a:endParaRPr kumimoji="1" lang="zh-CN" altLang="en-US" sz="1200" b="1" dirty="0">
                <a:solidFill>
                  <a:schemeClr val="tx1">
                    <a:lumMod val="65000"/>
                    <a:lumOff val="35000"/>
                  </a:schemeClr>
                </a:solidFill>
                <a:latin typeface="Microsoft Sans Serif" charset="0"/>
                <a:ea typeface="Microsoft Sans Serif" charset="0"/>
                <a:cs typeface="Microsoft Sans Serif" charset="0"/>
              </a:endParaRPr>
            </a:p>
          </p:txBody>
        </p:sp>
        <p:sp>
          <p:nvSpPr>
            <p:cNvPr id="45" name="圆角矩形 15"/>
            <p:cNvSpPr/>
            <p:nvPr/>
          </p:nvSpPr>
          <p:spPr>
            <a:xfrm>
              <a:off x="3106883" y="5723638"/>
              <a:ext cx="1082621" cy="364936"/>
            </a:xfrm>
            <a:prstGeom prst="roundRect">
              <a:avLst/>
            </a:prstGeom>
            <a:noFill/>
            <a:ln w="1905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kumimoji="1" lang="en-US" altLang="zh-CN" sz="1200" b="1" dirty="0">
                  <a:solidFill>
                    <a:schemeClr val="tx1">
                      <a:lumMod val="65000"/>
                      <a:lumOff val="35000"/>
                    </a:schemeClr>
                  </a:solidFill>
                  <a:latin typeface="Microsoft Sans Serif" charset="0"/>
                  <a:ea typeface="Microsoft Sans Serif" charset="0"/>
                  <a:cs typeface="Microsoft Sans Serif" charset="0"/>
                </a:rPr>
                <a:t>Node connectivity</a:t>
              </a:r>
              <a:endParaRPr kumimoji="1" lang="zh-CN" altLang="en-US" sz="1200" b="1" dirty="0">
                <a:solidFill>
                  <a:schemeClr val="tx1">
                    <a:lumMod val="65000"/>
                    <a:lumOff val="35000"/>
                  </a:schemeClr>
                </a:solidFill>
                <a:latin typeface="Microsoft Sans Serif" charset="0"/>
                <a:ea typeface="Microsoft Sans Serif" charset="0"/>
                <a:cs typeface="Microsoft Sans Serif" charset="0"/>
              </a:endParaRPr>
            </a:p>
          </p:txBody>
        </p:sp>
      </p:grpSp>
      <p:grpSp>
        <p:nvGrpSpPr>
          <p:cNvPr id="11" name="Group 10"/>
          <p:cNvGrpSpPr/>
          <p:nvPr/>
        </p:nvGrpSpPr>
        <p:grpSpPr>
          <a:xfrm>
            <a:off x="2851340" y="4514692"/>
            <a:ext cx="2591560" cy="364936"/>
            <a:chOff x="3549464" y="5023674"/>
            <a:chExt cx="2591560" cy="364936"/>
          </a:xfrm>
        </p:grpSpPr>
        <p:sp>
          <p:nvSpPr>
            <p:cNvPr id="35" name="圆角矩形 26"/>
            <p:cNvSpPr/>
            <p:nvPr/>
          </p:nvSpPr>
          <p:spPr>
            <a:xfrm>
              <a:off x="3549464" y="5023674"/>
              <a:ext cx="830173" cy="364936"/>
            </a:xfrm>
            <a:prstGeom prst="roundRect">
              <a:avLst/>
            </a:prstGeom>
            <a:noFill/>
            <a:ln w="1905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kumimoji="1" lang="en-US" altLang="zh-CN" sz="1200" b="1" dirty="0">
                  <a:solidFill>
                    <a:schemeClr val="tx1">
                      <a:lumMod val="65000"/>
                      <a:lumOff val="35000"/>
                    </a:schemeClr>
                  </a:solidFill>
                  <a:latin typeface="Microsoft Sans Serif" charset="0"/>
                  <a:ea typeface="Microsoft Sans Serif" charset="0"/>
                  <a:cs typeface="Microsoft Sans Serif" charset="0"/>
                </a:rPr>
                <a:t>Ranking cutoff</a:t>
              </a:r>
              <a:endParaRPr kumimoji="1" lang="zh-CN" altLang="en-US" sz="1200" b="1" dirty="0">
                <a:solidFill>
                  <a:schemeClr val="tx1">
                    <a:lumMod val="65000"/>
                    <a:lumOff val="35000"/>
                  </a:schemeClr>
                </a:solidFill>
                <a:latin typeface="Microsoft Sans Serif" charset="0"/>
                <a:ea typeface="Microsoft Sans Serif" charset="0"/>
                <a:cs typeface="Microsoft Sans Serif" charset="0"/>
              </a:endParaRPr>
            </a:p>
          </p:txBody>
        </p:sp>
        <p:sp>
          <p:nvSpPr>
            <p:cNvPr id="36" name="圆角矩形 27"/>
            <p:cNvSpPr/>
            <p:nvPr/>
          </p:nvSpPr>
          <p:spPr>
            <a:xfrm>
              <a:off x="5294201" y="5023674"/>
              <a:ext cx="846823" cy="364936"/>
            </a:xfrm>
            <a:prstGeom prst="roundRect">
              <a:avLst/>
            </a:prstGeom>
            <a:noFill/>
            <a:ln w="1905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kumimoji="1" lang="en-US" altLang="zh-CN" sz="1200" b="1">
                  <a:solidFill>
                    <a:schemeClr val="tx1">
                      <a:lumMod val="65000"/>
                      <a:lumOff val="35000"/>
                    </a:schemeClr>
                  </a:solidFill>
                  <a:latin typeface="Microsoft Sans Serif" charset="0"/>
                  <a:ea typeface="Microsoft Sans Serif" charset="0"/>
                  <a:cs typeface="Microsoft Sans Serif" charset="0"/>
                </a:rPr>
                <a:t>WGCNA</a:t>
              </a:r>
              <a:endParaRPr kumimoji="1" lang="zh-CN" altLang="en-US" sz="1200" b="1" dirty="0">
                <a:solidFill>
                  <a:schemeClr val="tx1">
                    <a:lumMod val="65000"/>
                    <a:lumOff val="35000"/>
                  </a:schemeClr>
                </a:solidFill>
                <a:latin typeface="Microsoft Sans Serif" charset="0"/>
                <a:ea typeface="Microsoft Sans Serif" charset="0"/>
                <a:cs typeface="Microsoft Sans Serif" charset="0"/>
              </a:endParaRPr>
            </a:p>
          </p:txBody>
        </p:sp>
        <p:sp>
          <p:nvSpPr>
            <p:cNvPr id="46" name="圆角矩形 26"/>
            <p:cNvSpPr/>
            <p:nvPr/>
          </p:nvSpPr>
          <p:spPr>
            <a:xfrm>
              <a:off x="4441069" y="5023674"/>
              <a:ext cx="790786" cy="364936"/>
            </a:xfrm>
            <a:prstGeom prst="roundRect">
              <a:avLst/>
            </a:prstGeom>
            <a:noFill/>
            <a:ln w="1905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kumimoji="1" lang="en-US" altLang="zh-CN" sz="1200" b="1">
                  <a:solidFill>
                    <a:schemeClr val="tx1">
                      <a:lumMod val="65000"/>
                      <a:lumOff val="35000"/>
                    </a:schemeClr>
                  </a:solidFill>
                  <a:latin typeface="Microsoft Sans Serif" charset="0"/>
                  <a:ea typeface="Microsoft Sans Serif" charset="0"/>
                  <a:cs typeface="Microsoft Sans Serif" charset="0"/>
                </a:rPr>
                <a:t>Z score cutoff</a:t>
              </a:r>
              <a:endParaRPr kumimoji="1" lang="zh-CN" altLang="en-US" sz="1200" b="1" dirty="0">
                <a:solidFill>
                  <a:schemeClr val="tx1">
                    <a:lumMod val="65000"/>
                    <a:lumOff val="35000"/>
                  </a:schemeClr>
                </a:solidFill>
                <a:latin typeface="Microsoft Sans Serif" charset="0"/>
                <a:ea typeface="Microsoft Sans Serif" charset="0"/>
                <a:cs typeface="Microsoft Sans Serif" charset="0"/>
              </a:endParaRPr>
            </a:p>
          </p:txBody>
        </p:sp>
      </p:grpSp>
      <p:grpSp>
        <p:nvGrpSpPr>
          <p:cNvPr id="21" name="Group 20"/>
          <p:cNvGrpSpPr/>
          <p:nvPr/>
        </p:nvGrpSpPr>
        <p:grpSpPr>
          <a:xfrm>
            <a:off x="3314845" y="4358327"/>
            <a:ext cx="1647897" cy="137472"/>
            <a:chOff x="4012969" y="4791823"/>
            <a:chExt cx="1647897" cy="137472"/>
          </a:xfrm>
        </p:grpSpPr>
        <p:cxnSp>
          <p:nvCxnSpPr>
            <p:cNvPr id="55" name="Straight Connector 54"/>
            <p:cNvCxnSpPr/>
            <p:nvPr/>
          </p:nvCxnSpPr>
          <p:spPr>
            <a:xfrm>
              <a:off x="4831154" y="4791823"/>
              <a:ext cx="0" cy="137160"/>
            </a:xfrm>
            <a:prstGeom prst="line">
              <a:avLst/>
            </a:prstGeom>
            <a:ln w="19050">
              <a:solidFill>
                <a:schemeClr val="bg1">
                  <a:lumMod val="65000"/>
                </a:schemeClr>
              </a:solidFill>
              <a:headEnd type="none" w="med" len="med"/>
              <a:tailEnd type="triangle" w="med" len="med"/>
            </a:ln>
            <a:effectLst/>
          </p:spPr>
          <p:style>
            <a:lnRef idx="2">
              <a:schemeClr val="dk1"/>
            </a:lnRef>
            <a:fillRef idx="0">
              <a:schemeClr val="dk1"/>
            </a:fillRef>
            <a:effectRef idx="1">
              <a:schemeClr val="dk1"/>
            </a:effectRef>
            <a:fontRef idx="minor">
              <a:schemeClr val="tx1"/>
            </a:fontRef>
          </p:style>
        </p:cxnSp>
        <p:sp>
          <p:nvSpPr>
            <p:cNvPr id="56" name="Left Bracket 55"/>
            <p:cNvSpPr/>
            <p:nvPr/>
          </p:nvSpPr>
          <p:spPr>
            <a:xfrm rot="5400000">
              <a:off x="4768338" y="4036766"/>
              <a:ext cx="137160" cy="1647897"/>
            </a:xfrm>
            <a:prstGeom prst="leftBracket">
              <a:avLst/>
            </a:prstGeom>
            <a:ln w="19050">
              <a:solidFill>
                <a:schemeClr val="bg1">
                  <a:lumMod val="6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b="1">
                <a:solidFill>
                  <a:schemeClr val="tx1">
                    <a:lumMod val="65000"/>
                    <a:lumOff val="35000"/>
                  </a:schemeClr>
                </a:solidFill>
                <a:latin typeface="Microsoft Sans Serif" charset="0"/>
                <a:ea typeface="Microsoft Sans Serif" charset="0"/>
                <a:cs typeface="Microsoft Sans Serif" charset="0"/>
              </a:endParaRPr>
            </a:p>
          </p:txBody>
        </p:sp>
      </p:grpSp>
      <p:sp>
        <p:nvSpPr>
          <p:cNvPr id="6" name="圆角矩形 5"/>
          <p:cNvSpPr/>
          <p:nvPr/>
        </p:nvSpPr>
        <p:spPr>
          <a:xfrm>
            <a:off x="3455202" y="1284894"/>
            <a:ext cx="1383381" cy="367487"/>
          </a:xfrm>
          <a:prstGeom prst="roundRect">
            <a:avLst/>
          </a:prstGeom>
          <a:noFill/>
          <a:ln w="1905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lang="en-US" altLang="zh-CN" sz="1200" b="1" i="1" dirty="0">
                <a:solidFill>
                  <a:schemeClr val="tx1">
                    <a:lumMod val="65000"/>
                    <a:lumOff val="35000"/>
                  </a:schemeClr>
                </a:solidFill>
                <a:latin typeface="Microsoft Sans Serif" charset="0"/>
                <a:ea typeface="Microsoft Sans Serif" charset="0"/>
                <a:cs typeface="Microsoft Sans Serif" charset="0"/>
              </a:rPr>
              <a:t>in </a:t>
            </a:r>
            <a:r>
              <a:rPr lang="en-US" altLang="zh-CN" sz="1200" b="1" i="1" dirty="0" err="1">
                <a:solidFill>
                  <a:schemeClr val="tx1">
                    <a:lumMod val="65000"/>
                    <a:lumOff val="35000"/>
                  </a:schemeClr>
                </a:solidFill>
                <a:latin typeface="Microsoft Sans Serif" charset="0"/>
                <a:ea typeface="Microsoft Sans Serif" charset="0"/>
                <a:cs typeface="Microsoft Sans Serif" charset="0"/>
              </a:rPr>
              <a:t>silico</a:t>
            </a:r>
            <a:r>
              <a:rPr lang="en-US" altLang="zh-CN" sz="1200" b="1" dirty="0">
                <a:solidFill>
                  <a:schemeClr val="tx1">
                    <a:lumMod val="65000"/>
                    <a:lumOff val="35000"/>
                  </a:schemeClr>
                </a:solidFill>
                <a:latin typeface="Microsoft Sans Serif" charset="0"/>
                <a:ea typeface="Microsoft Sans Serif" charset="0"/>
                <a:cs typeface="Microsoft Sans Serif" charset="0"/>
              </a:rPr>
              <a:t> </a:t>
            </a:r>
            <a:r>
              <a:rPr lang="en-US" altLang="zh-CN" sz="1200" b="1" dirty="0" err="1">
                <a:solidFill>
                  <a:schemeClr val="tx1">
                    <a:lumMod val="65000"/>
                    <a:lumOff val="35000"/>
                  </a:schemeClr>
                </a:solidFill>
                <a:latin typeface="Microsoft Sans Serif" charset="0"/>
                <a:ea typeface="Microsoft Sans Serif" charset="0"/>
                <a:cs typeface="Microsoft Sans Serif" charset="0"/>
              </a:rPr>
              <a:t>polyploid</a:t>
            </a:r>
            <a:r>
              <a:rPr lang="en-US" altLang="zh-CN" sz="1200" b="1" dirty="0">
                <a:solidFill>
                  <a:schemeClr val="tx1">
                    <a:lumMod val="65000"/>
                    <a:lumOff val="35000"/>
                  </a:schemeClr>
                </a:solidFill>
                <a:latin typeface="Microsoft Sans Serif" charset="0"/>
                <a:ea typeface="Microsoft Sans Serif" charset="0"/>
                <a:cs typeface="Microsoft Sans Serif" charset="0"/>
              </a:rPr>
              <a:t> </a:t>
            </a:r>
            <a:r>
              <a:rPr kumimoji="1" lang="en-US" altLang="zh-CN" sz="1200" b="1" dirty="0">
                <a:solidFill>
                  <a:schemeClr val="tx1">
                    <a:lumMod val="65000"/>
                    <a:lumOff val="35000"/>
                  </a:schemeClr>
                </a:solidFill>
                <a:latin typeface="Microsoft Sans Serif" charset="0"/>
                <a:ea typeface="Microsoft Sans Serif" charset="0"/>
                <a:cs typeface="Microsoft Sans Serif" charset="0"/>
              </a:rPr>
              <a:t>ADs</a:t>
            </a:r>
            <a:endParaRPr kumimoji="1" lang="zh-CN" altLang="en-US" sz="1200" b="1" dirty="0">
              <a:solidFill>
                <a:schemeClr val="tx1">
                  <a:lumMod val="65000"/>
                  <a:lumOff val="35000"/>
                </a:schemeClr>
              </a:solidFill>
              <a:latin typeface="Microsoft Sans Serif" charset="0"/>
              <a:ea typeface="Microsoft Sans Serif" charset="0"/>
              <a:cs typeface="Microsoft Sans Serif" charset="0"/>
            </a:endParaRPr>
          </a:p>
        </p:txBody>
      </p:sp>
      <p:sp>
        <p:nvSpPr>
          <p:cNvPr id="37" name="Left Bracket 36"/>
          <p:cNvSpPr/>
          <p:nvPr/>
        </p:nvSpPr>
        <p:spPr>
          <a:xfrm rot="5400000">
            <a:off x="4070214" y="3258203"/>
            <a:ext cx="137160" cy="1049819"/>
          </a:xfrm>
          <a:prstGeom prst="leftBracket">
            <a:avLst>
              <a:gd name="adj" fmla="val 0"/>
            </a:avLst>
          </a:prstGeom>
          <a:ln w="19050">
            <a:solidFill>
              <a:schemeClr val="bg1">
                <a:lumMod val="6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b="1">
              <a:solidFill>
                <a:schemeClr val="tx1">
                  <a:lumMod val="65000"/>
                  <a:lumOff val="35000"/>
                </a:schemeClr>
              </a:solidFill>
              <a:latin typeface="Microsoft Sans Serif" charset="0"/>
              <a:ea typeface="Microsoft Sans Serif" charset="0"/>
              <a:cs typeface="Microsoft Sans Serif" charset="0"/>
            </a:endParaRPr>
          </a:p>
        </p:txBody>
      </p:sp>
      <p:sp>
        <p:nvSpPr>
          <p:cNvPr id="2" name="TextBox 1"/>
          <p:cNvSpPr txBox="1"/>
          <p:nvPr/>
        </p:nvSpPr>
        <p:spPr>
          <a:xfrm>
            <a:off x="91440" y="106680"/>
            <a:ext cx="8215711" cy="369332"/>
          </a:xfrm>
          <a:prstGeom prst="rect">
            <a:avLst/>
          </a:prstGeom>
          <a:noFill/>
        </p:spPr>
        <p:txBody>
          <a:bodyPr wrap="none" rtlCol="0">
            <a:spAutoFit/>
          </a:bodyPr>
          <a:lstStyle/>
          <a:p>
            <a:r>
              <a:rPr lang="en-US" dirty="0" smtClean="0"/>
              <a:t>Figure 1. Analytic pipeline of </a:t>
            </a:r>
            <a:r>
              <a:rPr lang="en-US" dirty="0" err="1" smtClean="0"/>
              <a:t>homoeolog</a:t>
            </a:r>
            <a:r>
              <a:rPr lang="en-US" dirty="0" smtClean="0"/>
              <a:t> gene expression and co-expression networks.</a:t>
            </a:r>
            <a:endParaRPr lang="en-US" dirty="0"/>
          </a:p>
        </p:txBody>
      </p:sp>
    </p:spTree>
    <p:extLst>
      <p:ext uri="{BB962C8B-B14F-4D97-AF65-F5344CB8AC3E}">
        <p14:creationId xmlns:p14="http://schemas.microsoft.com/office/powerpoint/2010/main" val="1979354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4342" y="285214"/>
            <a:ext cx="3295657" cy="830997"/>
          </a:xfrm>
          <a:prstGeom prst="rect">
            <a:avLst/>
          </a:prstGeom>
        </p:spPr>
        <p:txBody>
          <a:bodyPr wrap="square">
            <a:spAutoFit/>
          </a:bodyPr>
          <a:lstStyle/>
          <a:p>
            <a:r>
              <a:rPr lang="en-US" sz="2400" b="1" dirty="0">
                <a:latin typeface="Microsoft Sans Serif" charset="0"/>
                <a:ea typeface="Microsoft Sans Serif" charset="0"/>
                <a:cs typeface="Microsoft Sans Serif" charset="0"/>
              </a:rPr>
              <a:t>Co-expression</a:t>
            </a:r>
            <a:endParaRPr lang="en-US" sz="2400" b="1" dirty="0">
              <a:solidFill>
                <a:srgbClr val="43C2DE"/>
              </a:solidFill>
              <a:latin typeface="Microsoft Sans Serif" charset="0"/>
              <a:ea typeface="Microsoft Sans Serif" charset="0"/>
              <a:cs typeface="Microsoft Sans Serif" charset="0"/>
            </a:endParaRPr>
          </a:p>
          <a:p>
            <a:r>
              <a:rPr lang="en-US" altLang="zh-CN" sz="2400" b="1" dirty="0">
                <a:solidFill>
                  <a:srgbClr val="43C2DE"/>
                </a:solidFill>
                <a:latin typeface="Microsoft Sans Serif" charset="0"/>
                <a:ea typeface="Microsoft Sans Serif" charset="0"/>
                <a:cs typeface="Microsoft Sans Serif" charset="0"/>
              </a:rPr>
              <a:t>multispecies network</a:t>
            </a:r>
            <a:endParaRPr lang="zh-CN" altLang="en-US" sz="2400" b="1" dirty="0">
              <a:solidFill>
                <a:srgbClr val="43C2DE"/>
              </a:solidFill>
              <a:latin typeface="Microsoft Sans Serif" charset="0"/>
              <a:ea typeface="Microsoft Sans Serif" charset="0"/>
              <a:cs typeface="Microsoft Sans Serif" charset="0"/>
            </a:endParaRPr>
          </a:p>
        </p:txBody>
      </p:sp>
      <p:cxnSp>
        <p:nvCxnSpPr>
          <p:cNvPr id="3" name="Straight Connector 2"/>
          <p:cNvCxnSpPr/>
          <p:nvPr/>
        </p:nvCxnSpPr>
        <p:spPr>
          <a:xfrm>
            <a:off x="506784" y="342900"/>
            <a:ext cx="0" cy="731520"/>
          </a:xfrm>
          <a:prstGeom prst="line">
            <a:avLst/>
          </a:prstGeom>
          <a:ln w="50800">
            <a:solidFill>
              <a:srgbClr val="21B9DE"/>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295221" y="1074420"/>
            <a:ext cx="6637123" cy="3385193"/>
          </a:xfrm>
          <a:prstGeom prst="rect">
            <a:avLst/>
          </a:prstGeom>
        </p:spPr>
      </p:pic>
      <p:pic>
        <p:nvPicPr>
          <p:cNvPr id="7" name="Picture 6"/>
          <p:cNvPicPr>
            <a:picLocks noChangeAspect="1"/>
          </p:cNvPicPr>
          <p:nvPr/>
        </p:nvPicPr>
        <p:blipFill>
          <a:blip r:embed="rId4"/>
          <a:stretch>
            <a:fillRect/>
          </a:stretch>
        </p:blipFill>
        <p:spPr>
          <a:xfrm>
            <a:off x="1196366" y="5133771"/>
            <a:ext cx="6443468" cy="1369418"/>
          </a:xfrm>
          <a:prstGeom prst="rect">
            <a:avLst/>
          </a:prstGeom>
        </p:spPr>
      </p:pic>
      <p:sp>
        <p:nvSpPr>
          <p:cNvPr id="8" name="Oval 7"/>
          <p:cNvSpPr>
            <a:spLocks noChangeAspect="1"/>
          </p:cNvSpPr>
          <p:nvPr/>
        </p:nvSpPr>
        <p:spPr>
          <a:xfrm flipH="1">
            <a:off x="4315638" y="4621076"/>
            <a:ext cx="211668" cy="213657"/>
          </a:xfrm>
          <a:prstGeom prst="ellipse">
            <a:avLst/>
          </a:prstGeom>
          <a:solidFill>
            <a:srgbClr val="FFC1C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a:spLocks noChangeAspect="1"/>
          </p:cNvSpPr>
          <p:nvPr/>
        </p:nvSpPr>
        <p:spPr>
          <a:xfrm flipH="1">
            <a:off x="4054793" y="4617538"/>
            <a:ext cx="215165" cy="217187"/>
          </a:xfrm>
          <a:prstGeom prst="ellipse">
            <a:avLst/>
          </a:prstGeom>
          <a:solidFill>
            <a:srgbClr val="FF4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a:spLocks noChangeAspect="1"/>
          </p:cNvSpPr>
          <p:nvPr/>
        </p:nvSpPr>
        <p:spPr>
          <a:xfrm flipH="1">
            <a:off x="6481217" y="4939058"/>
            <a:ext cx="96436" cy="97342"/>
          </a:xfrm>
          <a:prstGeom prst="ellipse">
            <a:avLst/>
          </a:prstGeom>
          <a:solidFill>
            <a:srgbClr val="90EE9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a:spLocks noChangeAspect="1"/>
          </p:cNvSpPr>
          <p:nvPr/>
        </p:nvSpPr>
        <p:spPr>
          <a:xfrm flipH="1">
            <a:off x="2905432" y="4934887"/>
            <a:ext cx="104701" cy="105684"/>
          </a:xfrm>
          <a:prstGeom prst="ellipse">
            <a:avLst/>
          </a:prstGeom>
          <a:solidFill>
            <a:srgbClr val="CD68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a:spLocks noChangeAspect="1"/>
          </p:cNvSpPr>
          <p:nvPr/>
        </p:nvSpPr>
        <p:spPr>
          <a:xfrm flipH="1">
            <a:off x="6751444" y="4639808"/>
            <a:ext cx="174553" cy="176193"/>
          </a:xfrm>
          <a:prstGeom prst="ellipse">
            <a:avLst/>
          </a:prstGeom>
          <a:solidFill>
            <a:srgbClr val="AF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a:spLocks noChangeAspect="1"/>
          </p:cNvSpPr>
          <p:nvPr/>
        </p:nvSpPr>
        <p:spPr>
          <a:xfrm flipH="1">
            <a:off x="3657224" y="4566659"/>
            <a:ext cx="319489" cy="322491"/>
          </a:xfrm>
          <a:prstGeom prst="ellipse">
            <a:avLst/>
          </a:prstGeom>
          <a:solidFill>
            <a:srgbClr val="40E0D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a:spLocks noChangeAspect="1"/>
          </p:cNvSpPr>
          <p:nvPr/>
        </p:nvSpPr>
        <p:spPr>
          <a:xfrm flipH="1">
            <a:off x="6236913" y="4945584"/>
            <a:ext cx="83506" cy="84290"/>
          </a:xfrm>
          <a:prstGeom prst="ellipse">
            <a:avLst/>
          </a:prstGeom>
          <a:solidFill>
            <a:srgbClr val="546A2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a:spLocks noChangeAspect="1"/>
          </p:cNvSpPr>
          <p:nvPr/>
        </p:nvSpPr>
        <p:spPr>
          <a:xfrm flipH="1">
            <a:off x="6112507" y="4623061"/>
            <a:ext cx="207734" cy="209686"/>
          </a:xfrm>
          <a:prstGeom prst="ellipse">
            <a:avLst/>
          </a:prstGeom>
          <a:solidFill>
            <a:srgbClr val="FF25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a:spLocks noChangeAspect="1"/>
          </p:cNvSpPr>
          <p:nvPr/>
        </p:nvSpPr>
        <p:spPr>
          <a:xfrm flipH="1">
            <a:off x="5069084" y="4644140"/>
            <a:ext cx="165970" cy="167529"/>
          </a:xfrm>
          <a:prstGeom prst="ellipse">
            <a:avLst/>
          </a:prstGeom>
          <a:solidFill>
            <a:srgbClr val="FF8C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a:spLocks noChangeAspect="1"/>
          </p:cNvSpPr>
          <p:nvPr/>
        </p:nvSpPr>
        <p:spPr>
          <a:xfrm flipH="1">
            <a:off x="4641099" y="4629099"/>
            <a:ext cx="195771" cy="197611"/>
          </a:xfrm>
          <a:prstGeom prst="ellipse">
            <a:avLst/>
          </a:prstGeom>
          <a:solidFill>
            <a:srgbClr val="D2B58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a:spLocks noChangeAspect="1"/>
          </p:cNvSpPr>
          <p:nvPr/>
        </p:nvSpPr>
        <p:spPr>
          <a:xfrm flipH="1">
            <a:off x="3828273" y="4941591"/>
            <a:ext cx="91418" cy="92277"/>
          </a:xfrm>
          <a:prstGeom prst="ellipse">
            <a:avLst/>
          </a:prstGeom>
          <a:solidFill>
            <a:srgbClr val="8B451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a:spLocks noChangeAspect="1"/>
          </p:cNvSpPr>
          <p:nvPr/>
        </p:nvSpPr>
        <p:spPr>
          <a:xfrm flipH="1">
            <a:off x="5799409" y="4592203"/>
            <a:ext cx="268877" cy="271403"/>
          </a:xfrm>
          <a:prstGeom prst="ellipse">
            <a:avLst/>
          </a:prstGeom>
          <a:solidFill>
            <a:srgbClr val="043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a:spLocks noChangeAspect="1"/>
          </p:cNvSpPr>
          <p:nvPr/>
        </p:nvSpPr>
        <p:spPr>
          <a:xfrm flipH="1">
            <a:off x="4851494" y="4623139"/>
            <a:ext cx="207580" cy="209530"/>
          </a:xfrm>
          <a:prstGeom prst="ellipse">
            <a:avLst/>
          </a:prstGeom>
          <a:solidFill>
            <a:srgbClr val="A134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a:spLocks noChangeAspect="1"/>
          </p:cNvSpPr>
          <p:nvPr/>
        </p:nvSpPr>
        <p:spPr>
          <a:xfrm flipH="1">
            <a:off x="3234163" y="4939058"/>
            <a:ext cx="96436" cy="97342"/>
          </a:xfrm>
          <a:prstGeom prst="ellipse">
            <a:avLst/>
          </a:prstGeom>
          <a:solidFill>
            <a:srgbClr val="4069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a:spLocks noChangeAspect="1"/>
          </p:cNvSpPr>
          <p:nvPr/>
        </p:nvSpPr>
        <p:spPr>
          <a:xfrm flipH="1">
            <a:off x="6788868" y="4941884"/>
            <a:ext cx="90837" cy="91691"/>
          </a:xfrm>
          <a:prstGeom prst="ellipse">
            <a:avLst/>
          </a:prstGeom>
          <a:solidFill>
            <a:srgbClr val="AAAAA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a:spLocks noChangeAspect="1"/>
          </p:cNvSpPr>
          <p:nvPr/>
        </p:nvSpPr>
        <p:spPr>
          <a:xfrm flipH="1">
            <a:off x="2522936" y="4621084"/>
            <a:ext cx="211652" cy="213641"/>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a:spLocks noChangeAspect="1"/>
          </p:cNvSpPr>
          <p:nvPr/>
        </p:nvSpPr>
        <p:spPr>
          <a:xfrm flipH="1">
            <a:off x="4074860" y="4931898"/>
            <a:ext cx="110270" cy="111663"/>
          </a:xfrm>
          <a:prstGeom prst="ellipse">
            <a:avLst/>
          </a:prstGeom>
          <a:solidFill>
            <a:srgbClr val="E1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a:spLocks noChangeAspect="1"/>
          </p:cNvSpPr>
          <p:nvPr/>
        </p:nvSpPr>
        <p:spPr>
          <a:xfrm flipH="1">
            <a:off x="5308742" y="4935428"/>
            <a:ext cx="103629" cy="104602"/>
          </a:xfrm>
          <a:prstGeom prst="ellipse">
            <a:avLst/>
          </a:prstGeom>
          <a:solidFill>
            <a:srgbClr val="FA80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flipH="1">
            <a:off x="5633202" y="4939058"/>
            <a:ext cx="96436" cy="97342"/>
          </a:xfrm>
          <a:prstGeom prst="ellipse">
            <a:avLst/>
          </a:prstGeom>
          <a:solidFill>
            <a:srgbClr val="8B0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a:spLocks noChangeAspect="1"/>
          </p:cNvSpPr>
          <p:nvPr/>
        </p:nvSpPr>
        <p:spPr>
          <a:xfrm flipH="1">
            <a:off x="2354330" y="4941773"/>
            <a:ext cx="91057" cy="91913"/>
          </a:xfrm>
          <a:prstGeom prst="ellipse">
            <a:avLst/>
          </a:prstGeom>
          <a:solidFill>
            <a:srgbClr val="EE7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a:spLocks noChangeAspect="1"/>
          </p:cNvSpPr>
          <p:nvPr/>
        </p:nvSpPr>
        <p:spPr>
          <a:xfrm flipH="1">
            <a:off x="3539158" y="4941251"/>
            <a:ext cx="92092" cy="92957"/>
          </a:xfrm>
          <a:prstGeom prst="ellipse">
            <a:avLst/>
          </a:prstGeom>
          <a:solidFill>
            <a:srgbClr val="88CEE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a:spLocks noChangeAspect="1"/>
          </p:cNvSpPr>
          <p:nvPr/>
        </p:nvSpPr>
        <p:spPr>
          <a:xfrm flipH="1">
            <a:off x="6327580" y="4618390"/>
            <a:ext cx="216990" cy="219029"/>
          </a:xfrm>
          <a:prstGeom prst="ellipse">
            <a:avLst/>
          </a:prstGeom>
          <a:solidFill>
            <a:srgbClr val="02FA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a:spLocks noChangeAspect="1"/>
          </p:cNvSpPr>
          <p:nvPr/>
        </p:nvSpPr>
        <p:spPr>
          <a:xfrm flipH="1">
            <a:off x="4721590" y="4939058"/>
            <a:ext cx="96436" cy="97342"/>
          </a:xfrm>
          <a:prstGeom prst="ellipse">
            <a:avLst/>
          </a:prstGeom>
          <a:solidFill>
            <a:srgbClr val="FFFFFF"/>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a:spLocks noChangeAspect="1"/>
          </p:cNvSpPr>
          <p:nvPr/>
        </p:nvSpPr>
        <p:spPr>
          <a:xfrm flipH="1">
            <a:off x="5536493" y="4612033"/>
            <a:ext cx="229586" cy="231743"/>
          </a:xfrm>
          <a:prstGeom prst="ellipse">
            <a:avLst/>
          </a:prstGeom>
          <a:solidFill>
            <a:srgbClr val="FFFC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a:spLocks noChangeAspect="1"/>
          </p:cNvSpPr>
          <p:nvPr/>
        </p:nvSpPr>
        <p:spPr>
          <a:xfrm flipH="1">
            <a:off x="3097749" y="4620518"/>
            <a:ext cx="212773" cy="214772"/>
          </a:xfrm>
          <a:prstGeom prst="ellipse">
            <a:avLst/>
          </a:prstGeom>
          <a:solidFill>
            <a:srgbClr val="ADFB2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flipH="1">
            <a:off x="4425777" y="4939058"/>
            <a:ext cx="96436" cy="97342"/>
          </a:xfrm>
          <a:prstGeom prst="ellipse">
            <a:avLst/>
          </a:prstGeom>
          <a:solidFill>
            <a:srgbClr val="00CED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flipH="1">
            <a:off x="2630562" y="4939498"/>
            <a:ext cx="95564" cy="96462"/>
          </a:xfrm>
          <a:prstGeom prst="ellipse">
            <a:avLst/>
          </a:prstGeom>
          <a:solidFill>
            <a:srgbClr val="FFA5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flipH="1">
            <a:off x="2337221" y="4648267"/>
            <a:ext cx="157792" cy="159275"/>
          </a:xfrm>
          <a:prstGeom prst="ellipse">
            <a:avLst/>
          </a:prstGeom>
          <a:solidFill>
            <a:srgbClr val="006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a:spLocks noChangeAspect="1"/>
          </p:cNvSpPr>
          <p:nvPr/>
        </p:nvSpPr>
        <p:spPr>
          <a:xfrm flipH="1">
            <a:off x="5946247" y="4943173"/>
            <a:ext cx="88284" cy="89113"/>
          </a:xfrm>
          <a:prstGeom prst="ellipse">
            <a:avLst/>
          </a:prstGeom>
          <a:solidFill>
            <a:srgbClr val="4682B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flipH="1">
            <a:off x="2805799" y="4614263"/>
            <a:ext cx="225166" cy="227282"/>
          </a:xfrm>
          <a:prstGeom prst="ellipse">
            <a:avLst/>
          </a:prstGeom>
          <a:solidFill>
            <a:srgbClr val="A5292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a:spLocks noChangeAspect="1"/>
          </p:cNvSpPr>
          <p:nvPr/>
        </p:nvSpPr>
        <p:spPr>
          <a:xfrm flipH="1">
            <a:off x="5005277" y="4936162"/>
            <a:ext cx="102175" cy="103134"/>
          </a:xfrm>
          <a:prstGeom prst="ellipse">
            <a:avLst/>
          </a:prstGeom>
          <a:solidFill>
            <a:srgbClr val="01FD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a:spLocks noChangeAspect="1"/>
          </p:cNvSpPr>
          <p:nvPr/>
        </p:nvSpPr>
        <p:spPr>
          <a:xfrm flipH="1">
            <a:off x="5232564" y="4636897"/>
            <a:ext cx="180320" cy="182014"/>
          </a:xfrm>
          <a:prstGeom prst="ellipse">
            <a:avLst/>
          </a:prstGeom>
          <a:solidFill>
            <a:srgbClr val="9ACD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 Box 4"/>
          <p:cNvSpPr txBox="1">
            <a:spLocks noChangeArrowheads="1"/>
          </p:cNvSpPr>
          <p:nvPr/>
        </p:nvSpPr>
        <p:spPr bwMode="auto">
          <a:xfrm>
            <a:off x="7020432" y="6626160"/>
            <a:ext cx="2258027" cy="2318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x-none" sz="1000" b="1" dirty="0">
                <a:solidFill>
                  <a:schemeClr val="bg1">
                    <a:lumMod val="50000"/>
                  </a:schemeClr>
                </a:solidFill>
                <a:latin typeface="Arial" charset="0"/>
              </a:rPr>
              <a:t>Hu et al, </a:t>
            </a:r>
            <a:r>
              <a:rPr lang="fr-FR" sz="1000" b="1" dirty="0" err="1">
                <a:solidFill>
                  <a:schemeClr val="bg1">
                    <a:lumMod val="50000"/>
                  </a:schemeClr>
                </a:solidFill>
                <a:latin typeface="Arial" charset="0"/>
              </a:rPr>
              <a:t>Genome</a:t>
            </a:r>
            <a:r>
              <a:rPr lang="fr-FR" sz="1000" b="1" dirty="0">
                <a:solidFill>
                  <a:schemeClr val="bg1">
                    <a:lumMod val="50000"/>
                  </a:schemeClr>
                </a:solidFill>
                <a:latin typeface="Arial" charset="0"/>
              </a:rPr>
              <a:t> </a:t>
            </a:r>
            <a:r>
              <a:rPr lang="fr-FR" sz="1000" b="1" dirty="0" err="1">
                <a:solidFill>
                  <a:schemeClr val="bg1">
                    <a:lumMod val="50000"/>
                  </a:schemeClr>
                </a:solidFill>
                <a:latin typeface="Arial" charset="0"/>
              </a:rPr>
              <a:t>Biol</a:t>
            </a:r>
            <a:r>
              <a:rPr lang="fr-FR" sz="1000" b="1" dirty="0">
                <a:solidFill>
                  <a:schemeClr val="bg1">
                    <a:lumMod val="50000"/>
                  </a:schemeClr>
                </a:solidFill>
                <a:latin typeface="Arial" charset="0"/>
              </a:rPr>
              <a:t>. </a:t>
            </a:r>
            <a:r>
              <a:rPr lang="fr-FR" sz="1000" b="1" dirty="0" err="1">
                <a:solidFill>
                  <a:schemeClr val="bg1">
                    <a:lumMod val="50000"/>
                  </a:schemeClr>
                </a:solidFill>
                <a:latin typeface="Arial" charset="0"/>
              </a:rPr>
              <a:t>Evol</a:t>
            </a:r>
            <a:r>
              <a:rPr lang="fr-FR" sz="1000" b="1" dirty="0">
                <a:solidFill>
                  <a:schemeClr val="bg1">
                    <a:lumMod val="50000"/>
                  </a:schemeClr>
                </a:solidFill>
                <a:latin typeface="Arial" charset="0"/>
              </a:rPr>
              <a:t>. 2017</a:t>
            </a:r>
          </a:p>
        </p:txBody>
      </p:sp>
    </p:spTree>
    <p:extLst>
      <p:ext uri="{BB962C8B-B14F-4D97-AF65-F5344CB8AC3E}">
        <p14:creationId xmlns:p14="http://schemas.microsoft.com/office/powerpoint/2010/main" val="6413627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500"/>
                                        <p:tgtEl>
                                          <p:spTgt spid="11"/>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500"/>
                                        <p:tgtEl>
                                          <p:spTgt spid="12"/>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500"/>
                                        <p:tgtEl>
                                          <p:spTgt spid="13"/>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dissolve">
                                      <p:cBhvr>
                                        <p:cTn id="25" dur="500"/>
                                        <p:tgtEl>
                                          <p:spTgt spid="14"/>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dissolve">
                                      <p:cBhvr>
                                        <p:cTn id="28" dur="500"/>
                                        <p:tgtEl>
                                          <p:spTgt spid="15"/>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dissolve">
                                      <p:cBhvr>
                                        <p:cTn id="31" dur="500"/>
                                        <p:tgtEl>
                                          <p:spTgt spid="1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dissolve">
                                      <p:cBhvr>
                                        <p:cTn id="34" dur="500"/>
                                        <p:tgtEl>
                                          <p:spTgt spid="17"/>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dissolve">
                                      <p:cBhvr>
                                        <p:cTn id="37" dur="500"/>
                                        <p:tgtEl>
                                          <p:spTgt spid="18"/>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500"/>
                                        <p:tgtEl>
                                          <p:spTgt spid="19"/>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dissolve">
                                      <p:cBhvr>
                                        <p:cTn id="43" dur="500"/>
                                        <p:tgtEl>
                                          <p:spTgt spid="2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dissolve">
                                      <p:cBhvr>
                                        <p:cTn id="46" dur="500"/>
                                        <p:tgtEl>
                                          <p:spTgt spid="21"/>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dissolve">
                                      <p:cBhvr>
                                        <p:cTn id="49" dur="500"/>
                                        <p:tgtEl>
                                          <p:spTgt spid="22"/>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dissolve">
                                      <p:cBhvr>
                                        <p:cTn id="52" dur="500"/>
                                        <p:tgtEl>
                                          <p:spTgt spid="23"/>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dissolve">
                                      <p:cBhvr>
                                        <p:cTn id="55" dur="500"/>
                                        <p:tgtEl>
                                          <p:spTgt spid="2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dissolve">
                                      <p:cBhvr>
                                        <p:cTn id="58" dur="500"/>
                                        <p:tgtEl>
                                          <p:spTgt spid="25"/>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dissolve">
                                      <p:cBhvr>
                                        <p:cTn id="61" dur="500"/>
                                        <p:tgtEl>
                                          <p:spTgt spid="26"/>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dissolve">
                                      <p:cBhvr>
                                        <p:cTn id="64" dur="500"/>
                                        <p:tgtEl>
                                          <p:spTgt spid="27"/>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dissolve">
                                      <p:cBhvr>
                                        <p:cTn id="67" dur="500"/>
                                        <p:tgtEl>
                                          <p:spTgt spid="28"/>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dissolve">
                                      <p:cBhvr>
                                        <p:cTn id="70" dur="500"/>
                                        <p:tgtEl>
                                          <p:spTgt spid="29"/>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dissolve">
                                      <p:cBhvr>
                                        <p:cTn id="73" dur="500"/>
                                        <p:tgtEl>
                                          <p:spTgt spid="30"/>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dissolve">
                                      <p:cBhvr>
                                        <p:cTn id="76" dur="500"/>
                                        <p:tgtEl>
                                          <p:spTgt spid="31"/>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dissolve">
                                      <p:cBhvr>
                                        <p:cTn id="79" dur="500"/>
                                        <p:tgtEl>
                                          <p:spTgt spid="32"/>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dissolve">
                                      <p:cBhvr>
                                        <p:cTn id="82" dur="500"/>
                                        <p:tgtEl>
                                          <p:spTgt spid="33"/>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dissolve">
                                      <p:cBhvr>
                                        <p:cTn id="85" dur="500"/>
                                        <p:tgtEl>
                                          <p:spTgt spid="34"/>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dissolve">
                                      <p:cBhvr>
                                        <p:cTn id="88" dur="500"/>
                                        <p:tgtEl>
                                          <p:spTgt spid="35"/>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6"/>
                                        </p:tgtEl>
                                        <p:attrNameLst>
                                          <p:attrName>style.visibility</p:attrName>
                                        </p:attrNameLst>
                                      </p:cBhvr>
                                      <p:to>
                                        <p:strVal val="visible"/>
                                      </p:to>
                                    </p:set>
                                    <p:animEffect transition="in" filter="dissolve">
                                      <p:cBhvr>
                                        <p:cTn id="91" dur="500"/>
                                        <p:tgtEl>
                                          <p:spTgt spid="36"/>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7"/>
                                        </p:tgtEl>
                                        <p:attrNameLst>
                                          <p:attrName>style.visibility</p:attrName>
                                        </p:attrNameLst>
                                      </p:cBhvr>
                                      <p:to>
                                        <p:strVal val="visible"/>
                                      </p:to>
                                    </p:set>
                                    <p:animEffect transition="in" filter="dissolve">
                                      <p:cBhvr>
                                        <p:cTn id="94" dur="500"/>
                                        <p:tgtEl>
                                          <p:spTgt spid="37"/>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8"/>
                                        </p:tgtEl>
                                        <p:attrNameLst>
                                          <p:attrName>style.visibility</p:attrName>
                                        </p:attrNameLst>
                                      </p:cBhvr>
                                      <p:to>
                                        <p:strVal val="visible"/>
                                      </p:to>
                                    </p:set>
                                    <p:animEffect transition="in" filter="dissolve">
                                      <p:cBhvr>
                                        <p:cTn id="97" dur="500"/>
                                        <p:tgtEl>
                                          <p:spTgt spid="38"/>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9"/>
                                        </p:tgtEl>
                                        <p:attrNameLst>
                                          <p:attrName>style.visibility</p:attrName>
                                        </p:attrNameLst>
                                      </p:cBhvr>
                                      <p:to>
                                        <p:strVal val="visible"/>
                                      </p:to>
                                    </p:set>
                                    <p:animEffect transition="in" filter="dissolve">
                                      <p:cBhvr>
                                        <p:cTn id="100" dur="500"/>
                                        <p:tgtEl>
                                          <p:spTgt spid="39"/>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nodeType="clickEffect">
                                  <p:stCondLst>
                                    <p:cond delay="0"/>
                                  </p:stCondLst>
                                  <p:childTnLst>
                                    <p:set>
                                      <p:cBhvr>
                                        <p:cTn id="104" dur="1" fill="hold">
                                          <p:stCondLst>
                                            <p:cond delay="0"/>
                                          </p:stCondLst>
                                        </p:cTn>
                                        <p:tgtEl>
                                          <p:spTgt spid="7"/>
                                        </p:tgtEl>
                                        <p:attrNameLst>
                                          <p:attrName>style.visibility</p:attrName>
                                        </p:attrNameLst>
                                      </p:cBhvr>
                                      <p:to>
                                        <p:strVal val="visible"/>
                                      </p:to>
                                    </p:set>
                                    <p:animEffect transition="in" filter="dissolve">
                                      <p:cBhvr>
                                        <p:cTn id="10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1359" y="1339575"/>
            <a:ext cx="7097277" cy="5162126"/>
          </a:xfrm>
          <a:prstGeom prst="rect">
            <a:avLst/>
          </a:prstGeom>
        </p:spPr>
      </p:pic>
      <p:sp>
        <p:nvSpPr>
          <p:cNvPr id="4" name="Oval 3"/>
          <p:cNvSpPr>
            <a:spLocks noChangeAspect="1"/>
          </p:cNvSpPr>
          <p:nvPr/>
        </p:nvSpPr>
        <p:spPr>
          <a:xfrm flipH="1">
            <a:off x="4682188" y="4432452"/>
            <a:ext cx="463826" cy="468184"/>
          </a:xfrm>
          <a:prstGeom prst="ellipse">
            <a:avLst/>
          </a:prstGeom>
          <a:solidFill>
            <a:srgbClr val="FFC1C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a:spLocks noChangeAspect="1"/>
          </p:cNvSpPr>
          <p:nvPr/>
        </p:nvSpPr>
        <p:spPr>
          <a:xfrm flipH="1">
            <a:off x="3717648" y="5982465"/>
            <a:ext cx="471489" cy="475919"/>
          </a:xfrm>
          <a:prstGeom prst="ellipse">
            <a:avLst/>
          </a:prstGeom>
          <a:solidFill>
            <a:srgbClr val="FF4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a:spLocks noChangeAspect="1"/>
          </p:cNvSpPr>
          <p:nvPr/>
        </p:nvSpPr>
        <p:spPr>
          <a:xfrm flipH="1">
            <a:off x="4616087" y="2432968"/>
            <a:ext cx="395133" cy="398846"/>
          </a:xfrm>
          <a:prstGeom prst="ellipse">
            <a:avLst/>
          </a:prstGeom>
          <a:solidFill>
            <a:srgbClr val="90EE9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a:spLocks noChangeAspect="1"/>
          </p:cNvSpPr>
          <p:nvPr/>
        </p:nvSpPr>
        <p:spPr>
          <a:xfrm flipH="1">
            <a:off x="2152619" y="1904734"/>
            <a:ext cx="428992" cy="433023"/>
          </a:xfrm>
          <a:prstGeom prst="ellipse">
            <a:avLst/>
          </a:prstGeom>
          <a:solidFill>
            <a:srgbClr val="CD68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p:nvSpPr>
        <p:spPr>
          <a:xfrm flipH="1">
            <a:off x="4703482" y="3171978"/>
            <a:ext cx="382497" cy="386091"/>
          </a:xfrm>
          <a:prstGeom prst="ellipse">
            <a:avLst/>
          </a:prstGeom>
          <a:solidFill>
            <a:srgbClr val="AF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a:spLocks noChangeAspect="1"/>
          </p:cNvSpPr>
          <p:nvPr/>
        </p:nvSpPr>
        <p:spPr>
          <a:xfrm flipH="1">
            <a:off x="5171755" y="4912954"/>
            <a:ext cx="700093" cy="706672"/>
          </a:xfrm>
          <a:prstGeom prst="ellipse">
            <a:avLst/>
          </a:prstGeom>
          <a:solidFill>
            <a:srgbClr val="40E0D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a:spLocks noChangeAspect="1"/>
          </p:cNvSpPr>
          <p:nvPr/>
        </p:nvSpPr>
        <p:spPr>
          <a:xfrm flipH="1">
            <a:off x="2301885" y="3085540"/>
            <a:ext cx="374447" cy="377965"/>
          </a:xfrm>
          <a:prstGeom prst="ellipse">
            <a:avLst/>
          </a:prstGeom>
          <a:solidFill>
            <a:srgbClr val="546A2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a:spLocks noChangeAspect="1"/>
          </p:cNvSpPr>
          <p:nvPr/>
        </p:nvSpPr>
        <p:spPr>
          <a:xfrm flipH="1">
            <a:off x="2625704" y="1384161"/>
            <a:ext cx="462565" cy="466912"/>
          </a:xfrm>
          <a:prstGeom prst="ellipse">
            <a:avLst/>
          </a:prstGeom>
          <a:solidFill>
            <a:srgbClr val="FF25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a:spLocks noChangeAspect="1"/>
          </p:cNvSpPr>
          <p:nvPr/>
        </p:nvSpPr>
        <p:spPr>
          <a:xfrm flipH="1">
            <a:off x="4057534" y="1714331"/>
            <a:ext cx="369891" cy="373366"/>
          </a:xfrm>
          <a:prstGeom prst="ellipse">
            <a:avLst/>
          </a:prstGeom>
          <a:solidFill>
            <a:srgbClr val="FF8C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a:spLocks noChangeAspect="1"/>
          </p:cNvSpPr>
          <p:nvPr/>
        </p:nvSpPr>
        <p:spPr>
          <a:xfrm flipH="1">
            <a:off x="3158694" y="2287122"/>
            <a:ext cx="428992" cy="433023"/>
          </a:xfrm>
          <a:prstGeom prst="ellipse">
            <a:avLst/>
          </a:prstGeom>
          <a:solidFill>
            <a:srgbClr val="D2B58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a:spLocks noChangeAspect="1"/>
          </p:cNvSpPr>
          <p:nvPr/>
        </p:nvSpPr>
        <p:spPr>
          <a:xfrm flipH="1">
            <a:off x="2084370" y="4990947"/>
            <a:ext cx="374577" cy="378097"/>
          </a:xfrm>
          <a:prstGeom prst="ellipse">
            <a:avLst/>
          </a:prstGeom>
          <a:solidFill>
            <a:srgbClr val="8B451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a:spLocks noChangeAspect="1"/>
          </p:cNvSpPr>
          <p:nvPr/>
        </p:nvSpPr>
        <p:spPr>
          <a:xfrm flipH="1">
            <a:off x="874361" y="3105037"/>
            <a:ext cx="454867" cy="459141"/>
          </a:xfrm>
          <a:prstGeom prst="ellipse">
            <a:avLst/>
          </a:prstGeom>
          <a:solidFill>
            <a:srgbClr val="A134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a:spLocks noChangeAspect="1"/>
          </p:cNvSpPr>
          <p:nvPr/>
        </p:nvSpPr>
        <p:spPr>
          <a:xfrm flipH="1">
            <a:off x="1167552" y="2855769"/>
            <a:ext cx="395133" cy="398846"/>
          </a:xfrm>
          <a:prstGeom prst="ellipse">
            <a:avLst/>
          </a:prstGeom>
          <a:solidFill>
            <a:srgbClr val="4069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a:spLocks noChangeAspect="1"/>
          </p:cNvSpPr>
          <p:nvPr/>
        </p:nvSpPr>
        <p:spPr>
          <a:xfrm flipH="1">
            <a:off x="1712329" y="5320338"/>
            <a:ext cx="372192" cy="375689"/>
          </a:xfrm>
          <a:prstGeom prst="ellipse">
            <a:avLst/>
          </a:prstGeom>
          <a:solidFill>
            <a:srgbClr val="AAAAA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a:spLocks noChangeAspect="1"/>
          </p:cNvSpPr>
          <p:nvPr/>
        </p:nvSpPr>
        <p:spPr>
          <a:xfrm flipH="1">
            <a:off x="2694237" y="5443141"/>
            <a:ext cx="463791" cy="468149"/>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a:spLocks noChangeAspect="1"/>
          </p:cNvSpPr>
          <p:nvPr/>
        </p:nvSpPr>
        <p:spPr>
          <a:xfrm flipH="1">
            <a:off x="2871590" y="5902034"/>
            <a:ext cx="451813" cy="457523"/>
          </a:xfrm>
          <a:prstGeom prst="ellipse">
            <a:avLst/>
          </a:prstGeom>
          <a:solidFill>
            <a:srgbClr val="E1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a:spLocks noChangeAspect="1"/>
          </p:cNvSpPr>
          <p:nvPr/>
        </p:nvSpPr>
        <p:spPr>
          <a:xfrm flipH="1">
            <a:off x="3074954" y="4402689"/>
            <a:ext cx="424597" cy="428587"/>
          </a:xfrm>
          <a:prstGeom prst="ellipse">
            <a:avLst/>
          </a:prstGeom>
          <a:solidFill>
            <a:srgbClr val="FA80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a:spLocks noChangeAspect="1"/>
          </p:cNvSpPr>
          <p:nvPr/>
        </p:nvSpPr>
        <p:spPr>
          <a:xfrm flipH="1">
            <a:off x="3586217" y="4432452"/>
            <a:ext cx="395133" cy="398846"/>
          </a:xfrm>
          <a:prstGeom prst="ellipse">
            <a:avLst/>
          </a:prstGeom>
          <a:solidFill>
            <a:srgbClr val="8B0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a:spLocks noChangeAspect="1"/>
          </p:cNvSpPr>
          <p:nvPr/>
        </p:nvSpPr>
        <p:spPr>
          <a:xfrm flipH="1">
            <a:off x="3651562" y="5016847"/>
            <a:ext cx="373098" cy="376604"/>
          </a:xfrm>
          <a:prstGeom prst="ellipse">
            <a:avLst/>
          </a:prstGeom>
          <a:solidFill>
            <a:srgbClr val="EE7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a:spLocks noChangeAspect="1"/>
          </p:cNvSpPr>
          <p:nvPr/>
        </p:nvSpPr>
        <p:spPr>
          <a:xfrm flipH="1">
            <a:off x="1992201" y="3865606"/>
            <a:ext cx="377333" cy="380879"/>
          </a:xfrm>
          <a:prstGeom prst="ellipse">
            <a:avLst/>
          </a:prstGeom>
          <a:solidFill>
            <a:srgbClr val="88CEE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a:spLocks noChangeAspect="1"/>
          </p:cNvSpPr>
          <p:nvPr/>
        </p:nvSpPr>
        <p:spPr>
          <a:xfrm flipH="1">
            <a:off x="3677144" y="1743659"/>
            <a:ext cx="474666" cy="479126"/>
          </a:xfrm>
          <a:prstGeom prst="ellipse">
            <a:avLst/>
          </a:prstGeom>
          <a:solidFill>
            <a:srgbClr val="02FA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flipH="1">
            <a:off x="3043551" y="2004554"/>
            <a:ext cx="395133" cy="398846"/>
          </a:xfrm>
          <a:prstGeom prst="ellipse">
            <a:avLst/>
          </a:prstGeom>
          <a:solidFill>
            <a:srgbClr val="FFFFFF"/>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a:spLocks noChangeAspect="1"/>
          </p:cNvSpPr>
          <p:nvPr/>
        </p:nvSpPr>
        <p:spPr>
          <a:xfrm flipH="1">
            <a:off x="1597319" y="3483939"/>
            <a:ext cx="503090" cy="507817"/>
          </a:xfrm>
          <a:prstGeom prst="ellipse">
            <a:avLst/>
          </a:prstGeom>
          <a:solidFill>
            <a:srgbClr val="FFFC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a:spLocks noChangeAspect="1"/>
          </p:cNvSpPr>
          <p:nvPr/>
        </p:nvSpPr>
        <p:spPr>
          <a:xfrm flipH="1">
            <a:off x="998958" y="5057048"/>
            <a:ext cx="466248" cy="470629"/>
          </a:xfrm>
          <a:prstGeom prst="ellipse">
            <a:avLst/>
          </a:prstGeom>
          <a:solidFill>
            <a:srgbClr val="ADFB2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a:spLocks noChangeAspect="1"/>
          </p:cNvSpPr>
          <p:nvPr/>
        </p:nvSpPr>
        <p:spPr>
          <a:xfrm flipH="1">
            <a:off x="2334182" y="4120385"/>
            <a:ext cx="395133" cy="398846"/>
          </a:xfrm>
          <a:prstGeom prst="ellipse">
            <a:avLst/>
          </a:prstGeom>
          <a:solidFill>
            <a:srgbClr val="00CED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a:spLocks noChangeAspect="1"/>
          </p:cNvSpPr>
          <p:nvPr/>
        </p:nvSpPr>
        <p:spPr>
          <a:xfrm flipH="1">
            <a:off x="2744435" y="3525400"/>
            <a:ext cx="391559" cy="395238"/>
          </a:xfrm>
          <a:prstGeom prst="ellipse">
            <a:avLst/>
          </a:prstGeom>
          <a:solidFill>
            <a:srgbClr val="FFA5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a:spLocks noChangeAspect="1"/>
          </p:cNvSpPr>
          <p:nvPr/>
        </p:nvSpPr>
        <p:spPr>
          <a:xfrm flipH="1">
            <a:off x="4222419" y="3970467"/>
            <a:ext cx="366643" cy="370088"/>
          </a:xfrm>
          <a:prstGeom prst="ellipse">
            <a:avLst/>
          </a:prstGeom>
          <a:solidFill>
            <a:srgbClr val="006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a:spLocks noChangeAspect="1"/>
          </p:cNvSpPr>
          <p:nvPr/>
        </p:nvSpPr>
        <p:spPr>
          <a:xfrm flipH="1">
            <a:off x="4678555" y="3900277"/>
            <a:ext cx="367332" cy="370784"/>
          </a:xfrm>
          <a:prstGeom prst="ellipse">
            <a:avLst/>
          </a:prstGeom>
          <a:solidFill>
            <a:srgbClr val="4682B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flipH="1">
            <a:off x="5066302" y="4087293"/>
            <a:ext cx="493403" cy="498039"/>
          </a:xfrm>
          <a:prstGeom prst="ellipse">
            <a:avLst/>
          </a:prstGeom>
          <a:solidFill>
            <a:srgbClr val="A5292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flipH="1">
            <a:off x="3047861" y="3951985"/>
            <a:ext cx="418640" cy="422573"/>
          </a:xfrm>
          <a:prstGeom prst="ellipse">
            <a:avLst/>
          </a:prstGeom>
          <a:solidFill>
            <a:srgbClr val="01FD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flipH="1">
            <a:off x="3573791" y="3817517"/>
            <a:ext cx="369604" cy="373077"/>
          </a:xfrm>
          <a:prstGeom prst="ellipse">
            <a:avLst/>
          </a:prstGeom>
          <a:solidFill>
            <a:srgbClr val="9ACD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514342" y="285214"/>
            <a:ext cx="3295657" cy="830997"/>
          </a:xfrm>
          <a:prstGeom prst="rect">
            <a:avLst/>
          </a:prstGeom>
        </p:spPr>
        <p:txBody>
          <a:bodyPr wrap="square">
            <a:spAutoFit/>
          </a:bodyPr>
          <a:lstStyle/>
          <a:p>
            <a:r>
              <a:rPr lang="en-US" sz="2400" b="1" dirty="0">
                <a:latin typeface="Microsoft Sans Serif" charset="0"/>
                <a:ea typeface="Microsoft Sans Serif" charset="0"/>
                <a:cs typeface="Microsoft Sans Serif" charset="0"/>
              </a:rPr>
              <a:t>Co-expression</a:t>
            </a:r>
            <a:endParaRPr lang="en-US" sz="2400" b="1" dirty="0">
              <a:solidFill>
                <a:srgbClr val="43C2DE"/>
              </a:solidFill>
              <a:latin typeface="Microsoft Sans Serif" charset="0"/>
              <a:ea typeface="Microsoft Sans Serif" charset="0"/>
              <a:cs typeface="Microsoft Sans Serif" charset="0"/>
            </a:endParaRPr>
          </a:p>
          <a:p>
            <a:r>
              <a:rPr lang="en-US" altLang="zh-CN" sz="2400" b="1" dirty="0">
                <a:solidFill>
                  <a:srgbClr val="43C2DE"/>
                </a:solidFill>
                <a:latin typeface="Microsoft Sans Serif" charset="0"/>
                <a:ea typeface="Microsoft Sans Serif" charset="0"/>
                <a:cs typeface="Microsoft Sans Serif" charset="0"/>
              </a:rPr>
              <a:t>multispecies network</a:t>
            </a:r>
            <a:endParaRPr lang="zh-CN" altLang="en-US" sz="2400" b="1" dirty="0">
              <a:solidFill>
                <a:srgbClr val="43C2DE"/>
              </a:solidFill>
              <a:latin typeface="Microsoft Sans Serif" charset="0"/>
              <a:ea typeface="Microsoft Sans Serif" charset="0"/>
              <a:cs typeface="Microsoft Sans Serif" charset="0"/>
            </a:endParaRPr>
          </a:p>
        </p:txBody>
      </p:sp>
      <p:cxnSp>
        <p:nvCxnSpPr>
          <p:cNvPr id="38" name="Straight Connector 37"/>
          <p:cNvCxnSpPr/>
          <p:nvPr/>
        </p:nvCxnSpPr>
        <p:spPr>
          <a:xfrm>
            <a:off x="506784" y="342900"/>
            <a:ext cx="0" cy="731520"/>
          </a:xfrm>
          <a:prstGeom prst="line">
            <a:avLst/>
          </a:prstGeom>
          <a:ln w="50800">
            <a:solidFill>
              <a:srgbClr val="21B9DE"/>
            </a:solidFill>
          </a:ln>
          <a:effectLst/>
        </p:spPr>
        <p:style>
          <a:lnRef idx="2">
            <a:schemeClr val="accent1"/>
          </a:lnRef>
          <a:fillRef idx="0">
            <a:schemeClr val="accent1"/>
          </a:fillRef>
          <a:effectRef idx="1">
            <a:schemeClr val="accent1"/>
          </a:effectRef>
          <a:fontRef idx="minor">
            <a:schemeClr val="tx1"/>
          </a:fontRef>
        </p:style>
      </p:cxnSp>
      <p:sp>
        <p:nvSpPr>
          <p:cNvPr id="15" name="Oval 14"/>
          <p:cNvSpPr>
            <a:spLocks noChangeAspect="1"/>
          </p:cNvSpPr>
          <p:nvPr/>
        </p:nvSpPr>
        <p:spPr>
          <a:xfrm flipH="1">
            <a:off x="2893623" y="5004160"/>
            <a:ext cx="589187" cy="594723"/>
          </a:xfrm>
          <a:prstGeom prst="ellipse">
            <a:avLst/>
          </a:prstGeom>
          <a:solidFill>
            <a:srgbClr val="043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63"/>
          <p:cNvGrpSpPr/>
          <p:nvPr/>
        </p:nvGrpSpPr>
        <p:grpSpPr>
          <a:xfrm>
            <a:off x="2964341" y="2941936"/>
            <a:ext cx="2000919" cy="1842733"/>
            <a:chOff x="2184057" y="3587405"/>
            <a:chExt cx="2000919" cy="1842733"/>
          </a:xfrm>
        </p:grpSpPr>
        <p:sp>
          <p:nvSpPr>
            <p:cNvPr id="65" name="Rounded Rectangular Callout 64"/>
            <p:cNvSpPr/>
            <p:nvPr/>
          </p:nvSpPr>
          <p:spPr>
            <a:xfrm>
              <a:off x="2184057" y="3587405"/>
              <a:ext cx="2000919" cy="1842733"/>
            </a:xfrm>
            <a:prstGeom prst="wedgeRoundRectCallout">
              <a:avLst>
                <a:gd name="adj1" fmla="val -32918"/>
                <a:gd name="adj2" fmla="val 61220"/>
                <a:gd name="adj3" fmla="val 16667"/>
              </a:avLst>
            </a:prstGeom>
            <a:solidFill>
              <a:schemeClr val="bg1"/>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t>
              </a:r>
            </a:p>
          </p:txBody>
        </p:sp>
        <p:pic>
          <p:nvPicPr>
            <p:cNvPr id="66" name="图片 125"/>
            <p:cNvPicPr>
              <a:picLocks noChangeAspect="1"/>
            </p:cNvPicPr>
            <p:nvPr/>
          </p:nvPicPr>
          <p:blipFill rotWithShape="1">
            <a:blip r:embed="rId4">
              <a:alphaModFix/>
              <a:extLst>
                <a:ext uri="{28A0092B-C50C-407E-A947-70E740481C1C}">
                  <a14:useLocalDpi xmlns:a14="http://schemas.microsoft.com/office/drawing/2010/main"/>
                </a:ext>
              </a:extLst>
            </a:blip>
            <a:srcRect/>
            <a:stretch/>
          </p:blipFill>
          <p:spPr>
            <a:xfrm>
              <a:off x="2257908" y="3702088"/>
              <a:ext cx="1696505" cy="1570521"/>
            </a:xfrm>
            <a:prstGeom prst="rect">
              <a:avLst/>
            </a:prstGeom>
          </p:spPr>
        </p:pic>
        <p:sp>
          <p:nvSpPr>
            <p:cNvPr id="67" name="文本框 10"/>
            <p:cNvSpPr txBox="1"/>
            <p:nvPr/>
          </p:nvSpPr>
          <p:spPr>
            <a:xfrm>
              <a:off x="2600128" y="3736323"/>
              <a:ext cx="1371600" cy="155448"/>
            </a:xfrm>
            <a:prstGeom prst="rect">
              <a:avLst/>
            </a:prstGeom>
            <a:solidFill>
              <a:srgbClr val="FFFFFF"/>
            </a:solidFill>
          </p:spPr>
          <p:txBody>
            <a:bodyPr wrap="none" lIns="0" tIns="0" rIns="0" bIns="0" rtlCol="0" anchor="ctr">
              <a:noAutofit/>
            </a:bodyPr>
            <a:lstStyle/>
            <a:p>
              <a:pPr algn="ctr"/>
              <a:r>
                <a:rPr kumimoji="1" lang="en-US" altLang="zh-CN" sz="1050" dirty="0">
                  <a:solidFill>
                    <a:schemeClr val="tx1">
                      <a:lumMod val="50000"/>
                      <a:lumOff val="50000"/>
                    </a:schemeClr>
                  </a:solidFill>
                  <a:latin typeface="Arial"/>
                  <a:cs typeface="Arial"/>
                </a:rPr>
                <a:t>ME2 blue, N=4167</a:t>
              </a:r>
              <a:endParaRPr kumimoji="1" lang="zh-CN" altLang="en-US" sz="1050" dirty="0">
                <a:solidFill>
                  <a:schemeClr val="tx1">
                    <a:lumMod val="50000"/>
                    <a:lumOff val="50000"/>
                  </a:schemeClr>
                </a:solidFill>
                <a:latin typeface="Arial"/>
                <a:cs typeface="Arial"/>
              </a:endParaRPr>
            </a:p>
          </p:txBody>
        </p:sp>
        <p:grpSp>
          <p:nvGrpSpPr>
            <p:cNvPr id="68" name="组 88"/>
            <p:cNvGrpSpPr/>
            <p:nvPr/>
          </p:nvGrpSpPr>
          <p:grpSpPr>
            <a:xfrm>
              <a:off x="2608746" y="5207000"/>
              <a:ext cx="1412068" cy="223138"/>
              <a:chOff x="567213" y="3362563"/>
              <a:chExt cx="1412067" cy="223138"/>
            </a:xfrm>
          </p:grpSpPr>
          <p:sp>
            <p:nvSpPr>
              <p:cNvPr id="69" name="文本框 89"/>
              <p:cNvSpPr txBox="1"/>
              <p:nvPr/>
            </p:nvSpPr>
            <p:spPr>
              <a:xfrm>
                <a:off x="567213" y="3362563"/>
                <a:ext cx="303800" cy="223138"/>
              </a:xfrm>
              <a:prstGeom prst="rect">
                <a:avLst/>
              </a:prstGeom>
              <a:noFill/>
            </p:spPr>
            <p:txBody>
              <a:bodyPr wrap="none" rtlCol="0">
                <a:spAutoFit/>
              </a:bodyPr>
              <a:lstStyle/>
              <a:p>
                <a:pPr algn="ctr"/>
                <a:r>
                  <a:rPr kumimoji="1" lang="en-US" altLang="zh-CN" sz="850" b="1" dirty="0">
                    <a:solidFill>
                      <a:schemeClr val="tx1">
                        <a:lumMod val="50000"/>
                        <a:lumOff val="50000"/>
                      </a:schemeClr>
                    </a:solidFill>
                    <a:latin typeface="Arial"/>
                    <a:cs typeface="Arial"/>
                  </a:rPr>
                  <a:t>A</a:t>
                </a:r>
                <a:r>
                  <a:rPr kumimoji="1" lang="en-US" altLang="zh-CN" sz="850" b="1" baseline="-25000" dirty="0">
                    <a:solidFill>
                      <a:schemeClr val="tx1">
                        <a:lumMod val="50000"/>
                        <a:lumOff val="50000"/>
                      </a:schemeClr>
                    </a:solidFill>
                    <a:latin typeface="Arial"/>
                    <a:cs typeface="Arial"/>
                  </a:rPr>
                  <a:t>2</a:t>
                </a:r>
                <a:endParaRPr kumimoji="1" lang="zh-CN" altLang="en-US" sz="850" b="1" baseline="-25000" dirty="0">
                  <a:solidFill>
                    <a:schemeClr val="tx1">
                      <a:lumMod val="50000"/>
                      <a:lumOff val="50000"/>
                    </a:schemeClr>
                  </a:solidFill>
                  <a:latin typeface="Arial"/>
                  <a:cs typeface="Arial"/>
                </a:endParaRPr>
              </a:p>
            </p:txBody>
          </p:sp>
          <p:sp>
            <p:nvSpPr>
              <p:cNvPr id="70" name="文本框 90"/>
              <p:cNvSpPr txBox="1"/>
              <p:nvPr/>
            </p:nvSpPr>
            <p:spPr>
              <a:xfrm>
                <a:off x="1156676" y="3362563"/>
                <a:ext cx="402674" cy="223138"/>
              </a:xfrm>
              <a:prstGeom prst="rect">
                <a:avLst/>
              </a:prstGeom>
              <a:noFill/>
            </p:spPr>
            <p:txBody>
              <a:bodyPr wrap="none" rtlCol="0">
                <a:spAutoFit/>
              </a:bodyPr>
              <a:lstStyle/>
              <a:p>
                <a:pPr algn="ctr"/>
                <a:r>
                  <a:rPr kumimoji="1" lang="en-US" altLang="zh-CN" sz="850" b="1" dirty="0">
                    <a:solidFill>
                      <a:schemeClr val="tx1">
                        <a:lumMod val="50000"/>
                        <a:lumOff val="50000"/>
                      </a:schemeClr>
                    </a:solidFill>
                    <a:latin typeface="Arial"/>
                    <a:cs typeface="Arial"/>
                  </a:rPr>
                  <a:t>TM1</a:t>
                </a:r>
                <a:endParaRPr kumimoji="1" lang="zh-CN" altLang="en-US" sz="850" b="1" dirty="0">
                  <a:solidFill>
                    <a:schemeClr val="tx1">
                      <a:lumMod val="50000"/>
                      <a:lumOff val="50000"/>
                    </a:schemeClr>
                  </a:solidFill>
                  <a:latin typeface="Arial"/>
                  <a:cs typeface="Arial"/>
                </a:endParaRPr>
              </a:p>
            </p:txBody>
          </p:sp>
          <p:sp>
            <p:nvSpPr>
              <p:cNvPr id="71" name="文本框 91"/>
              <p:cNvSpPr txBox="1"/>
              <p:nvPr/>
            </p:nvSpPr>
            <p:spPr>
              <a:xfrm>
                <a:off x="951326" y="3362563"/>
                <a:ext cx="384578" cy="223138"/>
              </a:xfrm>
              <a:prstGeom prst="rect">
                <a:avLst/>
              </a:prstGeom>
              <a:noFill/>
            </p:spPr>
            <p:txBody>
              <a:bodyPr wrap="none" rtlCol="0">
                <a:spAutoFit/>
              </a:bodyPr>
              <a:lstStyle/>
              <a:p>
                <a:pPr algn="ctr"/>
                <a:r>
                  <a:rPr kumimoji="1" lang="en-US" altLang="zh-CN" sz="850" b="1" dirty="0" err="1">
                    <a:solidFill>
                      <a:schemeClr val="tx1">
                        <a:lumMod val="50000"/>
                        <a:lumOff val="50000"/>
                      </a:schemeClr>
                    </a:solidFill>
                    <a:latin typeface="Arial"/>
                    <a:cs typeface="Arial"/>
                  </a:rPr>
                  <a:t>Syn</a:t>
                </a:r>
                <a:endParaRPr kumimoji="1" lang="zh-CN" altLang="en-US" sz="850" b="1" dirty="0">
                  <a:solidFill>
                    <a:schemeClr val="tx1">
                      <a:lumMod val="50000"/>
                      <a:lumOff val="50000"/>
                    </a:schemeClr>
                  </a:solidFill>
                  <a:latin typeface="Arial"/>
                  <a:cs typeface="Arial"/>
                </a:endParaRPr>
              </a:p>
            </p:txBody>
          </p:sp>
          <p:sp>
            <p:nvSpPr>
              <p:cNvPr id="72" name="文本框 92"/>
              <p:cNvSpPr txBox="1"/>
              <p:nvPr/>
            </p:nvSpPr>
            <p:spPr>
              <a:xfrm>
                <a:off x="776502" y="3362563"/>
                <a:ext cx="303800" cy="223138"/>
              </a:xfrm>
              <a:prstGeom prst="rect">
                <a:avLst/>
              </a:prstGeom>
              <a:noFill/>
            </p:spPr>
            <p:txBody>
              <a:bodyPr wrap="none" rtlCol="0">
                <a:spAutoFit/>
              </a:bodyPr>
              <a:lstStyle/>
              <a:p>
                <a:pPr algn="ctr"/>
                <a:r>
                  <a:rPr kumimoji="1" lang="en-US" altLang="zh-CN" sz="850" b="1" dirty="0">
                    <a:solidFill>
                      <a:schemeClr val="tx1">
                        <a:lumMod val="50000"/>
                        <a:lumOff val="50000"/>
                      </a:schemeClr>
                    </a:solidFill>
                    <a:latin typeface="Arial"/>
                    <a:cs typeface="Arial"/>
                  </a:rPr>
                  <a:t>D</a:t>
                </a:r>
                <a:r>
                  <a:rPr kumimoji="1" lang="en-US" altLang="zh-CN" sz="850" b="1" baseline="-25000" dirty="0">
                    <a:solidFill>
                      <a:schemeClr val="tx1">
                        <a:lumMod val="50000"/>
                        <a:lumOff val="50000"/>
                      </a:schemeClr>
                    </a:solidFill>
                    <a:latin typeface="Arial"/>
                    <a:cs typeface="Arial"/>
                  </a:rPr>
                  <a:t>5</a:t>
                </a:r>
                <a:endParaRPr kumimoji="1" lang="zh-CN" altLang="en-US" sz="850" b="1" baseline="-25000" dirty="0">
                  <a:solidFill>
                    <a:schemeClr val="tx1">
                      <a:lumMod val="50000"/>
                      <a:lumOff val="50000"/>
                    </a:schemeClr>
                  </a:solidFill>
                  <a:latin typeface="Arial"/>
                  <a:cs typeface="Arial"/>
                </a:endParaRPr>
              </a:p>
            </p:txBody>
          </p:sp>
          <p:sp>
            <p:nvSpPr>
              <p:cNvPr id="73" name="文本框 94"/>
              <p:cNvSpPr txBox="1"/>
              <p:nvPr/>
            </p:nvSpPr>
            <p:spPr>
              <a:xfrm>
                <a:off x="1587892" y="3362563"/>
                <a:ext cx="391388" cy="223138"/>
              </a:xfrm>
              <a:prstGeom prst="rect">
                <a:avLst/>
              </a:prstGeom>
              <a:noFill/>
            </p:spPr>
            <p:txBody>
              <a:bodyPr wrap="none" rtlCol="0">
                <a:spAutoFit/>
              </a:bodyPr>
              <a:lstStyle/>
              <a:p>
                <a:pPr algn="ctr"/>
                <a:r>
                  <a:rPr kumimoji="1" lang="en-US" altLang="zh-CN" sz="850" b="1" dirty="0" err="1">
                    <a:solidFill>
                      <a:schemeClr val="tx1">
                        <a:lumMod val="50000"/>
                        <a:lumOff val="50000"/>
                      </a:schemeClr>
                    </a:solidFill>
                    <a:latin typeface="Arial"/>
                    <a:cs typeface="Arial"/>
                  </a:rPr>
                  <a:t>Yuc</a:t>
                </a:r>
                <a:endParaRPr kumimoji="1" lang="zh-CN" altLang="en-US" sz="850" b="1" dirty="0">
                  <a:solidFill>
                    <a:schemeClr val="tx1">
                      <a:lumMod val="50000"/>
                      <a:lumOff val="50000"/>
                    </a:schemeClr>
                  </a:solidFill>
                  <a:latin typeface="Arial"/>
                  <a:cs typeface="Arial"/>
                </a:endParaRPr>
              </a:p>
            </p:txBody>
          </p:sp>
          <p:sp>
            <p:nvSpPr>
              <p:cNvPr id="74" name="文本框 95"/>
              <p:cNvSpPr txBox="1"/>
              <p:nvPr/>
            </p:nvSpPr>
            <p:spPr>
              <a:xfrm>
                <a:off x="1394502" y="3362563"/>
                <a:ext cx="382520" cy="223138"/>
              </a:xfrm>
              <a:prstGeom prst="rect">
                <a:avLst/>
              </a:prstGeom>
              <a:noFill/>
            </p:spPr>
            <p:txBody>
              <a:bodyPr wrap="none" rtlCol="0">
                <a:spAutoFit/>
              </a:bodyPr>
              <a:lstStyle/>
              <a:p>
                <a:pPr algn="ctr"/>
                <a:r>
                  <a:rPr kumimoji="1" lang="en-US" altLang="zh-CN" sz="850" b="1" dirty="0">
                    <a:solidFill>
                      <a:schemeClr val="tx1">
                        <a:lumMod val="50000"/>
                        <a:lumOff val="50000"/>
                      </a:schemeClr>
                    </a:solidFill>
                    <a:latin typeface="Arial"/>
                    <a:cs typeface="Arial"/>
                  </a:rPr>
                  <a:t>AD</a:t>
                </a:r>
                <a:r>
                  <a:rPr kumimoji="1" lang="en-US" altLang="zh-CN" sz="850" b="1" baseline="-25000" dirty="0">
                    <a:solidFill>
                      <a:schemeClr val="tx1">
                        <a:lumMod val="50000"/>
                        <a:lumOff val="50000"/>
                      </a:schemeClr>
                    </a:solidFill>
                    <a:latin typeface="Arial"/>
                    <a:cs typeface="Arial"/>
                  </a:rPr>
                  <a:t>3</a:t>
                </a:r>
                <a:endParaRPr kumimoji="1" lang="zh-CN" altLang="en-US" sz="850" b="1" baseline="-25000" dirty="0">
                  <a:solidFill>
                    <a:schemeClr val="tx1">
                      <a:lumMod val="50000"/>
                      <a:lumOff val="50000"/>
                    </a:schemeClr>
                  </a:solidFill>
                  <a:latin typeface="Arial"/>
                  <a:cs typeface="Arial"/>
                </a:endParaRPr>
              </a:p>
            </p:txBody>
          </p:sp>
        </p:grpSp>
      </p:grpSp>
      <p:grpSp>
        <p:nvGrpSpPr>
          <p:cNvPr id="36" name="Group 35"/>
          <p:cNvGrpSpPr/>
          <p:nvPr/>
        </p:nvGrpSpPr>
        <p:grpSpPr>
          <a:xfrm>
            <a:off x="5476934" y="1202890"/>
            <a:ext cx="2862186" cy="2243166"/>
            <a:chOff x="5476934" y="1202890"/>
            <a:chExt cx="2862186" cy="2243166"/>
          </a:xfrm>
        </p:grpSpPr>
        <p:sp>
          <p:nvSpPr>
            <p:cNvPr id="3" name="TextBox 2"/>
            <p:cNvSpPr txBox="1"/>
            <p:nvPr/>
          </p:nvSpPr>
          <p:spPr>
            <a:xfrm>
              <a:off x="5476934" y="1260012"/>
              <a:ext cx="2747655" cy="2092881"/>
            </a:xfrm>
            <a:prstGeom prst="rect">
              <a:avLst/>
            </a:prstGeom>
            <a:noFill/>
          </p:spPr>
          <p:txBody>
            <a:bodyPr wrap="square" rtlCol="0" anchor="ctr">
              <a:spAutoFit/>
            </a:bodyPr>
            <a:lstStyle/>
            <a:p>
              <a:pPr algn="r"/>
              <a:r>
                <a:rPr lang="en-US" sz="1000" b="1" dirty="0">
                  <a:latin typeface="Microsoft Sans Serif" charset="0"/>
                  <a:ea typeface="Microsoft Sans Serif" charset="0"/>
                  <a:cs typeface="Microsoft Sans Serif" charset="0"/>
                </a:rPr>
                <a:t>Functional enrichment</a:t>
              </a:r>
            </a:p>
            <a:p>
              <a:pPr algn="r"/>
              <a:r>
                <a:rPr lang="en-US" sz="1000" dirty="0">
                  <a:solidFill>
                    <a:schemeClr val="bg1">
                      <a:lumMod val="65000"/>
                    </a:schemeClr>
                  </a:solidFill>
                  <a:latin typeface="Microsoft Sans Serif" charset="0"/>
                  <a:ea typeface="Microsoft Sans Serif" charset="0"/>
                  <a:cs typeface="Microsoft Sans Serif" charset="0"/>
                </a:rPr>
                <a:t>storage protein;</a:t>
              </a:r>
            </a:p>
            <a:p>
              <a:pPr algn="r"/>
              <a:r>
                <a:rPr lang="en-US" sz="1000" dirty="0">
                  <a:solidFill>
                    <a:schemeClr val="bg1">
                      <a:lumMod val="65000"/>
                    </a:schemeClr>
                  </a:solidFill>
                  <a:latin typeface="Microsoft Sans Serif" charset="0"/>
                  <a:ea typeface="Microsoft Sans Serif" charset="0"/>
                  <a:cs typeface="Microsoft Sans Serif" charset="0"/>
                </a:rPr>
                <a:t>oil storage and fatty acid desaturation;</a:t>
              </a:r>
            </a:p>
            <a:p>
              <a:pPr algn="r"/>
              <a:r>
                <a:rPr lang="en-US" sz="1000" dirty="0" err="1">
                  <a:solidFill>
                    <a:schemeClr val="bg1">
                      <a:lumMod val="65000"/>
                    </a:schemeClr>
                  </a:solidFill>
                  <a:latin typeface="Microsoft Sans Serif" charset="0"/>
                  <a:ea typeface="Microsoft Sans Serif" charset="0"/>
                  <a:cs typeface="Microsoft Sans Serif" charset="0"/>
                </a:rPr>
                <a:t>transcripton</a:t>
              </a:r>
              <a:r>
                <a:rPr lang="en-US" sz="1000" dirty="0">
                  <a:solidFill>
                    <a:schemeClr val="bg1">
                      <a:lumMod val="65000"/>
                    </a:schemeClr>
                  </a:solidFill>
                  <a:latin typeface="Microsoft Sans Serif" charset="0"/>
                  <a:ea typeface="Microsoft Sans Serif" charset="0"/>
                  <a:cs typeface="Microsoft Sans Serif" charset="0"/>
                </a:rPr>
                <a:t> associated with fatty acid and triacylglycerol biosynthesis;</a:t>
              </a:r>
            </a:p>
            <a:p>
              <a:pPr algn="r"/>
              <a:r>
                <a:rPr lang="en-US" sz="1000" dirty="0">
                  <a:solidFill>
                    <a:schemeClr val="bg1">
                      <a:lumMod val="65000"/>
                    </a:schemeClr>
                  </a:solidFill>
                  <a:latin typeface="Microsoft Sans Serif" charset="0"/>
                  <a:ea typeface="Microsoft Sans Serif" charset="0"/>
                  <a:cs typeface="Microsoft Sans Serif" charset="0"/>
                </a:rPr>
                <a:t>tissue specification (e.g., growth factor activity, organ specification, and organ boundary formation);</a:t>
              </a:r>
            </a:p>
            <a:p>
              <a:pPr algn="r"/>
              <a:r>
                <a:rPr lang="en-US" sz="1000" dirty="0">
                  <a:solidFill>
                    <a:schemeClr val="bg1">
                      <a:lumMod val="65000"/>
                    </a:schemeClr>
                  </a:solidFill>
                  <a:latin typeface="Microsoft Sans Serif" charset="0"/>
                  <a:ea typeface="Microsoft Sans Serif" charset="0"/>
                  <a:cs typeface="Microsoft Sans Serif" charset="0"/>
                </a:rPr>
                <a:t>secondary metabolism (e.g., terpene</a:t>
              </a:r>
            </a:p>
            <a:p>
              <a:pPr algn="r"/>
              <a:r>
                <a:rPr lang="en-US" sz="1000" dirty="0">
                  <a:solidFill>
                    <a:schemeClr val="bg1">
                      <a:lumMod val="65000"/>
                    </a:schemeClr>
                  </a:solidFill>
                  <a:latin typeface="Microsoft Sans Serif" charset="0"/>
                  <a:ea typeface="Microsoft Sans Serif" charset="0"/>
                  <a:cs typeface="Microsoft Sans Serif" charset="0"/>
                </a:rPr>
                <a:t>metabolic process and synthase activity), oxidative homeostasis (e.g., limonene monooxygenase activity);</a:t>
              </a:r>
            </a:p>
            <a:p>
              <a:pPr algn="r"/>
              <a:r>
                <a:rPr lang="en-US" sz="1000" dirty="0">
                  <a:solidFill>
                    <a:schemeClr val="bg1">
                      <a:lumMod val="65000"/>
                    </a:schemeClr>
                  </a:solidFill>
                  <a:latin typeface="Microsoft Sans Serif" charset="0"/>
                  <a:ea typeface="Microsoft Sans Serif" charset="0"/>
                  <a:cs typeface="Microsoft Sans Serif" charset="0"/>
                </a:rPr>
                <a:t>signal transduction, and regulation.</a:t>
              </a:r>
            </a:p>
          </p:txBody>
        </p:sp>
        <p:cxnSp>
          <p:nvCxnSpPr>
            <p:cNvPr id="83" name="Elbow Connector 82"/>
            <p:cNvCxnSpPr/>
            <p:nvPr/>
          </p:nvCxnSpPr>
          <p:spPr>
            <a:xfrm rot="5400000" flipH="1" flipV="1">
              <a:off x="5552253" y="1202890"/>
              <a:ext cx="274320" cy="274320"/>
            </a:xfrm>
            <a:prstGeom prst="bentConnector3">
              <a:avLst>
                <a:gd name="adj1" fmla="val 96667"/>
              </a:avLst>
            </a:prstGeom>
            <a:ln w="2857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Elbow Connector 83"/>
            <p:cNvCxnSpPr/>
            <p:nvPr/>
          </p:nvCxnSpPr>
          <p:spPr>
            <a:xfrm rot="16200000" flipH="1" flipV="1">
              <a:off x="8064800" y="3171736"/>
              <a:ext cx="274320" cy="274320"/>
            </a:xfrm>
            <a:prstGeom prst="bentConnector3">
              <a:avLst>
                <a:gd name="adj1" fmla="val 96667"/>
              </a:avLst>
            </a:prstGeom>
            <a:ln w="2857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0644713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100"/>
                                        <p:tgtEl>
                                          <p:spTgt spid="2"/>
                                        </p:tgtEl>
                                      </p:cBhvr>
                                    </p:animEffect>
                                  </p:childTnLst>
                                </p:cTn>
                              </p:par>
                            </p:childTnLst>
                          </p:cTn>
                        </p:par>
                        <p:par>
                          <p:cTn id="8" fill="hold">
                            <p:stCondLst>
                              <p:cond delay="100"/>
                            </p:stCondLst>
                            <p:childTnLst>
                              <p:par>
                                <p:cTn id="9" presetID="9" presetClass="entr" presetSubtype="0" fill="hold"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dissolve">
                                      <p:cBhvr>
                                        <p:cTn id="11" dur="500"/>
                                        <p:tgtEl>
                                          <p:spTgt spid="64"/>
                                        </p:tgtEl>
                                      </p:cBhvr>
                                    </p:animEffect>
                                  </p:childTnLst>
                                </p:cTn>
                              </p:par>
                              <p:par>
                                <p:cTn id="12" presetID="9" presetClass="entr" presetSubtype="0" fill="hold" nodeType="with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dissolv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Straight Connector 60"/>
          <p:cNvCxnSpPr/>
          <p:nvPr/>
        </p:nvCxnSpPr>
        <p:spPr>
          <a:xfrm>
            <a:off x="506784" y="342900"/>
            <a:ext cx="0" cy="731520"/>
          </a:xfrm>
          <a:prstGeom prst="line">
            <a:avLst/>
          </a:prstGeom>
          <a:ln w="50800">
            <a:solidFill>
              <a:srgbClr val="21B9DE"/>
            </a:solidFill>
          </a:ln>
          <a:effectLst/>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514342" y="285214"/>
            <a:ext cx="3295657" cy="830997"/>
          </a:xfrm>
          <a:prstGeom prst="rect">
            <a:avLst/>
          </a:prstGeom>
        </p:spPr>
        <p:txBody>
          <a:bodyPr wrap="square">
            <a:spAutoFit/>
          </a:bodyPr>
          <a:lstStyle/>
          <a:p>
            <a:r>
              <a:rPr lang="en-US" sz="2400" b="1" dirty="0">
                <a:latin typeface="Microsoft Sans Serif" charset="0"/>
                <a:ea typeface="Microsoft Sans Serif" charset="0"/>
                <a:cs typeface="Microsoft Sans Serif" charset="0"/>
              </a:rPr>
              <a:t>Co-expression</a:t>
            </a:r>
            <a:endParaRPr lang="en-US" sz="2400" b="1" dirty="0">
              <a:solidFill>
                <a:srgbClr val="43C2DE"/>
              </a:solidFill>
              <a:latin typeface="Microsoft Sans Serif" charset="0"/>
              <a:ea typeface="Microsoft Sans Serif" charset="0"/>
              <a:cs typeface="Microsoft Sans Serif" charset="0"/>
            </a:endParaRPr>
          </a:p>
          <a:p>
            <a:r>
              <a:rPr lang="en-US" altLang="zh-CN" sz="2400" b="1" dirty="0">
                <a:solidFill>
                  <a:srgbClr val="43C2DE"/>
                </a:solidFill>
                <a:latin typeface="Microsoft Sans Serif" charset="0"/>
                <a:ea typeface="Microsoft Sans Serif" charset="0"/>
                <a:cs typeface="Microsoft Sans Serif" charset="0"/>
              </a:rPr>
              <a:t>individual network</a:t>
            </a:r>
            <a:endParaRPr lang="zh-CN" altLang="en-US" sz="2400" b="1" dirty="0">
              <a:solidFill>
                <a:srgbClr val="43C2DE"/>
              </a:solidFill>
              <a:latin typeface="Microsoft Sans Serif" charset="0"/>
              <a:ea typeface="Microsoft Sans Serif" charset="0"/>
              <a:cs typeface="Microsoft Sans Serif" charset="0"/>
            </a:endParaRPr>
          </a:p>
        </p:txBody>
      </p:sp>
      <p:grpSp>
        <p:nvGrpSpPr>
          <p:cNvPr id="9" name="Group 8"/>
          <p:cNvGrpSpPr/>
          <p:nvPr/>
        </p:nvGrpSpPr>
        <p:grpSpPr>
          <a:xfrm>
            <a:off x="453208" y="2664701"/>
            <a:ext cx="6043506" cy="314766"/>
            <a:chOff x="196027" y="5565071"/>
            <a:chExt cx="6043506" cy="314766"/>
          </a:xfrm>
        </p:grpSpPr>
        <p:sp>
          <p:nvSpPr>
            <p:cNvPr id="73" name="TextBox 549"/>
            <p:cNvSpPr txBox="1"/>
            <p:nvPr/>
          </p:nvSpPr>
          <p:spPr>
            <a:xfrm>
              <a:off x="2590800" y="5565071"/>
              <a:ext cx="1752600" cy="307777"/>
            </a:xfrm>
            <a:prstGeom prst="rect">
              <a:avLst/>
            </a:prstGeom>
            <a:noFill/>
          </p:spPr>
          <p:txBody>
            <a:bodyPr wrap="square" tIns="0" bIns="0" rtlCol="0" anchor="ctr">
              <a:spAutoFit/>
            </a:bodyPr>
            <a:lstStyle/>
            <a:p>
              <a:pPr algn="ctr"/>
              <a:r>
                <a:rPr lang="en-US" sz="1000" b="1" dirty="0" err="1">
                  <a:solidFill>
                    <a:schemeClr val="tx1">
                      <a:lumMod val="65000"/>
                      <a:lumOff val="35000"/>
                    </a:schemeClr>
                  </a:solidFill>
                  <a:latin typeface="Microsoft Sans Serif"/>
                  <a:cs typeface="Microsoft Sans Serif"/>
                </a:rPr>
                <a:t>Polyploidization</a:t>
              </a:r>
              <a:endParaRPr lang="en-US" sz="1000" b="1" dirty="0">
                <a:solidFill>
                  <a:schemeClr val="tx1">
                    <a:lumMod val="65000"/>
                    <a:lumOff val="35000"/>
                  </a:schemeClr>
                </a:solidFill>
                <a:latin typeface="Microsoft Sans Serif"/>
                <a:cs typeface="Microsoft Sans Serif"/>
              </a:endParaRPr>
            </a:p>
            <a:p>
              <a:pPr algn="ctr"/>
              <a:r>
                <a:rPr lang="en-US" sz="1000" b="1" dirty="0">
                  <a:solidFill>
                    <a:schemeClr val="tx1">
                      <a:lumMod val="65000"/>
                      <a:lumOff val="35000"/>
                    </a:schemeClr>
                  </a:solidFill>
                  <a:latin typeface="Microsoft Sans Serif"/>
                  <a:cs typeface="Microsoft Sans Serif"/>
                </a:rPr>
                <a:t>1-2 </a:t>
              </a:r>
              <a:r>
                <a:rPr lang="en-US" sz="1000" b="1" dirty="0" err="1">
                  <a:solidFill>
                    <a:schemeClr val="tx1">
                      <a:lumMod val="65000"/>
                      <a:lumOff val="35000"/>
                    </a:schemeClr>
                  </a:solidFill>
                  <a:latin typeface="Microsoft Sans Serif"/>
                  <a:cs typeface="Microsoft Sans Serif"/>
                </a:rPr>
                <a:t>mya</a:t>
              </a:r>
              <a:endParaRPr lang="en-US" sz="1000" b="1" dirty="0">
                <a:solidFill>
                  <a:schemeClr val="tx1">
                    <a:lumMod val="65000"/>
                    <a:lumOff val="35000"/>
                  </a:schemeClr>
                </a:solidFill>
                <a:latin typeface="Microsoft Sans Serif"/>
                <a:cs typeface="Microsoft Sans Serif"/>
              </a:endParaRPr>
            </a:p>
          </p:txBody>
        </p:sp>
        <p:sp>
          <p:nvSpPr>
            <p:cNvPr id="75" name="TextBox 549"/>
            <p:cNvSpPr txBox="1"/>
            <p:nvPr/>
          </p:nvSpPr>
          <p:spPr>
            <a:xfrm>
              <a:off x="196027" y="5572060"/>
              <a:ext cx="1676400" cy="307777"/>
            </a:xfrm>
            <a:prstGeom prst="rect">
              <a:avLst/>
            </a:prstGeom>
            <a:noFill/>
          </p:spPr>
          <p:txBody>
            <a:bodyPr wrap="square" tIns="0" bIns="0" rtlCol="0" anchor="ctr">
              <a:spAutoFit/>
            </a:bodyPr>
            <a:lstStyle/>
            <a:p>
              <a:pPr algn="ctr"/>
              <a:r>
                <a:rPr lang="en-US" sz="1000" b="1" dirty="0">
                  <a:solidFill>
                    <a:schemeClr val="tx1">
                      <a:lumMod val="65000"/>
                      <a:lumOff val="35000"/>
                    </a:schemeClr>
                  </a:solidFill>
                  <a:latin typeface="Microsoft Sans Serif"/>
                  <a:cs typeface="Microsoft Sans Serif"/>
                </a:rPr>
                <a:t>diploid ancestor</a:t>
              </a:r>
            </a:p>
            <a:p>
              <a:pPr algn="ctr"/>
              <a:r>
                <a:rPr lang="en-US" sz="1000" b="1" dirty="0">
                  <a:solidFill>
                    <a:schemeClr val="tx1">
                      <a:lumMod val="65000"/>
                      <a:lumOff val="35000"/>
                    </a:schemeClr>
                  </a:solidFill>
                  <a:latin typeface="Microsoft Sans Serif"/>
                  <a:cs typeface="Microsoft Sans Serif"/>
                </a:rPr>
                <a:t>5-10 </a:t>
              </a:r>
              <a:r>
                <a:rPr lang="en-US" sz="1000" b="1" dirty="0" err="1">
                  <a:solidFill>
                    <a:schemeClr val="tx1">
                      <a:lumMod val="65000"/>
                      <a:lumOff val="35000"/>
                    </a:schemeClr>
                  </a:solidFill>
                  <a:latin typeface="Microsoft Sans Serif"/>
                  <a:cs typeface="Microsoft Sans Serif"/>
                </a:rPr>
                <a:t>mya</a:t>
              </a:r>
              <a:endParaRPr lang="en-US" sz="1000" b="1" dirty="0">
                <a:solidFill>
                  <a:schemeClr val="tx1">
                    <a:lumMod val="65000"/>
                    <a:lumOff val="35000"/>
                  </a:schemeClr>
                </a:solidFill>
                <a:latin typeface="Microsoft Sans Serif"/>
                <a:cs typeface="Microsoft Sans Serif"/>
              </a:endParaRPr>
            </a:p>
          </p:txBody>
        </p:sp>
        <p:sp>
          <p:nvSpPr>
            <p:cNvPr id="115" name="TextBox 549"/>
            <p:cNvSpPr txBox="1"/>
            <p:nvPr/>
          </p:nvSpPr>
          <p:spPr>
            <a:xfrm>
              <a:off x="4486933" y="5565071"/>
              <a:ext cx="1752600" cy="307777"/>
            </a:xfrm>
            <a:prstGeom prst="rect">
              <a:avLst/>
            </a:prstGeom>
            <a:noFill/>
          </p:spPr>
          <p:txBody>
            <a:bodyPr wrap="square" tIns="0" bIns="0" rtlCol="0" anchor="ctr">
              <a:spAutoFit/>
            </a:bodyPr>
            <a:lstStyle/>
            <a:p>
              <a:pPr algn="ctr"/>
              <a:r>
                <a:rPr lang="en-US" sz="1000" b="1" dirty="0">
                  <a:solidFill>
                    <a:schemeClr val="tx1">
                      <a:lumMod val="65000"/>
                      <a:lumOff val="35000"/>
                    </a:schemeClr>
                  </a:solidFill>
                  <a:latin typeface="Microsoft Sans Serif"/>
                  <a:cs typeface="Microsoft Sans Serif"/>
                </a:rPr>
                <a:t>Domestication</a:t>
              </a:r>
            </a:p>
            <a:p>
              <a:pPr algn="ctr"/>
              <a:r>
                <a:rPr lang="en-US" sz="1000" b="1" dirty="0">
                  <a:solidFill>
                    <a:schemeClr val="tx1">
                      <a:lumMod val="65000"/>
                      <a:lumOff val="35000"/>
                    </a:schemeClr>
                  </a:solidFill>
                  <a:latin typeface="Microsoft Sans Serif"/>
                  <a:cs typeface="Microsoft Sans Serif"/>
                </a:rPr>
                <a:t>5-10 </a:t>
              </a:r>
              <a:r>
                <a:rPr lang="en-US" sz="1000" b="1" dirty="0" err="1">
                  <a:solidFill>
                    <a:schemeClr val="tx1">
                      <a:lumMod val="65000"/>
                      <a:lumOff val="35000"/>
                    </a:schemeClr>
                  </a:solidFill>
                  <a:latin typeface="Microsoft Sans Serif"/>
                  <a:cs typeface="Microsoft Sans Serif"/>
                </a:rPr>
                <a:t>ka</a:t>
              </a:r>
              <a:endParaRPr lang="en-US" sz="1000" b="1" dirty="0">
                <a:solidFill>
                  <a:schemeClr val="tx1">
                    <a:lumMod val="65000"/>
                    <a:lumOff val="35000"/>
                  </a:schemeClr>
                </a:solidFill>
                <a:latin typeface="Microsoft Sans Serif"/>
                <a:cs typeface="Microsoft Sans Serif"/>
              </a:endParaRPr>
            </a:p>
          </p:txBody>
        </p:sp>
      </p:grpSp>
      <p:grpSp>
        <p:nvGrpSpPr>
          <p:cNvPr id="14" name="Group 13"/>
          <p:cNvGrpSpPr/>
          <p:nvPr/>
        </p:nvGrpSpPr>
        <p:grpSpPr>
          <a:xfrm>
            <a:off x="58640" y="2488919"/>
            <a:ext cx="9509760" cy="91440"/>
            <a:chOff x="-198541" y="5975083"/>
            <a:chExt cx="9509760" cy="91440"/>
          </a:xfrm>
        </p:grpSpPr>
        <p:sp>
          <p:nvSpPr>
            <p:cNvPr id="137" name="Rectangle 136"/>
            <p:cNvSpPr/>
            <p:nvPr/>
          </p:nvSpPr>
          <p:spPr>
            <a:xfrm>
              <a:off x="-198541" y="6007087"/>
              <a:ext cx="9509760" cy="27432"/>
            </a:xfrm>
            <a:prstGeom prst="rect">
              <a:avLst/>
            </a:prstGeom>
            <a:gradFill flip="none" rotWithShape="1">
              <a:gsLst>
                <a:gs pos="0">
                  <a:schemeClr val="dk1">
                    <a:tint val="50000"/>
                    <a:satMod val="300000"/>
                  </a:schemeClr>
                </a:gs>
                <a:gs pos="35000">
                  <a:schemeClr val="dk1">
                    <a:tint val="37000"/>
                    <a:satMod val="300000"/>
                  </a:schemeClr>
                </a:gs>
                <a:gs pos="100000">
                  <a:schemeClr val="bg1"/>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p:cNvSpPr>
              <a:spLocks noChangeAspect="1"/>
            </p:cNvSpPr>
            <p:nvPr/>
          </p:nvSpPr>
          <p:spPr>
            <a:xfrm flipH="1">
              <a:off x="3308125" y="5975083"/>
              <a:ext cx="90589" cy="91440"/>
            </a:xfrm>
            <a:prstGeom prst="ellipse">
              <a:avLst/>
            </a:prstGeom>
            <a:solidFill>
              <a:srgbClr val="21B9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p:cNvSpPr>
              <a:spLocks noChangeAspect="1"/>
            </p:cNvSpPr>
            <p:nvPr/>
          </p:nvSpPr>
          <p:spPr>
            <a:xfrm flipH="1">
              <a:off x="5316894" y="5975083"/>
              <a:ext cx="90589" cy="91440"/>
            </a:xfrm>
            <a:prstGeom prst="ellipse">
              <a:avLst/>
            </a:prstGeom>
            <a:solidFill>
              <a:srgbClr val="21B9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p:cNvSpPr>
              <a:spLocks noChangeAspect="1"/>
            </p:cNvSpPr>
            <p:nvPr/>
          </p:nvSpPr>
          <p:spPr>
            <a:xfrm flipH="1">
              <a:off x="968062" y="5975083"/>
              <a:ext cx="90589" cy="91440"/>
            </a:xfrm>
            <a:prstGeom prst="ellipse">
              <a:avLst/>
            </a:prstGeom>
            <a:solidFill>
              <a:srgbClr val="21B9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76744" y="2802760"/>
            <a:ext cx="6048663" cy="3052508"/>
          </a:xfrm>
          <a:prstGeom prst="rect">
            <a:avLst/>
          </a:prstGeom>
        </p:spPr>
      </p:pic>
      <p:sp>
        <p:nvSpPr>
          <p:cNvPr id="17" name="Rectangle 16"/>
          <p:cNvSpPr/>
          <p:nvPr/>
        </p:nvSpPr>
        <p:spPr>
          <a:xfrm>
            <a:off x="1343025" y="1377981"/>
            <a:ext cx="6700838" cy="954107"/>
          </a:xfrm>
          <a:prstGeom prst="rect">
            <a:avLst/>
          </a:prstGeom>
        </p:spPr>
        <p:txBody>
          <a:bodyPr wrap="square">
            <a:spAutoFit/>
          </a:bodyPr>
          <a:lstStyle/>
          <a:p>
            <a:pPr>
              <a:defRPr/>
            </a:pPr>
            <a:r>
              <a:rPr lang="en-US" sz="1400" b="1" dirty="0">
                <a:solidFill>
                  <a:schemeClr val="bg1">
                    <a:lumMod val="65000"/>
                  </a:schemeClr>
                </a:solidFill>
                <a:latin typeface="Microsoft Sans Serif" charset="0"/>
                <a:ea typeface="Microsoft Sans Serif" charset="0"/>
                <a:cs typeface="Microsoft Sans Serif" charset="0"/>
              </a:rPr>
              <a:t>Cross-genome comparison of seed development networks </a:t>
            </a:r>
            <a:r>
              <a:rPr lang="en-US" altLang="zh-CN" sz="1400" b="1" dirty="0">
                <a:solidFill>
                  <a:schemeClr val="bg1">
                    <a:lumMod val="65000"/>
                  </a:schemeClr>
                </a:solidFill>
                <a:latin typeface="Microsoft Sans Serif" charset="0"/>
                <a:ea typeface="Microsoft Sans Serif" charset="0"/>
                <a:cs typeface="Microsoft Sans Serif" charset="0"/>
              </a:rPr>
              <a:t>reveals strong preservation of intra-modular characteristics while</a:t>
            </a:r>
            <a:r>
              <a:rPr lang="en-US" altLang="zh-CN" sz="1400" b="1" dirty="0">
                <a:solidFill>
                  <a:srgbClr val="43C2DE"/>
                </a:solidFill>
                <a:latin typeface="Microsoft Sans Serif" charset="0"/>
                <a:ea typeface="Microsoft Sans Serif" charset="0"/>
                <a:cs typeface="Microsoft Sans Serif" charset="0"/>
              </a:rPr>
              <a:t> active modification of inter-modular relationships </a:t>
            </a:r>
            <a:r>
              <a:rPr lang="en-US" altLang="zh-CN" sz="1400" b="1" dirty="0">
                <a:solidFill>
                  <a:schemeClr val="bg1">
                    <a:lumMod val="65000"/>
                  </a:schemeClr>
                </a:solidFill>
                <a:latin typeface="Microsoft Sans Serif" charset="0"/>
                <a:ea typeface="Microsoft Sans Serif" charset="0"/>
                <a:cs typeface="Microsoft Sans Serif" charset="0"/>
              </a:rPr>
              <a:t>in response to evolutionary events.</a:t>
            </a:r>
          </a:p>
          <a:p>
            <a:pPr>
              <a:defRPr/>
            </a:pPr>
            <a:endParaRPr lang="en-US" altLang="zh-CN" sz="1400" b="1" dirty="0">
              <a:solidFill>
                <a:schemeClr val="bg1">
                  <a:lumMod val="65000"/>
                </a:schemeClr>
              </a:solidFill>
              <a:latin typeface="Microsoft Sans Serif" charset="0"/>
              <a:ea typeface="Microsoft Sans Serif" charset="0"/>
              <a:cs typeface="Microsoft Sans Serif" charset="0"/>
            </a:endParaRPr>
          </a:p>
        </p:txBody>
      </p:sp>
      <p:sp>
        <p:nvSpPr>
          <p:cNvPr id="15" name="Text Box 4"/>
          <p:cNvSpPr txBox="1">
            <a:spLocks noChangeArrowheads="1"/>
          </p:cNvSpPr>
          <p:nvPr/>
        </p:nvSpPr>
        <p:spPr bwMode="auto">
          <a:xfrm>
            <a:off x="7020432" y="6626160"/>
            <a:ext cx="2258027" cy="2318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x-none" sz="1000" b="1" dirty="0">
                <a:solidFill>
                  <a:schemeClr val="bg1">
                    <a:lumMod val="50000"/>
                  </a:schemeClr>
                </a:solidFill>
                <a:latin typeface="Arial" charset="0"/>
              </a:rPr>
              <a:t>Hu et al, </a:t>
            </a:r>
            <a:r>
              <a:rPr lang="fr-FR" sz="1000" b="1" dirty="0" err="1">
                <a:solidFill>
                  <a:schemeClr val="bg1">
                    <a:lumMod val="50000"/>
                  </a:schemeClr>
                </a:solidFill>
                <a:latin typeface="Arial" charset="0"/>
              </a:rPr>
              <a:t>Genome</a:t>
            </a:r>
            <a:r>
              <a:rPr lang="fr-FR" sz="1000" b="1" dirty="0">
                <a:solidFill>
                  <a:schemeClr val="bg1">
                    <a:lumMod val="50000"/>
                  </a:schemeClr>
                </a:solidFill>
                <a:latin typeface="Arial" charset="0"/>
              </a:rPr>
              <a:t> </a:t>
            </a:r>
            <a:r>
              <a:rPr lang="fr-FR" sz="1000" b="1" dirty="0" err="1">
                <a:solidFill>
                  <a:schemeClr val="bg1">
                    <a:lumMod val="50000"/>
                  </a:schemeClr>
                </a:solidFill>
                <a:latin typeface="Arial" charset="0"/>
              </a:rPr>
              <a:t>Biol</a:t>
            </a:r>
            <a:r>
              <a:rPr lang="fr-FR" sz="1000" b="1" dirty="0">
                <a:solidFill>
                  <a:schemeClr val="bg1">
                    <a:lumMod val="50000"/>
                  </a:schemeClr>
                </a:solidFill>
                <a:latin typeface="Arial" charset="0"/>
              </a:rPr>
              <a:t>. </a:t>
            </a:r>
            <a:r>
              <a:rPr lang="fr-FR" sz="1000" b="1" dirty="0" err="1">
                <a:solidFill>
                  <a:schemeClr val="bg1">
                    <a:lumMod val="50000"/>
                  </a:schemeClr>
                </a:solidFill>
                <a:latin typeface="Arial" charset="0"/>
              </a:rPr>
              <a:t>Evol</a:t>
            </a:r>
            <a:r>
              <a:rPr lang="fr-FR" sz="1000" b="1" dirty="0">
                <a:solidFill>
                  <a:schemeClr val="bg1">
                    <a:lumMod val="50000"/>
                  </a:schemeClr>
                </a:solidFill>
                <a:latin typeface="Arial" charset="0"/>
              </a:rPr>
              <a:t>. 2017</a:t>
            </a:r>
          </a:p>
        </p:txBody>
      </p:sp>
      <p:sp>
        <p:nvSpPr>
          <p:cNvPr id="2" name="Rectangle 1"/>
          <p:cNvSpPr/>
          <p:nvPr/>
        </p:nvSpPr>
        <p:spPr>
          <a:xfrm>
            <a:off x="1343025" y="5961638"/>
            <a:ext cx="6379948" cy="738664"/>
          </a:xfrm>
          <a:prstGeom prst="rect">
            <a:avLst/>
          </a:prstGeom>
        </p:spPr>
        <p:txBody>
          <a:bodyPr wrap="square">
            <a:spAutoFit/>
          </a:bodyPr>
          <a:lstStyle/>
          <a:p>
            <a:r>
              <a:rPr lang="en-US" sz="1400" b="1" dirty="0">
                <a:solidFill>
                  <a:schemeClr val="bg1">
                    <a:lumMod val="65000"/>
                  </a:schemeClr>
                </a:solidFill>
                <a:latin typeface="Microsoft Sans Serif" charset="0"/>
                <a:ea typeface="Microsoft Sans Serif" charset="0"/>
                <a:cs typeface="Microsoft Sans Serif" charset="0"/>
              </a:rPr>
              <a:t>Domesticated </a:t>
            </a:r>
            <a:r>
              <a:rPr lang="en-US" sz="1400" b="1" i="1" dirty="0">
                <a:solidFill>
                  <a:schemeClr val="bg1">
                    <a:lumMod val="65000"/>
                  </a:schemeClr>
                </a:solidFill>
                <a:latin typeface="Microsoft Sans Serif" charset="0"/>
                <a:ea typeface="Microsoft Sans Serif" charset="0"/>
                <a:cs typeface="Microsoft Sans Serif" charset="0"/>
              </a:rPr>
              <a:t>G. </a:t>
            </a:r>
            <a:r>
              <a:rPr lang="en-US" sz="1400" b="1" i="1" dirty="0" err="1">
                <a:solidFill>
                  <a:schemeClr val="bg1">
                    <a:lumMod val="65000"/>
                  </a:schemeClr>
                </a:solidFill>
                <a:latin typeface="Microsoft Sans Serif" charset="0"/>
                <a:ea typeface="Microsoft Sans Serif" charset="0"/>
                <a:cs typeface="Microsoft Sans Serif" charset="0"/>
              </a:rPr>
              <a:t>hirsutum</a:t>
            </a:r>
            <a:r>
              <a:rPr lang="en-US" sz="1400" b="1" i="1" dirty="0">
                <a:solidFill>
                  <a:schemeClr val="bg1">
                    <a:lumMod val="65000"/>
                  </a:schemeClr>
                </a:solidFill>
                <a:latin typeface="Microsoft Sans Serif" charset="0"/>
                <a:ea typeface="Microsoft Sans Serif" charset="0"/>
                <a:cs typeface="Microsoft Sans Serif" charset="0"/>
              </a:rPr>
              <a:t> </a:t>
            </a:r>
            <a:r>
              <a:rPr lang="en-US" sz="1400" b="1" dirty="0">
                <a:solidFill>
                  <a:srgbClr val="43C2DE"/>
                </a:solidFill>
                <a:latin typeface="Microsoft Sans Serif" charset="0"/>
                <a:ea typeface="Microsoft Sans Serif" charset="0"/>
                <a:cs typeface="Microsoft Sans Serif" charset="0"/>
              </a:rPr>
              <a:t>TM1 resembles A- more than D- progenitors </a:t>
            </a:r>
            <a:r>
              <a:rPr lang="en-US" sz="1400" b="1" dirty="0">
                <a:solidFill>
                  <a:schemeClr val="bg1">
                    <a:lumMod val="65000"/>
                  </a:schemeClr>
                </a:solidFill>
                <a:latin typeface="Microsoft Sans Serif" charset="0"/>
                <a:ea typeface="Microsoft Sans Serif" charset="0"/>
                <a:cs typeface="Microsoft Sans Serif" charset="0"/>
              </a:rPr>
              <a:t>(D</a:t>
            </a:r>
            <a:r>
              <a:rPr lang="en-US" sz="1400" b="1" baseline="-25000" dirty="0">
                <a:solidFill>
                  <a:schemeClr val="bg1">
                    <a:lumMod val="65000"/>
                  </a:schemeClr>
                </a:solidFill>
                <a:latin typeface="Microsoft Sans Serif" charset="0"/>
                <a:ea typeface="Microsoft Sans Serif" charset="0"/>
                <a:cs typeface="Microsoft Sans Serif" charset="0"/>
              </a:rPr>
              <a:t>A</a:t>
            </a:r>
            <a:r>
              <a:rPr lang="en-US" sz="1400" b="1" dirty="0">
                <a:solidFill>
                  <a:schemeClr val="bg1">
                    <a:lumMod val="65000"/>
                  </a:schemeClr>
                </a:solidFill>
                <a:latin typeface="Microsoft Sans Serif" charset="0"/>
                <a:ea typeface="Microsoft Sans Serif" charset="0"/>
                <a:cs typeface="Microsoft Sans Serif" charset="0"/>
              </a:rPr>
              <a:t>= 0. 74, D</a:t>
            </a:r>
            <a:r>
              <a:rPr lang="en-US" sz="1400" b="1" baseline="-25000" dirty="0">
                <a:solidFill>
                  <a:schemeClr val="bg1">
                    <a:lumMod val="65000"/>
                  </a:schemeClr>
                </a:solidFill>
                <a:latin typeface="Microsoft Sans Serif" charset="0"/>
                <a:ea typeface="Microsoft Sans Serif" charset="0"/>
                <a:cs typeface="Microsoft Sans Serif" charset="0"/>
              </a:rPr>
              <a:t>D</a:t>
            </a:r>
            <a:r>
              <a:rPr lang="en-US" sz="1400" b="1" dirty="0">
                <a:solidFill>
                  <a:schemeClr val="bg1">
                    <a:lumMod val="65000"/>
                  </a:schemeClr>
                </a:solidFill>
                <a:latin typeface="Microsoft Sans Serif" charset="0"/>
                <a:ea typeface="Microsoft Sans Serif" charset="0"/>
                <a:cs typeface="Microsoft Sans Serif" charset="0"/>
              </a:rPr>
              <a:t>=0.67; D</a:t>
            </a:r>
            <a:r>
              <a:rPr lang="en-US" sz="1400" b="1" baseline="-25000" dirty="0">
                <a:solidFill>
                  <a:schemeClr val="bg1">
                    <a:lumMod val="65000"/>
                  </a:schemeClr>
                </a:solidFill>
                <a:latin typeface="Microsoft Sans Serif" charset="0"/>
                <a:ea typeface="Microsoft Sans Serif" charset="0"/>
                <a:cs typeface="Microsoft Sans Serif" charset="0"/>
              </a:rPr>
              <a:t>A</a:t>
            </a:r>
            <a:r>
              <a:rPr lang="en-US" sz="1400" b="1" dirty="0">
                <a:solidFill>
                  <a:schemeClr val="bg1">
                    <a:lumMod val="65000"/>
                  </a:schemeClr>
                </a:solidFill>
                <a:latin typeface="Microsoft Sans Serif" charset="0"/>
                <a:ea typeface="Microsoft Sans Serif" charset="0"/>
                <a:cs typeface="Microsoft Sans Serif" charset="0"/>
              </a:rPr>
              <a:t>&gt;D</a:t>
            </a:r>
            <a:r>
              <a:rPr lang="en-US" sz="1400" b="1" baseline="-25000" dirty="0">
                <a:solidFill>
                  <a:schemeClr val="bg1">
                    <a:lumMod val="65000"/>
                  </a:schemeClr>
                </a:solidFill>
                <a:latin typeface="Microsoft Sans Serif" charset="0"/>
                <a:ea typeface="Microsoft Sans Serif" charset="0"/>
                <a:cs typeface="Microsoft Sans Serif" charset="0"/>
              </a:rPr>
              <a:t>D</a:t>
            </a:r>
            <a:r>
              <a:rPr lang="en-US" sz="1400" b="1" dirty="0">
                <a:solidFill>
                  <a:schemeClr val="bg1">
                    <a:lumMod val="65000"/>
                  </a:schemeClr>
                </a:solidFill>
                <a:latin typeface="Microsoft Sans Serif" charset="0"/>
                <a:ea typeface="Microsoft Sans Serif" charset="0"/>
                <a:cs typeface="Microsoft Sans Serif" charset="0"/>
              </a:rPr>
              <a:t>, P&lt;0.05)</a:t>
            </a:r>
          </a:p>
          <a:p>
            <a:pPr>
              <a:defRPr/>
            </a:pPr>
            <a:r>
              <a:rPr lang="en-US" altLang="zh-CN" sz="1400" b="1" dirty="0">
                <a:solidFill>
                  <a:schemeClr val="bg1">
                    <a:lumMod val="65000"/>
                  </a:schemeClr>
                </a:solidFill>
                <a:latin typeface="Microsoft Sans Serif" charset="0"/>
                <a:ea typeface="Microsoft Sans Serif" charset="0"/>
                <a:cs typeface="Microsoft Sans Serif" charset="0"/>
              </a:rPr>
              <a:t> </a:t>
            </a:r>
          </a:p>
        </p:txBody>
      </p:sp>
    </p:spTree>
    <p:extLst>
      <p:ext uri="{BB962C8B-B14F-4D97-AF65-F5344CB8AC3E}">
        <p14:creationId xmlns:p14="http://schemas.microsoft.com/office/powerpoint/2010/main" val="15782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par>
                                <p:cTn id="8" presetID="22" presetClass="entr" presetSubtype="8"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par>
                                <p:cTn id="11" presetID="22" presetClass="entr" presetSubtype="8" fill="hold" nodeType="withEffect">
                                  <p:stCondLst>
                                    <p:cond delay="100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dissolv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dissolve">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Straight Connector 60"/>
          <p:cNvCxnSpPr/>
          <p:nvPr/>
        </p:nvCxnSpPr>
        <p:spPr>
          <a:xfrm>
            <a:off x="506784" y="342900"/>
            <a:ext cx="0" cy="731520"/>
          </a:xfrm>
          <a:prstGeom prst="line">
            <a:avLst/>
          </a:prstGeom>
          <a:ln w="50800">
            <a:solidFill>
              <a:srgbClr val="21B9DE"/>
            </a:solidFill>
          </a:ln>
          <a:effectLst/>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514342" y="285214"/>
            <a:ext cx="6324869" cy="830997"/>
          </a:xfrm>
          <a:prstGeom prst="rect">
            <a:avLst/>
          </a:prstGeom>
        </p:spPr>
        <p:txBody>
          <a:bodyPr wrap="square">
            <a:spAutoFit/>
          </a:bodyPr>
          <a:lstStyle/>
          <a:p>
            <a:r>
              <a:rPr lang="en-US" sz="2400" b="1" dirty="0">
                <a:latin typeface="Microsoft Sans Serif" charset="0"/>
                <a:ea typeface="Microsoft Sans Serif" charset="0"/>
                <a:cs typeface="Microsoft Sans Serif" charset="0"/>
              </a:rPr>
              <a:t>Co-expression</a:t>
            </a:r>
            <a:endParaRPr lang="en-US" sz="2400" b="1" dirty="0">
              <a:solidFill>
                <a:srgbClr val="43C2DE"/>
              </a:solidFill>
              <a:latin typeface="Microsoft Sans Serif" charset="0"/>
              <a:ea typeface="Microsoft Sans Serif" charset="0"/>
              <a:cs typeface="Microsoft Sans Serif" charset="0"/>
            </a:endParaRPr>
          </a:p>
          <a:p>
            <a:r>
              <a:rPr lang="en-US" altLang="zh-CN" sz="2400" b="1" dirty="0">
                <a:solidFill>
                  <a:srgbClr val="43C2DE"/>
                </a:solidFill>
                <a:latin typeface="Microsoft Sans Serif" charset="0"/>
                <a:ea typeface="Microsoft Sans Serif" charset="0"/>
                <a:cs typeface="Microsoft Sans Serif" charset="0"/>
              </a:rPr>
              <a:t>oil synthesis and lipid related gene network</a:t>
            </a:r>
            <a:endParaRPr lang="zh-CN" altLang="en-US" sz="2400" b="1" dirty="0">
              <a:solidFill>
                <a:srgbClr val="43C2DE"/>
              </a:solidFill>
              <a:latin typeface="Microsoft Sans Serif" charset="0"/>
              <a:ea typeface="Microsoft Sans Serif" charset="0"/>
              <a:cs typeface="Microsoft Sans Serif" charset="0"/>
            </a:endParaRPr>
          </a:p>
        </p:txBody>
      </p:sp>
      <p:sp>
        <p:nvSpPr>
          <p:cNvPr id="4" name="Rectangle 3"/>
          <p:cNvSpPr/>
          <p:nvPr/>
        </p:nvSpPr>
        <p:spPr>
          <a:xfrm>
            <a:off x="1343025" y="1377981"/>
            <a:ext cx="6700838" cy="954107"/>
          </a:xfrm>
          <a:prstGeom prst="rect">
            <a:avLst/>
          </a:prstGeom>
        </p:spPr>
        <p:txBody>
          <a:bodyPr wrap="square">
            <a:spAutoFit/>
          </a:bodyPr>
          <a:lstStyle/>
          <a:p>
            <a:pPr>
              <a:defRPr/>
            </a:pPr>
            <a:r>
              <a:rPr lang="en-US" sz="1400" b="1" dirty="0">
                <a:solidFill>
                  <a:schemeClr val="bg1">
                    <a:lumMod val="65000"/>
                  </a:schemeClr>
                </a:solidFill>
                <a:latin typeface="Microsoft Sans Serif" charset="0"/>
                <a:ea typeface="Microsoft Sans Serif" charset="0"/>
                <a:cs typeface="Microsoft Sans Serif" charset="0"/>
              </a:rPr>
              <a:t>Regulatory connections of oil synthesis-related pathways are </a:t>
            </a:r>
            <a:r>
              <a:rPr lang="en-US" sz="1400" b="1" dirty="0">
                <a:solidFill>
                  <a:srgbClr val="43C2DE"/>
                </a:solidFill>
                <a:latin typeface="Microsoft Sans Serif" charset="0"/>
                <a:ea typeface="Microsoft Sans Serif" charset="0"/>
                <a:cs typeface="Microsoft Sans Serif" charset="0"/>
              </a:rPr>
              <a:t>denser and more closely clustered in domesticated</a:t>
            </a:r>
            <a:r>
              <a:rPr lang="en-US" sz="1400" b="1" dirty="0">
                <a:solidFill>
                  <a:schemeClr val="bg1">
                    <a:lumMod val="65000"/>
                  </a:schemeClr>
                </a:solidFill>
                <a:latin typeface="Microsoft Sans Serif" charset="0"/>
                <a:ea typeface="Microsoft Sans Serif" charset="0"/>
                <a:cs typeface="Microsoft Sans Serif" charset="0"/>
              </a:rPr>
              <a:t> vs. wild </a:t>
            </a:r>
            <a:r>
              <a:rPr lang="en-US" sz="1400" b="1" i="1" dirty="0">
                <a:solidFill>
                  <a:schemeClr val="bg1">
                    <a:lumMod val="65000"/>
                  </a:schemeClr>
                </a:solidFill>
                <a:latin typeface="Microsoft Sans Serif" charset="0"/>
                <a:ea typeface="Microsoft Sans Serif" charset="0"/>
                <a:cs typeface="Microsoft Sans Serif" charset="0"/>
              </a:rPr>
              <a:t>G. </a:t>
            </a:r>
            <a:r>
              <a:rPr lang="en-US" sz="1400" b="1" i="1" dirty="0" err="1">
                <a:solidFill>
                  <a:schemeClr val="bg1">
                    <a:lumMod val="65000"/>
                  </a:schemeClr>
                </a:solidFill>
                <a:latin typeface="Microsoft Sans Serif" charset="0"/>
                <a:ea typeface="Microsoft Sans Serif" charset="0"/>
                <a:cs typeface="Microsoft Sans Serif" charset="0"/>
              </a:rPr>
              <a:t>hirsutum</a:t>
            </a:r>
            <a:r>
              <a:rPr lang="en-US" sz="1400" b="1" dirty="0">
                <a:solidFill>
                  <a:schemeClr val="bg1">
                    <a:lumMod val="65000"/>
                  </a:schemeClr>
                </a:solidFill>
                <a:latin typeface="Microsoft Sans Serif" charset="0"/>
                <a:ea typeface="Microsoft Sans Serif" charset="0"/>
                <a:cs typeface="Microsoft Sans Serif" charset="0"/>
              </a:rPr>
              <a:t>, suggesting </a:t>
            </a:r>
            <a:r>
              <a:rPr lang="en-US" altLang="zh-CN" sz="1400" b="1" dirty="0">
                <a:solidFill>
                  <a:schemeClr val="bg1">
                    <a:lumMod val="65000"/>
                  </a:schemeClr>
                </a:solidFill>
                <a:latin typeface="Microsoft Sans Serif" charset="0"/>
                <a:ea typeface="Microsoft Sans Serif" charset="0"/>
                <a:cs typeface="Microsoft Sans Serif" charset="0"/>
              </a:rPr>
              <a:t>oil synthesis related gene network was altered by domestication</a:t>
            </a:r>
            <a:endParaRPr lang="en-US" sz="1400" b="1" dirty="0">
              <a:solidFill>
                <a:schemeClr val="bg1">
                  <a:lumMod val="65000"/>
                </a:schemeClr>
              </a:solidFill>
              <a:latin typeface="Microsoft Sans Serif" charset="0"/>
              <a:ea typeface="Microsoft Sans Serif" charset="0"/>
              <a:cs typeface="Microsoft Sans Serif" charset="0"/>
            </a:endParaRPr>
          </a:p>
          <a:p>
            <a:pPr>
              <a:defRPr/>
            </a:pPr>
            <a:endParaRPr lang="en-US" altLang="zh-CN" sz="1400" b="1" dirty="0">
              <a:solidFill>
                <a:schemeClr val="bg1">
                  <a:lumMod val="65000"/>
                </a:schemeClr>
              </a:solidFill>
              <a:latin typeface="Microsoft Sans Serif" charset="0"/>
              <a:ea typeface="Microsoft Sans Serif" charset="0"/>
              <a:cs typeface="Microsoft Sans Serif" charset="0"/>
            </a:endParaRPr>
          </a:p>
        </p:txBody>
      </p:sp>
      <p:pic>
        <p:nvPicPr>
          <p:cNvPr id="5" name="图片 57" descr="Macintosh HD:Users:Jing:Dropbox:Screenshots:Screenshot 2015-12-11 15.52.18.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487058" y="2207427"/>
            <a:ext cx="5722208" cy="4150013"/>
          </a:xfrm>
          <a:prstGeom prst="rect">
            <a:avLst/>
          </a:prstGeom>
          <a:noFill/>
          <a:ln>
            <a:noFill/>
          </a:ln>
        </p:spPr>
      </p:pic>
      <p:sp>
        <p:nvSpPr>
          <p:cNvPr id="8" name="文本框 1"/>
          <p:cNvSpPr txBox="1"/>
          <p:nvPr/>
        </p:nvSpPr>
        <p:spPr>
          <a:xfrm>
            <a:off x="1487058" y="4349851"/>
            <a:ext cx="534121" cy="307777"/>
          </a:xfrm>
          <a:prstGeom prst="rect">
            <a:avLst/>
          </a:prstGeom>
          <a:noFill/>
        </p:spPr>
        <p:txBody>
          <a:bodyPr wrap="none" rtlCol="0">
            <a:spAutoFit/>
          </a:bodyPr>
          <a:lstStyle/>
          <a:p>
            <a:r>
              <a:rPr kumimoji="1" lang="en-US" altLang="zh-CN" sz="1400" b="1" dirty="0">
                <a:solidFill>
                  <a:schemeClr val="tx1">
                    <a:lumMod val="50000"/>
                    <a:lumOff val="50000"/>
                  </a:schemeClr>
                </a:solidFill>
                <a:latin typeface="Microsoft Sans Serif" charset="0"/>
                <a:ea typeface="Microsoft Sans Serif" charset="0"/>
                <a:cs typeface="Microsoft Sans Serif" charset="0"/>
              </a:rPr>
              <a:t>Wild</a:t>
            </a:r>
            <a:endParaRPr kumimoji="1" lang="zh-CN" altLang="en-US" sz="1400" b="1" dirty="0">
              <a:solidFill>
                <a:schemeClr val="tx1">
                  <a:lumMod val="50000"/>
                  <a:lumOff val="50000"/>
                </a:schemeClr>
              </a:solidFill>
              <a:latin typeface="Microsoft Sans Serif" charset="0"/>
              <a:ea typeface="Microsoft Sans Serif" charset="0"/>
              <a:cs typeface="Microsoft Sans Serif" charset="0"/>
            </a:endParaRPr>
          </a:p>
        </p:txBody>
      </p:sp>
      <p:sp>
        <p:nvSpPr>
          <p:cNvPr id="9" name="文本框 69"/>
          <p:cNvSpPr txBox="1"/>
          <p:nvPr/>
        </p:nvSpPr>
        <p:spPr>
          <a:xfrm>
            <a:off x="5991303" y="4349851"/>
            <a:ext cx="1281120" cy="307777"/>
          </a:xfrm>
          <a:prstGeom prst="rect">
            <a:avLst/>
          </a:prstGeom>
          <a:noFill/>
        </p:spPr>
        <p:txBody>
          <a:bodyPr wrap="none" rtlCol="0">
            <a:spAutoFit/>
          </a:bodyPr>
          <a:lstStyle/>
          <a:p>
            <a:r>
              <a:rPr kumimoji="1" lang="en-US" altLang="zh-CN" sz="1400" b="1" dirty="0">
                <a:solidFill>
                  <a:schemeClr val="tx1">
                    <a:lumMod val="50000"/>
                    <a:lumOff val="50000"/>
                  </a:schemeClr>
                </a:solidFill>
                <a:latin typeface="Microsoft Sans Serif" charset="0"/>
                <a:ea typeface="Microsoft Sans Serif" charset="0"/>
                <a:cs typeface="Microsoft Sans Serif" charset="0"/>
              </a:rPr>
              <a:t>Domesticated</a:t>
            </a:r>
            <a:endParaRPr kumimoji="1" lang="zh-CN" altLang="en-US" sz="1400" b="1" dirty="0">
              <a:solidFill>
                <a:schemeClr val="tx1">
                  <a:lumMod val="50000"/>
                  <a:lumOff val="50000"/>
                </a:schemeClr>
              </a:solidFill>
              <a:latin typeface="Microsoft Sans Serif" charset="0"/>
              <a:ea typeface="Microsoft Sans Serif" charset="0"/>
              <a:cs typeface="Microsoft Sans Serif" charset="0"/>
            </a:endParaRPr>
          </a:p>
        </p:txBody>
      </p:sp>
      <p:sp>
        <p:nvSpPr>
          <p:cNvPr id="10" name="Text Box 4"/>
          <p:cNvSpPr txBox="1">
            <a:spLocks noChangeArrowheads="1"/>
          </p:cNvSpPr>
          <p:nvPr/>
        </p:nvSpPr>
        <p:spPr bwMode="auto">
          <a:xfrm>
            <a:off x="7020432" y="6626160"/>
            <a:ext cx="2258027" cy="2318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x-none" sz="1000" b="1" dirty="0">
                <a:solidFill>
                  <a:schemeClr val="bg1">
                    <a:lumMod val="50000"/>
                  </a:schemeClr>
                </a:solidFill>
                <a:latin typeface="Arial" charset="0"/>
              </a:rPr>
              <a:t>Hu et al, </a:t>
            </a:r>
            <a:r>
              <a:rPr lang="fr-FR" sz="1000" b="1" dirty="0" err="1">
                <a:solidFill>
                  <a:schemeClr val="bg1">
                    <a:lumMod val="50000"/>
                  </a:schemeClr>
                </a:solidFill>
                <a:latin typeface="Arial" charset="0"/>
              </a:rPr>
              <a:t>Genome</a:t>
            </a:r>
            <a:r>
              <a:rPr lang="fr-FR" sz="1000" b="1" dirty="0">
                <a:solidFill>
                  <a:schemeClr val="bg1">
                    <a:lumMod val="50000"/>
                  </a:schemeClr>
                </a:solidFill>
                <a:latin typeface="Arial" charset="0"/>
              </a:rPr>
              <a:t> </a:t>
            </a:r>
            <a:r>
              <a:rPr lang="fr-FR" sz="1000" b="1" dirty="0" err="1">
                <a:solidFill>
                  <a:schemeClr val="bg1">
                    <a:lumMod val="50000"/>
                  </a:schemeClr>
                </a:solidFill>
                <a:latin typeface="Arial" charset="0"/>
              </a:rPr>
              <a:t>Biol</a:t>
            </a:r>
            <a:r>
              <a:rPr lang="fr-FR" sz="1000" b="1" dirty="0">
                <a:solidFill>
                  <a:schemeClr val="bg1">
                    <a:lumMod val="50000"/>
                  </a:schemeClr>
                </a:solidFill>
                <a:latin typeface="Arial" charset="0"/>
              </a:rPr>
              <a:t>. </a:t>
            </a:r>
            <a:r>
              <a:rPr lang="fr-FR" sz="1000" b="1" dirty="0" err="1">
                <a:solidFill>
                  <a:schemeClr val="bg1">
                    <a:lumMod val="50000"/>
                  </a:schemeClr>
                </a:solidFill>
                <a:latin typeface="Arial" charset="0"/>
              </a:rPr>
              <a:t>Evol</a:t>
            </a:r>
            <a:r>
              <a:rPr lang="fr-FR" sz="1000" b="1" dirty="0">
                <a:solidFill>
                  <a:schemeClr val="bg1">
                    <a:lumMod val="50000"/>
                  </a:schemeClr>
                </a:solidFill>
                <a:latin typeface="Arial" charset="0"/>
              </a:rPr>
              <a:t>. 2017</a:t>
            </a:r>
          </a:p>
        </p:txBody>
      </p:sp>
      <p:cxnSp>
        <p:nvCxnSpPr>
          <p:cNvPr id="6" name="Straight Connector 5"/>
          <p:cNvCxnSpPr/>
          <p:nvPr/>
        </p:nvCxnSpPr>
        <p:spPr>
          <a:xfrm flipV="1">
            <a:off x="2977237" y="5652287"/>
            <a:ext cx="2739154" cy="4046"/>
          </a:xfrm>
          <a:prstGeom prst="line">
            <a:avLst/>
          </a:prstGeom>
          <a:ln w="12700">
            <a:solidFill>
              <a:srgbClr val="EF6571"/>
            </a:solidFill>
          </a:ln>
          <a:effectLst>
            <a:outerShdw blurRad="50800" dist="50800" dir="5400000" sx="1000" sy="1000" algn="ctr" rotWithShape="0">
              <a:srgbClr val="000000">
                <a:alpha val="43137"/>
              </a:srgbClr>
            </a:outerShdw>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2977237" y="6104091"/>
            <a:ext cx="2739154" cy="4046"/>
          </a:xfrm>
          <a:prstGeom prst="line">
            <a:avLst/>
          </a:prstGeom>
          <a:ln w="12700">
            <a:solidFill>
              <a:srgbClr val="EF6571"/>
            </a:solidFill>
          </a:ln>
          <a:effectLst>
            <a:outerShdw blurRad="50800" dist="50800" dir="5400000" sx="1000" sy="1000" algn="ctr" rotWithShape="0">
              <a:srgbClr val="000000">
                <a:alpha val="43137"/>
              </a:srgbClr>
            </a:outerShdw>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2977237" y="5904077"/>
            <a:ext cx="2739154" cy="4046"/>
          </a:xfrm>
          <a:prstGeom prst="line">
            <a:avLst/>
          </a:prstGeom>
          <a:ln w="12700">
            <a:solidFill>
              <a:srgbClr val="EF6571"/>
            </a:solidFill>
          </a:ln>
          <a:effectLst>
            <a:outerShdw blurRad="50800" dist="50800" dir="5400000" sx="1000" sy="1000" algn="ctr" rotWithShape="0">
              <a:srgbClr val="000000">
                <a:alpha val="43137"/>
              </a:srgb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49987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par>
                                <p:cTn id="11" presetID="22" presetClass="entr" presetSubtype="8"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1510748" y="2921727"/>
            <a:ext cx="6122504" cy="147002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2000" b="1" dirty="0">
                <a:solidFill>
                  <a:srgbClr val="21B9DE"/>
                </a:solidFill>
                <a:latin typeface="Microsoft Sans Serif" charset="0"/>
                <a:ea typeface="Microsoft Sans Serif" charset="0"/>
                <a:cs typeface="Microsoft Sans Serif" charset="0"/>
              </a:rPr>
              <a:t>Challenges</a:t>
            </a:r>
            <a:r>
              <a:rPr lang="en-US" altLang="zh-CN" sz="2000" b="1" dirty="0">
                <a:latin typeface="Microsoft Sans Serif" charset="0"/>
                <a:ea typeface="Microsoft Sans Serif" charset="0"/>
                <a:cs typeface="Microsoft Sans Serif" charset="0"/>
              </a:rPr>
              <a:t> and </a:t>
            </a:r>
            <a:r>
              <a:rPr lang="en-US" altLang="zh-CN" sz="2000" b="1" dirty="0">
                <a:solidFill>
                  <a:srgbClr val="21B9DE"/>
                </a:solidFill>
                <a:latin typeface="Microsoft Sans Serif" charset="0"/>
                <a:ea typeface="Microsoft Sans Serif" charset="0"/>
                <a:cs typeface="Microsoft Sans Serif" charset="0"/>
              </a:rPr>
              <a:t>pitfalls</a:t>
            </a:r>
            <a:r>
              <a:rPr lang="en-US" altLang="zh-CN" sz="2000" b="1" dirty="0">
                <a:latin typeface="Microsoft Sans Serif" charset="0"/>
                <a:ea typeface="Microsoft Sans Serif" charset="0"/>
                <a:cs typeface="Microsoft Sans Serif" charset="0"/>
              </a:rPr>
              <a:t> in the use of partitioned gene counts for </a:t>
            </a:r>
            <a:r>
              <a:rPr lang="en-US" altLang="zh-CN" sz="2000" b="1" dirty="0" err="1">
                <a:latin typeface="Microsoft Sans Serif" charset="0"/>
                <a:ea typeface="Microsoft Sans Serif" charset="0"/>
                <a:cs typeface="Microsoft Sans Serif" charset="0"/>
              </a:rPr>
              <a:t>homoeologous</a:t>
            </a:r>
            <a:r>
              <a:rPr lang="en-US" altLang="zh-CN" sz="2000" b="1" dirty="0">
                <a:latin typeface="Microsoft Sans Serif" charset="0"/>
                <a:ea typeface="Microsoft Sans Serif" charset="0"/>
                <a:cs typeface="Microsoft Sans Serif" charset="0"/>
              </a:rPr>
              <a:t> gene expression and co-expression network analyses </a:t>
            </a:r>
            <a:endParaRPr lang="zh-CN" altLang="en-US" sz="2000" b="1" dirty="0">
              <a:latin typeface="Microsoft Sans Serif" charset="0"/>
              <a:ea typeface="Microsoft Sans Serif" charset="0"/>
              <a:cs typeface="Microsoft Sans Serif" charset="0"/>
            </a:endParaRPr>
          </a:p>
        </p:txBody>
      </p:sp>
      <p:cxnSp>
        <p:nvCxnSpPr>
          <p:cNvPr id="7" name="Elbow Connector 6"/>
          <p:cNvCxnSpPr/>
          <p:nvPr/>
        </p:nvCxnSpPr>
        <p:spPr>
          <a:xfrm rot="5400000" flipH="1" flipV="1">
            <a:off x="962108" y="2647407"/>
            <a:ext cx="548640" cy="548640"/>
          </a:xfrm>
          <a:prstGeom prst="bentConnector3">
            <a:avLst>
              <a:gd name="adj1" fmla="val 96667"/>
            </a:avLst>
          </a:prstGeom>
          <a:ln w="50800">
            <a:solidFill>
              <a:srgbClr val="21B9DE"/>
            </a:solidFill>
          </a:ln>
          <a:effectLst/>
        </p:spPr>
        <p:style>
          <a:lnRef idx="2">
            <a:schemeClr val="accent1"/>
          </a:lnRef>
          <a:fillRef idx="0">
            <a:schemeClr val="accent1"/>
          </a:fillRef>
          <a:effectRef idx="1">
            <a:schemeClr val="accent1"/>
          </a:effectRef>
          <a:fontRef idx="minor">
            <a:schemeClr val="tx1"/>
          </a:fontRef>
        </p:style>
      </p:cxnSp>
      <p:cxnSp>
        <p:nvCxnSpPr>
          <p:cNvPr id="8" name="Elbow Connector 7"/>
          <p:cNvCxnSpPr/>
          <p:nvPr/>
        </p:nvCxnSpPr>
        <p:spPr>
          <a:xfrm rot="16200000" flipH="1" flipV="1">
            <a:off x="7633252" y="3624280"/>
            <a:ext cx="548640" cy="548640"/>
          </a:xfrm>
          <a:prstGeom prst="bentConnector3">
            <a:avLst>
              <a:gd name="adj1" fmla="val 96667"/>
            </a:avLst>
          </a:prstGeom>
          <a:ln w="50800">
            <a:solidFill>
              <a:srgbClr val="21B9DE"/>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38729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1581845"/>
            <a:ext cx="9144000" cy="3685309"/>
          </a:xfrm>
          <a:prstGeom prst="rect">
            <a:avLst/>
          </a:prstGeom>
          <a:solidFill>
            <a:schemeClr val="tx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lumMod val="85000"/>
                </a:schemeClr>
              </a:solidFill>
            </a:endParaRPr>
          </a:p>
        </p:txBody>
      </p:sp>
      <p:sp>
        <p:nvSpPr>
          <p:cNvPr id="3" name="Rectangle 2"/>
          <p:cNvSpPr/>
          <p:nvPr/>
        </p:nvSpPr>
        <p:spPr>
          <a:xfrm>
            <a:off x="514343" y="285213"/>
            <a:ext cx="5172081" cy="830997"/>
          </a:xfrm>
          <a:prstGeom prst="rect">
            <a:avLst/>
          </a:prstGeom>
        </p:spPr>
        <p:txBody>
          <a:bodyPr wrap="square">
            <a:spAutoFit/>
          </a:bodyPr>
          <a:lstStyle/>
          <a:p>
            <a:r>
              <a:rPr lang="en-US" sz="2400" b="1" dirty="0" err="1">
                <a:latin typeface="Microsoft Sans Serif" charset="0"/>
                <a:ea typeface="Microsoft Sans Serif" charset="0"/>
                <a:cs typeface="Microsoft Sans Serif" charset="0"/>
              </a:rPr>
              <a:t>Homoeolog</a:t>
            </a:r>
            <a:r>
              <a:rPr lang="en-US" sz="2400" b="1" dirty="0">
                <a:latin typeface="Microsoft Sans Serif" charset="0"/>
                <a:ea typeface="Microsoft Sans Serif" charset="0"/>
                <a:cs typeface="Microsoft Sans Serif" charset="0"/>
              </a:rPr>
              <a:t>-specific reads</a:t>
            </a:r>
            <a:endParaRPr lang="en-US" sz="2400" b="1" dirty="0">
              <a:solidFill>
                <a:srgbClr val="43C2DE"/>
              </a:solidFill>
              <a:latin typeface="Microsoft Sans Serif" charset="0"/>
              <a:ea typeface="Microsoft Sans Serif" charset="0"/>
              <a:cs typeface="Microsoft Sans Serif" charset="0"/>
            </a:endParaRPr>
          </a:p>
          <a:p>
            <a:r>
              <a:rPr lang="en-US" altLang="zh-CN" sz="2400" b="1" dirty="0">
                <a:solidFill>
                  <a:srgbClr val="43C2DE"/>
                </a:solidFill>
                <a:latin typeface="Microsoft Sans Serif" charset="0"/>
                <a:ea typeface="Microsoft Sans Serif" charset="0"/>
                <a:cs typeface="Microsoft Sans Serif" charset="0"/>
              </a:rPr>
              <a:t>characterization and partition</a:t>
            </a:r>
            <a:endParaRPr lang="zh-CN" altLang="en-US" sz="2400" b="1" dirty="0">
              <a:solidFill>
                <a:srgbClr val="43C2DE"/>
              </a:solidFill>
              <a:latin typeface="Microsoft Sans Serif" charset="0"/>
              <a:ea typeface="Microsoft Sans Serif" charset="0"/>
              <a:cs typeface="Microsoft Sans Serif" charset="0"/>
            </a:endParaRPr>
          </a:p>
        </p:txBody>
      </p:sp>
      <p:cxnSp>
        <p:nvCxnSpPr>
          <p:cNvPr id="4" name="Straight Connector 3"/>
          <p:cNvCxnSpPr/>
          <p:nvPr/>
        </p:nvCxnSpPr>
        <p:spPr>
          <a:xfrm>
            <a:off x="506784" y="342900"/>
            <a:ext cx="0" cy="731520"/>
          </a:xfrm>
          <a:prstGeom prst="line">
            <a:avLst/>
          </a:prstGeom>
          <a:ln w="50800">
            <a:solidFill>
              <a:srgbClr val="21B9DE"/>
            </a:solidFill>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5245742" y="2772079"/>
            <a:ext cx="3541524" cy="2308324"/>
          </a:xfrm>
          <a:prstGeom prst="rect">
            <a:avLst/>
          </a:prstGeom>
        </p:spPr>
        <p:txBody>
          <a:bodyPr wrap="square">
            <a:spAutoFit/>
          </a:bodyPr>
          <a:lstStyle/>
          <a:p>
            <a:r>
              <a:rPr kumimoji="1" lang="en-US" altLang="zh-CN" sz="1600" dirty="0">
                <a:solidFill>
                  <a:schemeClr val="bg1"/>
                </a:solidFill>
                <a:latin typeface="Microsoft Sans Serif" charset="0"/>
                <a:ea typeface="Microsoft Sans Serif" charset="0"/>
                <a:cs typeface="Microsoft Sans Serif" charset="0"/>
              </a:rPr>
              <a:t>After </a:t>
            </a:r>
            <a:r>
              <a:rPr kumimoji="1" lang="en-US" altLang="zh-CN" sz="1600" dirty="0" err="1">
                <a:solidFill>
                  <a:schemeClr val="bg1"/>
                </a:solidFill>
                <a:latin typeface="Microsoft Sans Serif" charset="0"/>
                <a:ea typeface="Microsoft Sans Serif" charset="0"/>
                <a:cs typeface="Microsoft Sans Serif" charset="0"/>
              </a:rPr>
              <a:t>polyploid</a:t>
            </a:r>
            <a:r>
              <a:rPr kumimoji="1" lang="en-US" altLang="zh-CN" sz="1600" dirty="0">
                <a:solidFill>
                  <a:schemeClr val="bg1"/>
                </a:solidFill>
                <a:latin typeface="Microsoft Sans Serif" charset="0"/>
                <a:ea typeface="Microsoft Sans Serif" charset="0"/>
                <a:cs typeface="Microsoft Sans Serif" charset="0"/>
              </a:rPr>
              <a:t> RNA-</a:t>
            </a:r>
            <a:r>
              <a:rPr kumimoji="1" lang="en-US" altLang="zh-CN" sz="1600" dirty="0" err="1">
                <a:solidFill>
                  <a:schemeClr val="bg1"/>
                </a:solidFill>
                <a:latin typeface="Microsoft Sans Serif" charset="0"/>
                <a:ea typeface="Microsoft Sans Serif" charset="0"/>
                <a:cs typeface="Microsoft Sans Serif" charset="0"/>
              </a:rPr>
              <a:t>seq</a:t>
            </a:r>
            <a:r>
              <a:rPr kumimoji="1" lang="en-US" altLang="zh-CN" sz="1600" dirty="0">
                <a:solidFill>
                  <a:schemeClr val="bg1"/>
                </a:solidFill>
                <a:latin typeface="Microsoft Sans Serif" charset="0"/>
                <a:ea typeface="Microsoft Sans Serif" charset="0"/>
                <a:cs typeface="Microsoft Sans Serif" charset="0"/>
              </a:rPr>
              <a:t> reads being mapped and assigned to </a:t>
            </a:r>
            <a:r>
              <a:rPr kumimoji="1" lang="en-US" altLang="zh-CN" sz="1600" dirty="0" err="1">
                <a:solidFill>
                  <a:schemeClr val="bg1"/>
                </a:solidFill>
                <a:latin typeface="Microsoft Sans Serif" charset="0"/>
                <a:ea typeface="Microsoft Sans Serif" charset="0"/>
                <a:cs typeface="Microsoft Sans Serif" charset="0"/>
              </a:rPr>
              <a:t>homoeologs</a:t>
            </a:r>
            <a:r>
              <a:rPr kumimoji="1" lang="en-US" altLang="zh-CN" sz="1600" dirty="0">
                <a:solidFill>
                  <a:schemeClr val="bg1"/>
                </a:solidFill>
                <a:latin typeface="Microsoft Sans Serif" charset="0"/>
                <a:ea typeface="Microsoft Sans Serif" charset="0"/>
                <a:cs typeface="Microsoft Sans Serif" charset="0"/>
              </a:rPr>
              <a:t>, we routinely use the </a:t>
            </a:r>
            <a:r>
              <a:rPr kumimoji="1" lang="en-US" altLang="zh-CN" sz="1600" b="1" dirty="0" err="1">
                <a:solidFill>
                  <a:srgbClr val="21B9DE"/>
                </a:solidFill>
                <a:latin typeface="Microsoft Sans Serif" charset="0"/>
                <a:ea typeface="Microsoft Sans Serif" charset="0"/>
                <a:cs typeface="Microsoft Sans Serif" charset="0"/>
              </a:rPr>
              <a:t>homoeolog</a:t>
            </a:r>
            <a:r>
              <a:rPr kumimoji="1" lang="en-US" altLang="zh-CN" sz="1600" b="1" dirty="0">
                <a:solidFill>
                  <a:srgbClr val="21B9DE"/>
                </a:solidFill>
                <a:latin typeface="Microsoft Sans Serif" charset="0"/>
                <a:ea typeface="Microsoft Sans Serif" charset="0"/>
                <a:cs typeface="Microsoft Sans Serif" charset="0"/>
              </a:rPr>
              <a:t>-specific read counts</a:t>
            </a:r>
            <a:r>
              <a:rPr kumimoji="1" lang="en-US" altLang="zh-CN" sz="1600" dirty="0">
                <a:solidFill>
                  <a:schemeClr val="bg1"/>
                </a:solidFill>
                <a:latin typeface="Microsoft Sans Serif" charset="0"/>
                <a:ea typeface="Microsoft Sans Serif" charset="0"/>
                <a:cs typeface="Microsoft Sans Serif" charset="0"/>
              </a:rPr>
              <a:t> to approximate the </a:t>
            </a:r>
            <a:r>
              <a:rPr kumimoji="1" lang="en-US" altLang="zh-CN" sz="1600" b="1" dirty="0">
                <a:solidFill>
                  <a:srgbClr val="21B9DE"/>
                </a:solidFill>
                <a:latin typeface="Microsoft Sans Serif" charset="0"/>
                <a:ea typeface="Microsoft Sans Serif" charset="0"/>
                <a:cs typeface="Microsoft Sans Serif" charset="0"/>
              </a:rPr>
              <a:t>actual </a:t>
            </a:r>
            <a:r>
              <a:rPr kumimoji="1" lang="en-US" altLang="zh-CN" sz="1600" b="1" dirty="0" err="1">
                <a:solidFill>
                  <a:srgbClr val="21B9DE"/>
                </a:solidFill>
                <a:latin typeface="Microsoft Sans Serif" charset="0"/>
                <a:ea typeface="Microsoft Sans Serif" charset="0"/>
                <a:cs typeface="Microsoft Sans Serif" charset="0"/>
              </a:rPr>
              <a:t>homoeolog</a:t>
            </a:r>
            <a:r>
              <a:rPr kumimoji="1" lang="en-US" altLang="zh-CN" sz="1600" b="1" dirty="0">
                <a:solidFill>
                  <a:srgbClr val="21B9DE"/>
                </a:solidFill>
                <a:latin typeface="Microsoft Sans Serif" charset="0"/>
                <a:ea typeface="Microsoft Sans Serif" charset="0"/>
                <a:cs typeface="Microsoft Sans Serif" charset="0"/>
              </a:rPr>
              <a:t> expression levels</a:t>
            </a:r>
            <a:r>
              <a:rPr kumimoji="1" lang="en-US" altLang="zh-CN" sz="1600" dirty="0">
                <a:solidFill>
                  <a:schemeClr val="bg1"/>
                </a:solidFill>
                <a:latin typeface="Microsoft Sans Serif" charset="0"/>
                <a:ea typeface="Microsoft Sans Serif" charset="0"/>
                <a:cs typeface="Microsoft Sans Serif" charset="0"/>
              </a:rPr>
              <a:t>, and further study expression and co-expression patterns between </a:t>
            </a:r>
            <a:r>
              <a:rPr kumimoji="1" lang="en-US" altLang="zh-CN" sz="1600" dirty="0" err="1">
                <a:solidFill>
                  <a:schemeClr val="bg1"/>
                </a:solidFill>
                <a:latin typeface="Microsoft Sans Serif" charset="0"/>
                <a:ea typeface="Microsoft Sans Serif" charset="0"/>
                <a:cs typeface="Microsoft Sans Serif" charset="0"/>
              </a:rPr>
              <a:t>homoeologs</a:t>
            </a:r>
            <a:r>
              <a:rPr kumimoji="1" lang="en-US" altLang="zh-CN" sz="1600" dirty="0">
                <a:solidFill>
                  <a:schemeClr val="bg1"/>
                </a:solidFill>
                <a:latin typeface="Microsoft Sans Serif" charset="0"/>
                <a:ea typeface="Microsoft Sans Serif" charset="0"/>
                <a:cs typeface="Microsoft Sans Serif" charset="0"/>
              </a:rPr>
              <a:t> and sub-genomes.</a:t>
            </a:r>
          </a:p>
        </p:txBody>
      </p:sp>
      <p:sp>
        <p:nvSpPr>
          <p:cNvPr id="11" name="TextBox 10"/>
          <p:cNvSpPr txBox="1"/>
          <p:nvPr/>
        </p:nvSpPr>
        <p:spPr>
          <a:xfrm>
            <a:off x="343291" y="2340571"/>
            <a:ext cx="708848" cy="461665"/>
          </a:xfrm>
          <a:prstGeom prst="rect">
            <a:avLst/>
          </a:prstGeom>
          <a:noFill/>
        </p:spPr>
        <p:txBody>
          <a:bodyPr wrap="none" rtlCol="0">
            <a:spAutoFit/>
          </a:bodyPr>
          <a:lstStyle/>
          <a:p>
            <a:pPr algn="ctr"/>
            <a:r>
              <a:rPr lang="en-US" sz="1200" b="1" dirty="0">
                <a:solidFill>
                  <a:schemeClr val="bg1"/>
                </a:solidFill>
                <a:latin typeface="Arial" charset="0"/>
                <a:ea typeface="Arial" charset="0"/>
                <a:cs typeface="Arial" charset="0"/>
              </a:rPr>
              <a:t>Diploid</a:t>
            </a:r>
          </a:p>
          <a:p>
            <a:pPr algn="ctr"/>
            <a:r>
              <a:rPr lang="en-US" sz="1200" b="1" dirty="0">
                <a:solidFill>
                  <a:schemeClr val="bg1"/>
                </a:solidFill>
                <a:latin typeface="Arial" charset="0"/>
                <a:ea typeface="Arial" charset="0"/>
                <a:cs typeface="Arial" charset="0"/>
              </a:rPr>
              <a:t>(2x)</a:t>
            </a:r>
          </a:p>
        </p:txBody>
      </p:sp>
      <p:sp>
        <p:nvSpPr>
          <p:cNvPr id="47" name="TextBox 46"/>
          <p:cNvSpPr txBox="1"/>
          <p:nvPr/>
        </p:nvSpPr>
        <p:spPr>
          <a:xfrm>
            <a:off x="108451" y="3434136"/>
            <a:ext cx="1178528" cy="461665"/>
          </a:xfrm>
          <a:prstGeom prst="rect">
            <a:avLst/>
          </a:prstGeom>
          <a:noFill/>
        </p:spPr>
        <p:txBody>
          <a:bodyPr wrap="none" rtlCol="0">
            <a:spAutoFit/>
          </a:bodyPr>
          <a:lstStyle/>
          <a:p>
            <a:pPr algn="ctr"/>
            <a:r>
              <a:rPr lang="en-US" sz="1200" b="1" dirty="0" err="1">
                <a:solidFill>
                  <a:schemeClr val="bg1"/>
                </a:solidFill>
                <a:latin typeface="Arial" charset="0"/>
                <a:ea typeface="Arial" charset="0"/>
                <a:cs typeface="Arial" charset="0"/>
              </a:rPr>
              <a:t>Allotetraploid</a:t>
            </a:r>
            <a:endParaRPr lang="en-US" sz="1200" b="1" dirty="0">
              <a:solidFill>
                <a:schemeClr val="bg1"/>
              </a:solidFill>
              <a:latin typeface="Arial" charset="0"/>
              <a:ea typeface="Arial" charset="0"/>
              <a:cs typeface="Arial" charset="0"/>
            </a:endParaRPr>
          </a:p>
          <a:p>
            <a:pPr algn="ctr"/>
            <a:r>
              <a:rPr lang="en-US" sz="1200" b="1" dirty="0">
                <a:solidFill>
                  <a:schemeClr val="bg1"/>
                </a:solidFill>
                <a:latin typeface="Arial" charset="0"/>
                <a:ea typeface="Arial" charset="0"/>
                <a:cs typeface="Arial" charset="0"/>
              </a:rPr>
              <a:t>(4x)</a:t>
            </a:r>
          </a:p>
        </p:txBody>
      </p:sp>
      <p:sp>
        <p:nvSpPr>
          <p:cNvPr id="48" name="TextBox 47"/>
          <p:cNvSpPr txBox="1"/>
          <p:nvPr/>
        </p:nvSpPr>
        <p:spPr>
          <a:xfrm>
            <a:off x="343291" y="4525201"/>
            <a:ext cx="708848" cy="461665"/>
          </a:xfrm>
          <a:prstGeom prst="rect">
            <a:avLst/>
          </a:prstGeom>
          <a:noFill/>
        </p:spPr>
        <p:txBody>
          <a:bodyPr wrap="none" rtlCol="0">
            <a:spAutoFit/>
          </a:bodyPr>
          <a:lstStyle/>
          <a:p>
            <a:pPr algn="ctr"/>
            <a:r>
              <a:rPr lang="en-US" sz="1200" b="1" dirty="0">
                <a:solidFill>
                  <a:schemeClr val="bg1"/>
                </a:solidFill>
                <a:latin typeface="Arial" charset="0"/>
                <a:ea typeface="Arial" charset="0"/>
                <a:cs typeface="Arial" charset="0"/>
              </a:rPr>
              <a:t>Diploid</a:t>
            </a:r>
          </a:p>
          <a:p>
            <a:pPr algn="ctr"/>
            <a:r>
              <a:rPr lang="en-US" sz="1200" b="1" dirty="0">
                <a:solidFill>
                  <a:schemeClr val="bg1"/>
                </a:solidFill>
                <a:latin typeface="Arial" charset="0"/>
                <a:ea typeface="Arial" charset="0"/>
                <a:cs typeface="Arial" charset="0"/>
              </a:rPr>
              <a:t>(2x)</a:t>
            </a:r>
          </a:p>
        </p:txBody>
      </p:sp>
      <p:sp>
        <p:nvSpPr>
          <p:cNvPr id="88" name="TextBox 87"/>
          <p:cNvSpPr txBox="1"/>
          <p:nvPr/>
        </p:nvSpPr>
        <p:spPr>
          <a:xfrm>
            <a:off x="2811899" y="2053088"/>
            <a:ext cx="2274982" cy="276999"/>
          </a:xfrm>
          <a:prstGeom prst="rect">
            <a:avLst/>
          </a:prstGeom>
          <a:noFill/>
        </p:spPr>
        <p:txBody>
          <a:bodyPr wrap="none" rtlCol="0">
            <a:spAutoFit/>
          </a:bodyPr>
          <a:lstStyle/>
          <a:p>
            <a:r>
              <a:rPr lang="en-US" sz="1200" b="1" dirty="0">
                <a:solidFill>
                  <a:schemeClr val="bg1"/>
                </a:solidFill>
                <a:latin typeface="Arial" charset="0"/>
                <a:ea typeface="Arial" charset="0"/>
                <a:cs typeface="Arial" charset="0"/>
              </a:rPr>
              <a:t>Genome Distinguishing SNP</a:t>
            </a:r>
          </a:p>
        </p:txBody>
      </p:sp>
      <p:cxnSp>
        <p:nvCxnSpPr>
          <p:cNvPr id="90" name="Straight Connector 89"/>
          <p:cNvCxnSpPr/>
          <p:nvPr/>
        </p:nvCxnSpPr>
        <p:spPr>
          <a:xfrm flipV="1">
            <a:off x="220254" y="1986181"/>
            <a:ext cx="4497132" cy="0"/>
          </a:xfrm>
          <a:prstGeom prst="line">
            <a:avLst/>
          </a:prstGeom>
          <a:solidFill>
            <a:srgbClr val="6FDFC2"/>
          </a:solidFill>
          <a:ln w="5080" cap="rnd">
            <a:solidFill>
              <a:schemeClr val="bg1"/>
            </a:solidFill>
          </a:ln>
          <a:effectLst/>
        </p:spPr>
        <p:style>
          <a:lnRef idx="1">
            <a:schemeClr val="accent1"/>
          </a:lnRef>
          <a:fillRef idx="3">
            <a:schemeClr val="accent1"/>
          </a:fillRef>
          <a:effectRef idx="2">
            <a:schemeClr val="accent1"/>
          </a:effectRef>
          <a:fontRef idx="minor">
            <a:schemeClr val="lt1"/>
          </a:fontRef>
        </p:style>
      </p:cxnSp>
      <p:sp>
        <p:nvSpPr>
          <p:cNvPr id="92" name="TextBox 91"/>
          <p:cNvSpPr txBox="1"/>
          <p:nvPr/>
        </p:nvSpPr>
        <p:spPr>
          <a:xfrm>
            <a:off x="192334" y="1765099"/>
            <a:ext cx="607859" cy="261610"/>
          </a:xfrm>
          <a:prstGeom prst="rect">
            <a:avLst/>
          </a:prstGeom>
          <a:noFill/>
        </p:spPr>
        <p:txBody>
          <a:bodyPr wrap="none" rtlCol="0">
            <a:spAutoFit/>
          </a:bodyPr>
          <a:lstStyle/>
          <a:p>
            <a:r>
              <a:rPr lang="en-US" sz="1100" b="1" dirty="0">
                <a:solidFill>
                  <a:schemeClr val="bg1"/>
                </a:solidFill>
                <a:latin typeface="Arial" charset="0"/>
                <a:ea typeface="Arial" charset="0"/>
                <a:cs typeface="Arial" charset="0"/>
              </a:rPr>
              <a:t>Ploidy</a:t>
            </a:r>
          </a:p>
        </p:txBody>
      </p:sp>
      <p:sp>
        <p:nvSpPr>
          <p:cNvPr id="94" name="TextBox 93"/>
          <p:cNvSpPr txBox="1"/>
          <p:nvPr/>
        </p:nvSpPr>
        <p:spPr>
          <a:xfrm>
            <a:off x="1667251" y="1765099"/>
            <a:ext cx="2929007" cy="261610"/>
          </a:xfrm>
          <a:prstGeom prst="rect">
            <a:avLst/>
          </a:prstGeom>
          <a:noFill/>
        </p:spPr>
        <p:txBody>
          <a:bodyPr wrap="none" rtlCol="0">
            <a:spAutoFit/>
          </a:bodyPr>
          <a:lstStyle/>
          <a:p>
            <a:r>
              <a:rPr lang="en-US" sz="1100" b="1" dirty="0" err="1">
                <a:solidFill>
                  <a:schemeClr val="bg1"/>
                </a:solidFill>
                <a:latin typeface="Arial" charset="0"/>
                <a:ea typeface="Arial" charset="0"/>
                <a:cs typeface="Arial" charset="0"/>
              </a:rPr>
              <a:t>Ortholog</a:t>
            </a:r>
            <a:r>
              <a:rPr lang="en-US" sz="1100" b="1" dirty="0">
                <a:solidFill>
                  <a:schemeClr val="bg1"/>
                </a:solidFill>
                <a:latin typeface="Arial" charset="0"/>
                <a:ea typeface="Arial" charset="0"/>
                <a:cs typeface="Arial" charset="0"/>
              </a:rPr>
              <a:t> and </a:t>
            </a:r>
            <a:r>
              <a:rPr lang="en-US" sz="1100" b="1" dirty="0" err="1">
                <a:solidFill>
                  <a:schemeClr val="bg1"/>
                </a:solidFill>
                <a:latin typeface="Arial" charset="0"/>
                <a:ea typeface="Arial" charset="0"/>
                <a:cs typeface="Arial" charset="0"/>
              </a:rPr>
              <a:t>homoeolog</a:t>
            </a:r>
            <a:r>
              <a:rPr lang="en-US" sz="1100" b="1" dirty="0">
                <a:solidFill>
                  <a:schemeClr val="bg1"/>
                </a:solidFill>
                <a:latin typeface="Arial" charset="0"/>
                <a:ea typeface="Arial" charset="0"/>
                <a:cs typeface="Arial" charset="0"/>
              </a:rPr>
              <a:t> gene sequence</a:t>
            </a:r>
          </a:p>
        </p:txBody>
      </p:sp>
      <p:sp>
        <p:nvSpPr>
          <p:cNvPr id="98" name="Bent Arrow 97"/>
          <p:cNvSpPr/>
          <p:nvPr/>
        </p:nvSpPr>
        <p:spPr>
          <a:xfrm rot="5400000" flipV="1">
            <a:off x="2638373" y="2175400"/>
            <a:ext cx="219953" cy="187909"/>
          </a:xfrm>
          <a:prstGeom prst="bent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2" name="TextBox 101"/>
          <p:cNvSpPr txBox="1"/>
          <p:nvPr/>
        </p:nvSpPr>
        <p:spPr>
          <a:xfrm>
            <a:off x="2120617" y="4230170"/>
            <a:ext cx="1167307" cy="276999"/>
          </a:xfrm>
          <a:prstGeom prst="rect">
            <a:avLst/>
          </a:prstGeom>
          <a:noFill/>
        </p:spPr>
        <p:txBody>
          <a:bodyPr wrap="none" rtlCol="0">
            <a:spAutoFit/>
          </a:bodyPr>
          <a:lstStyle/>
          <a:p>
            <a:r>
              <a:rPr lang="en-US" sz="1200" b="1" dirty="0" err="1">
                <a:solidFill>
                  <a:schemeClr val="bg1"/>
                </a:solidFill>
                <a:latin typeface="Arial" charset="0"/>
                <a:ea typeface="Arial" charset="0"/>
                <a:cs typeface="Arial" charset="0"/>
              </a:rPr>
              <a:t>Homoeo</a:t>
            </a:r>
            <a:r>
              <a:rPr lang="en-US" sz="1200" b="1" dirty="0">
                <a:solidFill>
                  <a:schemeClr val="bg1"/>
                </a:solidFill>
                <a:latin typeface="Arial" charset="0"/>
                <a:ea typeface="Arial" charset="0"/>
                <a:cs typeface="Arial" charset="0"/>
              </a:rPr>
              <a:t>-SNP</a:t>
            </a:r>
          </a:p>
        </p:txBody>
      </p:sp>
      <p:grpSp>
        <p:nvGrpSpPr>
          <p:cNvPr id="14" name="Group 13"/>
          <p:cNvGrpSpPr/>
          <p:nvPr/>
        </p:nvGrpSpPr>
        <p:grpSpPr>
          <a:xfrm>
            <a:off x="1491815" y="2341606"/>
            <a:ext cx="3108960" cy="482748"/>
            <a:chOff x="1608426" y="2341606"/>
            <a:chExt cx="3108960" cy="482748"/>
          </a:xfrm>
        </p:grpSpPr>
        <p:cxnSp>
          <p:nvCxnSpPr>
            <p:cNvPr id="34" name="Straight Connector 33"/>
            <p:cNvCxnSpPr/>
            <p:nvPr/>
          </p:nvCxnSpPr>
          <p:spPr>
            <a:xfrm>
              <a:off x="1608426" y="2475215"/>
              <a:ext cx="3108960" cy="0"/>
            </a:xfrm>
            <a:prstGeom prst="line">
              <a:avLst/>
            </a:prstGeom>
            <a:solidFill>
              <a:srgbClr val="6FDFC2"/>
            </a:solidFill>
            <a:ln w="127000" cap="rnd">
              <a:solidFill>
                <a:srgbClr val="FF6570"/>
              </a:solidFill>
            </a:ln>
            <a:effectLst/>
          </p:spPr>
          <p:style>
            <a:lnRef idx="1">
              <a:schemeClr val="accent1"/>
            </a:lnRef>
            <a:fillRef idx="3">
              <a:schemeClr val="accent1"/>
            </a:fillRef>
            <a:effectRef idx="2">
              <a:schemeClr val="accent1"/>
            </a:effectRef>
            <a:fontRef idx="minor">
              <a:schemeClr val="lt1"/>
            </a:fontRef>
          </p:style>
        </p:cxnSp>
        <p:sp>
          <p:nvSpPr>
            <p:cNvPr id="35" name="TextBox 34"/>
            <p:cNvSpPr txBox="1"/>
            <p:nvPr/>
          </p:nvSpPr>
          <p:spPr>
            <a:xfrm>
              <a:off x="3486289" y="2341606"/>
              <a:ext cx="295274" cy="276999"/>
            </a:xfrm>
            <a:prstGeom prst="rect">
              <a:avLst/>
            </a:prstGeom>
            <a:noFill/>
          </p:spPr>
          <p:txBody>
            <a:bodyPr wrap="none" rtlCol="0" anchor="ctr">
              <a:spAutoFit/>
            </a:bodyPr>
            <a:lstStyle/>
            <a:p>
              <a:r>
                <a:rPr lang="en-US" sz="1200" b="1" dirty="0">
                  <a:solidFill>
                    <a:schemeClr val="bg1"/>
                  </a:solidFill>
                  <a:latin typeface="Arial" charset="0"/>
                  <a:ea typeface="Arial" charset="0"/>
                  <a:cs typeface="Arial" charset="0"/>
                </a:rPr>
                <a:t>A</a:t>
              </a:r>
            </a:p>
          </p:txBody>
        </p:sp>
        <p:sp>
          <p:nvSpPr>
            <p:cNvPr id="6" name="TextBox 5"/>
            <p:cNvSpPr txBox="1"/>
            <p:nvPr/>
          </p:nvSpPr>
          <p:spPr>
            <a:xfrm>
              <a:off x="2668436" y="2341606"/>
              <a:ext cx="304892" cy="276999"/>
            </a:xfrm>
            <a:prstGeom prst="rect">
              <a:avLst/>
            </a:prstGeom>
            <a:noFill/>
          </p:spPr>
          <p:txBody>
            <a:bodyPr wrap="none" rtlCol="0" anchor="ctr">
              <a:spAutoFit/>
            </a:bodyPr>
            <a:lstStyle/>
            <a:p>
              <a:r>
                <a:rPr lang="en-US" sz="1200" b="1" dirty="0">
                  <a:solidFill>
                    <a:schemeClr val="bg1"/>
                  </a:solidFill>
                  <a:latin typeface="Arial" charset="0"/>
                  <a:ea typeface="Arial" charset="0"/>
                  <a:cs typeface="Arial" charset="0"/>
                </a:rPr>
                <a:t>G</a:t>
              </a:r>
            </a:p>
          </p:txBody>
        </p:sp>
        <p:cxnSp>
          <p:nvCxnSpPr>
            <p:cNvPr id="50" name="Straight Connector 49"/>
            <p:cNvCxnSpPr/>
            <p:nvPr/>
          </p:nvCxnSpPr>
          <p:spPr>
            <a:xfrm>
              <a:off x="1608426" y="2680964"/>
              <a:ext cx="3108960" cy="0"/>
            </a:xfrm>
            <a:prstGeom prst="line">
              <a:avLst/>
            </a:prstGeom>
            <a:solidFill>
              <a:srgbClr val="6FDFC2"/>
            </a:solidFill>
            <a:ln w="127000" cap="rnd">
              <a:solidFill>
                <a:srgbClr val="FF6570"/>
              </a:solidFill>
            </a:ln>
            <a:effectLst/>
          </p:spPr>
          <p:style>
            <a:lnRef idx="1">
              <a:schemeClr val="accent1"/>
            </a:lnRef>
            <a:fillRef idx="3">
              <a:schemeClr val="accent1"/>
            </a:fillRef>
            <a:effectRef idx="2">
              <a:schemeClr val="accent1"/>
            </a:effectRef>
            <a:fontRef idx="minor">
              <a:schemeClr val="lt1"/>
            </a:fontRef>
          </p:style>
        </p:cxnSp>
        <p:sp>
          <p:nvSpPr>
            <p:cNvPr id="52" name="TextBox 51"/>
            <p:cNvSpPr txBox="1"/>
            <p:nvPr/>
          </p:nvSpPr>
          <p:spPr>
            <a:xfrm>
              <a:off x="3486289" y="2547355"/>
              <a:ext cx="295274" cy="276999"/>
            </a:xfrm>
            <a:prstGeom prst="rect">
              <a:avLst/>
            </a:prstGeom>
            <a:noFill/>
          </p:spPr>
          <p:txBody>
            <a:bodyPr wrap="none" rtlCol="0" anchor="ctr">
              <a:spAutoFit/>
            </a:bodyPr>
            <a:lstStyle/>
            <a:p>
              <a:r>
                <a:rPr lang="en-US" sz="1200" b="1" dirty="0">
                  <a:solidFill>
                    <a:schemeClr val="bg1"/>
                  </a:solidFill>
                  <a:latin typeface="Arial" charset="0"/>
                  <a:ea typeface="Arial" charset="0"/>
                  <a:cs typeface="Arial" charset="0"/>
                </a:rPr>
                <a:t>A</a:t>
              </a:r>
            </a:p>
          </p:txBody>
        </p:sp>
        <p:sp>
          <p:nvSpPr>
            <p:cNvPr id="53" name="TextBox 52"/>
            <p:cNvSpPr txBox="1"/>
            <p:nvPr/>
          </p:nvSpPr>
          <p:spPr>
            <a:xfrm>
              <a:off x="2668436" y="2547355"/>
              <a:ext cx="304892" cy="276999"/>
            </a:xfrm>
            <a:prstGeom prst="rect">
              <a:avLst/>
            </a:prstGeom>
            <a:noFill/>
          </p:spPr>
          <p:txBody>
            <a:bodyPr wrap="none" rtlCol="0" anchor="ctr">
              <a:spAutoFit/>
            </a:bodyPr>
            <a:lstStyle/>
            <a:p>
              <a:r>
                <a:rPr lang="en-US" sz="1200" b="1" dirty="0">
                  <a:solidFill>
                    <a:schemeClr val="bg1"/>
                  </a:solidFill>
                  <a:latin typeface="Arial" charset="0"/>
                  <a:ea typeface="Arial" charset="0"/>
                  <a:cs typeface="Arial" charset="0"/>
                </a:rPr>
                <a:t>G</a:t>
              </a:r>
            </a:p>
          </p:txBody>
        </p:sp>
      </p:grpSp>
      <p:grpSp>
        <p:nvGrpSpPr>
          <p:cNvPr id="10" name="Group 9"/>
          <p:cNvGrpSpPr/>
          <p:nvPr/>
        </p:nvGrpSpPr>
        <p:grpSpPr>
          <a:xfrm>
            <a:off x="1493353" y="4528736"/>
            <a:ext cx="3108960" cy="477748"/>
            <a:chOff x="1609964" y="4528736"/>
            <a:chExt cx="3108960" cy="477748"/>
          </a:xfrm>
        </p:grpSpPr>
        <p:cxnSp>
          <p:nvCxnSpPr>
            <p:cNvPr id="81" name="Straight Connector 80"/>
            <p:cNvCxnSpPr/>
            <p:nvPr/>
          </p:nvCxnSpPr>
          <p:spPr>
            <a:xfrm>
              <a:off x="1609964" y="4662345"/>
              <a:ext cx="3108960" cy="0"/>
            </a:xfrm>
            <a:prstGeom prst="line">
              <a:avLst/>
            </a:prstGeom>
            <a:solidFill>
              <a:srgbClr val="6FDFC2"/>
            </a:solidFill>
            <a:ln w="127000" cap="rnd">
              <a:solidFill>
                <a:srgbClr val="6FE0C2"/>
              </a:solidFill>
            </a:ln>
            <a:effectLst/>
          </p:spPr>
          <p:style>
            <a:lnRef idx="1">
              <a:schemeClr val="accent1"/>
            </a:lnRef>
            <a:fillRef idx="3">
              <a:schemeClr val="accent1"/>
            </a:fillRef>
            <a:effectRef idx="2">
              <a:schemeClr val="accent1"/>
            </a:effectRef>
            <a:fontRef idx="minor">
              <a:schemeClr val="lt1"/>
            </a:fontRef>
          </p:style>
        </p:cxnSp>
        <p:sp>
          <p:nvSpPr>
            <p:cNvPr id="89" name="TextBox 88"/>
            <p:cNvSpPr txBox="1"/>
            <p:nvPr/>
          </p:nvSpPr>
          <p:spPr>
            <a:xfrm>
              <a:off x="3486289" y="4528736"/>
              <a:ext cx="295274" cy="276999"/>
            </a:xfrm>
            <a:prstGeom prst="rect">
              <a:avLst/>
            </a:prstGeom>
            <a:noFill/>
          </p:spPr>
          <p:txBody>
            <a:bodyPr wrap="none" rtlCol="0" anchor="ctr">
              <a:spAutoFit/>
            </a:bodyPr>
            <a:lstStyle/>
            <a:p>
              <a:r>
                <a:rPr lang="en-US" sz="1200" b="1" dirty="0">
                  <a:solidFill>
                    <a:schemeClr val="bg1"/>
                  </a:solidFill>
                  <a:latin typeface="Arial" charset="0"/>
                  <a:ea typeface="Arial" charset="0"/>
                  <a:cs typeface="Arial" charset="0"/>
                </a:rPr>
                <a:t>A</a:t>
              </a:r>
            </a:p>
          </p:txBody>
        </p:sp>
        <p:sp>
          <p:nvSpPr>
            <p:cNvPr id="91" name="TextBox 90"/>
            <p:cNvSpPr txBox="1"/>
            <p:nvPr/>
          </p:nvSpPr>
          <p:spPr>
            <a:xfrm>
              <a:off x="2681260" y="4528736"/>
              <a:ext cx="279244" cy="276999"/>
            </a:xfrm>
            <a:prstGeom prst="rect">
              <a:avLst/>
            </a:prstGeom>
            <a:noFill/>
          </p:spPr>
          <p:txBody>
            <a:bodyPr wrap="none" rtlCol="0" anchor="ctr">
              <a:spAutoFit/>
            </a:bodyPr>
            <a:lstStyle/>
            <a:p>
              <a:r>
                <a:rPr lang="en-US" sz="1200" b="1" dirty="0">
                  <a:solidFill>
                    <a:schemeClr val="bg1"/>
                  </a:solidFill>
                  <a:latin typeface="Arial" charset="0"/>
                  <a:ea typeface="Arial" charset="0"/>
                  <a:cs typeface="Arial" charset="0"/>
                </a:rPr>
                <a:t>T</a:t>
              </a:r>
            </a:p>
          </p:txBody>
        </p:sp>
        <p:cxnSp>
          <p:nvCxnSpPr>
            <p:cNvPr id="95" name="Straight Connector 94"/>
            <p:cNvCxnSpPr/>
            <p:nvPr/>
          </p:nvCxnSpPr>
          <p:spPr>
            <a:xfrm>
              <a:off x="1609964" y="4863094"/>
              <a:ext cx="3108960" cy="0"/>
            </a:xfrm>
            <a:prstGeom prst="line">
              <a:avLst/>
            </a:prstGeom>
            <a:solidFill>
              <a:srgbClr val="6FDFC2"/>
            </a:solidFill>
            <a:ln w="127000" cap="rnd">
              <a:solidFill>
                <a:srgbClr val="6FE0C2"/>
              </a:solidFill>
            </a:ln>
            <a:effectLst/>
          </p:spPr>
          <p:style>
            <a:lnRef idx="1">
              <a:schemeClr val="accent1"/>
            </a:lnRef>
            <a:fillRef idx="3">
              <a:schemeClr val="accent1"/>
            </a:fillRef>
            <a:effectRef idx="2">
              <a:schemeClr val="accent1"/>
            </a:effectRef>
            <a:fontRef idx="minor">
              <a:schemeClr val="lt1"/>
            </a:fontRef>
          </p:style>
        </p:cxnSp>
        <p:sp>
          <p:nvSpPr>
            <p:cNvPr id="96" name="TextBox 95"/>
            <p:cNvSpPr txBox="1"/>
            <p:nvPr/>
          </p:nvSpPr>
          <p:spPr>
            <a:xfrm>
              <a:off x="3486289" y="4729485"/>
              <a:ext cx="295274" cy="276999"/>
            </a:xfrm>
            <a:prstGeom prst="rect">
              <a:avLst/>
            </a:prstGeom>
            <a:noFill/>
          </p:spPr>
          <p:txBody>
            <a:bodyPr wrap="none" rtlCol="0" anchor="ctr">
              <a:spAutoFit/>
            </a:bodyPr>
            <a:lstStyle/>
            <a:p>
              <a:r>
                <a:rPr lang="en-US" sz="1200" b="1" dirty="0">
                  <a:solidFill>
                    <a:schemeClr val="bg1"/>
                  </a:solidFill>
                  <a:latin typeface="Arial" charset="0"/>
                  <a:ea typeface="Arial" charset="0"/>
                  <a:cs typeface="Arial" charset="0"/>
                </a:rPr>
                <a:t>A</a:t>
              </a:r>
            </a:p>
          </p:txBody>
        </p:sp>
        <p:sp>
          <p:nvSpPr>
            <p:cNvPr id="97" name="TextBox 96"/>
            <p:cNvSpPr txBox="1"/>
            <p:nvPr/>
          </p:nvSpPr>
          <p:spPr>
            <a:xfrm>
              <a:off x="2681260" y="4729485"/>
              <a:ext cx="279244" cy="276999"/>
            </a:xfrm>
            <a:prstGeom prst="rect">
              <a:avLst/>
            </a:prstGeom>
            <a:noFill/>
          </p:spPr>
          <p:txBody>
            <a:bodyPr wrap="none" rtlCol="0" anchor="ctr">
              <a:spAutoFit/>
            </a:bodyPr>
            <a:lstStyle/>
            <a:p>
              <a:r>
                <a:rPr lang="en-US" sz="1200" b="1" dirty="0">
                  <a:solidFill>
                    <a:schemeClr val="bg1"/>
                  </a:solidFill>
                  <a:latin typeface="Arial" charset="0"/>
                  <a:ea typeface="Arial" charset="0"/>
                  <a:cs typeface="Arial" charset="0"/>
                </a:rPr>
                <a:t>T</a:t>
              </a:r>
            </a:p>
          </p:txBody>
        </p:sp>
      </p:grpSp>
      <p:grpSp>
        <p:nvGrpSpPr>
          <p:cNvPr id="15" name="Group 14"/>
          <p:cNvGrpSpPr/>
          <p:nvPr/>
        </p:nvGrpSpPr>
        <p:grpSpPr>
          <a:xfrm>
            <a:off x="1491815" y="3221078"/>
            <a:ext cx="3130918" cy="910934"/>
            <a:chOff x="1608426" y="3221078"/>
            <a:chExt cx="3130918" cy="910934"/>
          </a:xfrm>
        </p:grpSpPr>
        <p:cxnSp>
          <p:nvCxnSpPr>
            <p:cNvPr id="67" name="Straight Connector 66"/>
            <p:cNvCxnSpPr/>
            <p:nvPr/>
          </p:nvCxnSpPr>
          <p:spPr>
            <a:xfrm>
              <a:off x="1608426" y="3787873"/>
              <a:ext cx="3108960" cy="0"/>
            </a:xfrm>
            <a:prstGeom prst="line">
              <a:avLst/>
            </a:prstGeom>
            <a:solidFill>
              <a:srgbClr val="6FDFC2"/>
            </a:solidFill>
            <a:ln w="127000" cap="rnd">
              <a:solidFill>
                <a:srgbClr val="6FE0C2"/>
              </a:solidFill>
            </a:ln>
            <a:effectLst/>
          </p:spPr>
          <p:style>
            <a:lnRef idx="1">
              <a:schemeClr val="accent1"/>
            </a:lnRef>
            <a:fillRef idx="3">
              <a:schemeClr val="accent1"/>
            </a:fillRef>
            <a:effectRef idx="2">
              <a:schemeClr val="accent1"/>
            </a:effectRef>
            <a:fontRef idx="minor">
              <a:schemeClr val="lt1"/>
            </a:fontRef>
          </p:style>
        </p:cxnSp>
        <p:sp>
          <p:nvSpPr>
            <p:cNvPr id="74" name="TextBox 73"/>
            <p:cNvSpPr txBox="1"/>
            <p:nvPr/>
          </p:nvSpPr>
          <p:spPr>
            <a:xfrm>
              <a:off x="3486289" y="3654264"/>
              <a:ext cx="295274" cy="276999"/>
            </a:xfrm>
            <a:prstGeom prst="rect">
              <a:avLst/>
            </a:prstGeom>
            <a:noFill/>
          </p:spPr>
          <p:txBody>
            <a:bodyPr wrap="none" rtlCol="0" anchor="ctr">
              <a:spAutoFit/>
            </a:bodyPr>
            <a:lstStyle/>
            <a:p>
              <a:r>
                <a:rPr lang="en-US" sz="1200" b="1" dirty="0">
                  <a:solidFill>
                    <a:schemeClr val="bg1"/>
                  </a:solidFill>
                  <a:latin typeface="Arial" charset="0"/>
                  <a:ea typeface="Arial" charset="0"/>
                  <a:cs typeface="Arial" charset="0"/>
                </a:rPr>
                <a:t>A</a:t>
              </a:r>
            </a:p>
          </p:txBody>
        </p:sp>
        <p:sp>
          <p:nvSpPr>
            <p:cNvPr id="75" name="TextBox 74"/>
            <p:cNvSpPr txBox="1"/>
            <p:nvPr/>
          </p:nvSpPr>
          <p:spPr>
            <a:xfrm>
              <a:off x="2681260" y="3654264"/>
              <a:ext cx="279244" cy="276999"/>
            </a:xfrm>
            <a:prstGeom prst="rect">
              <a:avLst/>
            </a:prstGeom>
            <a:noFill/>
          </p:spPr>
          <p:txBody>
            <a:bodyPr wrap="none" rtlCol="0" anchor="ctr">
              <a:spAutoFit/>
            </a:bodyPr>
            <a:lstStyle/>
            <a:p>
              <a:r>
                <a:rPr lang="en-US" sz="1200" b="1" dirty="0">
                  <a:solidFill>
                    <a:schemeClr val="bg1"/>
                  </a:solidFill>
                  <a:latin typeface="Arial" charset="0"/>
                  <a:ea typeface="Arial" charset="0"/>
                  <a:cs typeface="Arial" charset="0"/>
                </a:rPr>
                <a:t>T</a:t>
              </a:r>
            </a:p>
          </p:txBody>
        </p:sp>
        <p:cxnSp>
          <p:nvCxnSpPr>
            <p:cNvPr id="77" name="Straight Connector 76"/>
            <p:cNvCxnSpPr/>
            <p:nvPr/>
          </p:nvCxnSpPr>
          <p:spPr>
            <a:xfrm>
              <a:off x="1608426" y="3988622"/>
              <a:ext cx="3108960" cy="0"/>
            </a:xfrm>
            <a:prstGeom prst="line">
              <a:avLst/>
            </a:prstGeom>
            <a:solidFill>
              <a:srgbClr val="6FDFC2"/>
            </a:solidFill>
            <a:ln w="127000" cap="rnd">
              <a:solidFill>
                <a:srgbClr val="6FE0C2"/>
              </a:solidFill>
            </a:ln>
            <a:effectLst/>
          </p:spPr>
          <p:style>
            <a:lnRef idx="1">
              <a:schemeClr val="accent1"/>
            </a:lnRef>
            <a:fillRef idx="3">
              <a:schemeClr val="accent1"/>
            </a:fillRef>
            <a:effectRef idx="2">
              <a:schemeClr val="accent1"/>
            </a:effectRef>
            <a:fontRef idx="minor">
              <a:schemeClr val="lt1"/>
            </a:fontRef>
          </p:style>
        </p:cxnSp>
        <p:sp>
          <p:nvSpPr>
            <p:cNvPr id="78" name="TextBox 77"/>
            <p:cNvSpPr txBox="1"/>
            <p:nvPr/>
          </p:nvSpPr>
          <p:spPr>
            <a:xfrm>
              <a:off x="3486289" y="3855013"/>
              <a:ext cx="295274" cy="276999"/>
            </a:xfrm>
            <a:prstGeom prst="rect">
              <a:avLst/>
            </a:prstGeom>
            <a:noFill/>
          </p:spPr>
          <p:txBody>
            <a:bodyPr wrap="none" rtlCol="0" anchor="ctr">
              <a:spAutoFit/>
            </a:bodyPr>
            <a:lstStyle/>
            <a:p>
              <a:r>
                <a:rPr lang="en-US" sz="1200" b="1" dirty="0">
                  <a:solidFill>
                    <a:schemeClr val="bg1"/>
                  </a:solidFill>
                  <a:latin typeface="Arial" charset="0"/>
                  <a:ea typeface="Arial" charset="0"/>
                  <a:cs typeface="Arial" charset="0"/>
                </a:rPr>
                <a:t>A</a:t>
              </a:r>
            </a:p>
          </p:txBody>
        </p:sp>
        <p:sp>
          <p:nvSpPr>
            <p:cNvPr id="79" name="TextBox 78"/>
            <p:cNvSpPr txBox="1"/>
            <p:nvPr/>
          </p:nvSpPr>
          <p:spPr>
            <a:xfrm>
              <a:off x="2681260" y="3855013"/>
              <a:ext cx="279244" cy="276999"/>
            </a:xfrm>
            <a:prstGeom prst="rect">
              <a:avLst/>
            </a:prstGeom>
            <a:noFill/>
          </p:spPr>
          <p:txBody>
            <a:bodyPr wrap="none" rtlCol="0" anchor="ctr">
              <a:spAutoFit/>
            </a:bodyPr>
            <a:lstStyle/>
            <a:p>
              <a:r>
                <a:rPr lang="en-US" sz="1200" b="1" dirty="0">
                  <a:solidFill>
                    <a:schemeClr val="bg1"/>
                  </a:solidFill>
                  <a:latin typeface="Arial" charset="0"/>
                  <a:ea typeface="Arial" charset="0"/>
                  <a:cs typeface="Arial" charset="0"/>
                </a:rPr>
                <a:t>T</a:t>
              </a:r>
            </a:p>
          </p:txBody>
        </p:sp>
        <p:cxnSp>
          <p:nvCxnSpPr>
            <p:cNvPr id="100" name="Straight Connector 99"/>
            <p:cNvCxnSpPr/>
            <p:nvPr/>
          </p:nvCxnSpPr>
          <p:spPr>
            <a:xfrm>
              <a:off x="1630384" y="3354687"/>
              <a:ext cx="3108960" cy="0"/>
            </a:xfrm>
            <a:prstGeom prst="line">
              <a:avLst/>
            </a:prstGeom>
            <a:solidFill>
              <a:srgbClr val="6FDFC2"/>
            </a:solidFill>
            <a:ln w="127000" cap="rnd">
              <a:solidFill>
                <a:srgbClr val="FF6570"/>
              </a:solidFill>
            </a:ln>
            <a:effectLst/>
          </p:spPr>
          <p:style>
            <a:lnRef idx="1">
              <a:schemeClr val="accent1"/>
            </a:lnRef>
            <a:fillRef idx="3">
              <a:schemeClr val="accent1"/>
            </a:fillRef>
            <a:effectRef idx="2">
              <a:schemeClr val="accent1"/>
            </a:effectRef>
            <a:fontRef idx="minor">
              <a:schemeClr val="lt1"/>
            </a:fontRef>
          </p:style>
        </p:cxnSp>
        <p:sp>
          <p:nvSpPr>
            <p:cNvPr id="103" name="TextBox 102"/>
            <p:cNvSpPr txBox="1"/>
            <p:nvPr/>
          </p:nvSpPr>
          <p:spPr>
            <a:xfrm>
              <a:off x="3486289" y="3221078"/>
              <a:ext cx="295274" cy="276999"/>
            </a:xfrm>
            <a:prstGeom prst="rect">
              <a:avLst/>
            </a:prstGeom>
            <a:noFill/>
          </p:spPr>
          <p:txBody>
            <a:bodyPr wrap="none" rtlCol="0" anchor="ctr">
              <a:spAutoFit/>
            </a:bodyPr>
            <a:lstStyle/>
            <a:p>
              <a:r>
                <a:rPr lang="en-US" sz="1200" b="1" dirty="0">
                  <a:solidFill>
                    <a:schemeClr val="bg1"/>
                  </a:solidFill>
                  <a:latin typeface="Arial" charset="0"/>
                  <a:ea typeface="Arial" charset="0"/>
                  <a:cs typeface="Arial" charset="0"/>
                </a:rPr>
                <a:t>A</a:t>
              </a:r>
            </a:p>
          </p:txBody>
        </p:sp>
        <p:sp>
          <p:nvSpPr>
            <p:cNvPr id="104" name="TextBox 103"/>
            <p:cNvSpPr txBox="1"/>
            <p:nvPr/>
          </p:nvSpPr>
          <p:spPr>
            <a:xfrm>
              <a:off x="2668436" y="3221078"/>
              <a:ext cx="304892" cy="276999"/>
            </a:xfrm>
            <a:prstGeom prst="rect">
              <a:avLst/>
            </a:prstGeom>
            <a:noFill/>
          </p:spPr>
          <p:txBody>
            <a:bodyPr wrap="none" rtlCol="0" anchor="ctr">
              <a:spAutoFit/>
            </a:bodyPr>
            <a:lstStyle/>
            <a:p>
              <a:r>
                <a:rPr lang="en-US" sz="1200" b="1" dirty="0">
                  <a:solidFill>
                    <a:schemeClr val="bg1"/>
                  </a:solidFill>
                  <a:latin typeface="Arial" charset="0"/>
                  <a:ea typeface="Arial" charset="0"/>
                  <a:cs typeface="Arial" charset="0"/>
                </a:rPr>
                <a:t>G</a:t>
              </a:r>
            </a:p>
          </p:txBody>
        </p:sp>
        <p:cxnSp>
          <p:nvCxnSpPr>
            <p:cNvPr id="105" name="Straight Connector 104"/>
            <p:cNvCxnSpPr/>
            <p:nvPr/>
          </p:nvCxnSpPr>
          <p:spPr>
            <a:xfrm>
              <a:off x="1630384" y="3560436"/>
              <a:ext cx="3108960" cy="0"/>
            </a:xfrm>
            <a:prstGeom prst="line">
              <a:avLst/>
            </a:prstGeom>
            <a:solidFill>
              <a:srgbClr val="6FDFC2"/>
            </a:solidFill>
            <a:ln w="127000" cap="rnd">
              <a:solidFill>
                <a:srgbClr val="FF6570"/>
              </a:solidFill>
            </a:ln>
            <a:effectLst/>
          </p:spPr>
          <p:style>
            <a:lnRef idx="1">
              <a:schemeClr val="accent1"/>
            </a:lnRef>
            <a:fillRef idx="3">
              <a:schemeClr val="accent1"/>
            </a:fillRef>
            <a:effectRef idx="2">
              <a:schemeClr val="accent1"/>
            </a:effectRef>
            <a:fontRef idx="minor">
              <a:schemeClr val="lt1"/>
            </a:fontRef>
          </p:style>
        </p:cxnSp>
        <p:sp>
          <p:nvSpPr>
            <p:cNvPr id="106" name="TextBox 105"/>
            <p:cNvSpPr txBox="1"/>
            <p:nvPr/>
          </p:nvSpPr>
          <p:spPr>
            <a:xfrm>
              <a:off x="3486289" y="3426827"/>
              <a:ext cx="295274" cy="276999"/>
            </a:xfrm>
            <a:prstGeom prst="rect">
              <a:avLst/>
            </a:prstGeom>
            <a:noFill/>
          </p:spPr>
          <p:txBody>
            <a:bodyPr wrap="none" rtlCol="0" anchor="ctr">
              <a:spAutoFit/>
            </a:bodyPr>
            <a:lstStyle/>
            <a:p>
              <a:r>
                <a:rPr lang="en-US" sz="1200" b="1" dirty="0">
                  <a:solidFill>
                    <a:schemeClr val="bg1"/>
                  </a:solidFill>
                  <a:latin typeface="Arial" charset="0"/>
                  <a:ea typeface="Arial" charset="0"/>
                  <a:cs typeface="Arial" charset="0"/>
                </a:rPr>
                <a:t>A</a:t>
              </a:r>
            </a:p>
          </p:txBody>
        </p:sp>
        <p:sp>
          <p:nvSpPr>
            <p:cNvPr id="107" name="TextBox 106"/>
            <p:cNvSpPr txBox="1"/>
            <p:nvPr/>
          </p:nvSpPr>
          <p:spPr>
            <a:xfrm>
              <a:off x="2668436" y="3426827"/>
              <a:ext cx="304892" cy="276999"/>
            </a:xfrm>
            <a:prstGeom prst="rect">
              <a:avLst/>
            </a:prstGeom>
            <a:noFill/>
          </p:spPr>
          <p:txBody>
            <a:bodyPr wrap="none" rtlCol="0" anchor="ctr">
              <a:spAutoFit/>
            </a:bodyPr>
            <a:lstStyle/>
            <a:p>
              <a:r>
                <a:rPr lang="en-US" sz="1200" b="1" dirty="0">
                  <a:solidFill>
                    <a:schemeClr val="bg1"/>
                  </a:solidFill>
                  <a:latin typeface="Arial" charset="0"/>
                  <a:ea typeface="Arial" charset="0"/>
                  <a:cs typeface="Arial" charset="0"/>
                </a:rPr>
                <a:t>G</a:t>
              </a:r>
            </a:p>
          </p:txBody>
        </p:sp>
      </p:grpSp>
      <p:sp>
        <p:nvSpPr>
          <p:cNvPr id="101" name="Rounded Rectangle 100"/>
          <p:cNvSpPr/>
          <p:nvPr/>
        </p:nvSpPr>
        <p:spPr>
          <a:xfrm>
            <a:off x="2531120" y="3107638"/>
            <a:ext cx="312773" cy="1144126"/>
          </a:xfrm>
          <a:prstGeom prst="roundRect">
            <a:avLst/>
          </a:prstGeom>
          <a:noFill/>
          <a:ln w="127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4" name="Group 23"/>
          <p:cNvGrpSpPr/>
          <p:nvPr/>
        </p:nvGrpSpPr>
        <p:grpSpPr>
          <a:xfrm>
            <a:off x="1938957" y="3184552"/>
            <a:ext cx="1281491" cy="71014"/>
            <a:chOff x="2236631" y="3154501"/>
            <a:chExt cx="1281491" cy="71014"/>
          </a:xfrm>
        </p:grpSpPr>
        <p:sp>
          <p:nvSpPr>
            <p:cNvPr id="20" name="Right Triangle 19"/>
            <p:cNvSpPr/>
            <p:nvPr/>
          </p:nvSpPr>
          <p:spPr>
            <a:xfrm>
              <a:off x="3359372" y="3154501"/>
              <a:ext cx="158750" cy="71014"/>
            </a:xfrm>
            <a:prstGeom prst="rtTriangle">
              <a:avLst/>
            </a:prstGeom>
            <a:solidFill>
              <a:srgbClr val="EF65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2236631" y="3207227"/>
              <a:ext cx="1202116" cy="18288"/>
            </a:xfrm>
            <a:prstGeom prst="rect">
              <a:avLst/>
            </a:prstGeom>
            <a:solidFill>
              <a:srgbClr val="EF657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25" name="Group 24"/>
          <p:cNvGrpSpPr/>
          <p:nvPr/>
        </p:nvGrpSpPr>
        <p:grpSpPr>
          <a:xfrm>
            <a:off x="1799304" y="4090002"/>
            <a:ext cx="1303716" cy="71014"/>
            <a:chOff x="2017515" y="4125464"/>
            <a:chExt cx="1303716" cy="71014"/>
          </a:xfrm>
        </p:grpSpPr>
        <p:sp>
          <p:nvSpPr>
            <p:cNvPr id="110" name="Right Triangle 109"/>
            <p:cNvSpPr/>
            <p:nvPr/>
          </p:nvSpPr>
          <p:spPr>
            <a:xfrm flipV="1">
              <a:off x="3162481" y="4125464"/>
              <a:ext cx="158750" cy="71014"/>
            </a:xfrm>
            <a:prstGeom prst="rtTriangle">
              <a:avLst/>
            </a:prstGeom>
            <a:solidFill>
              <a:srgbClr val="6FE0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Rectangle 110"/>
            <p:cNvSpPr/>
            <p:nvPr/>
          </p:nvSpPr>
          <p:spPr>
            <a:xfrm>
              <a:off x="2017515" y="4125464"/>
              <a:ext cx="1202116" cy="18288"/>
            </a:xfrm>
            <a:prstGeom prst="rect">
              <a:avLst/>
            </a:prstGeom>
            <a:solidFill>
              <a:srgbClr val="6FE0C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12" name="Group 111"/>
          <p:cNvGrpSpPr/>
          <p:nvPr/>
        </p:nvGrpSpPr>
        <p:grpSpPr>
          <a:xfrm>
            <a:off x="3290266" y="4088529"/>
            <a:ext cx="883002" cy="71014"/>
            <a:chOff x="2017515" y="4125464"/>
            <a:chExt cx="883002" cy="71014"/>
          </a:xfrm>
        </p:grpSpPr>
        <p:sp>
          <p:nvSpPr>
            <p:cNvPr id="113" name="Right Triangle 112"/>
            <p:cNvSpPr/>
            <p:nvPr/>
          </p:nvSpPr>
          <p:spPr>
            <a:xfrm flipV="1">
              <a:off x="2741767" y="4125464"/>
              <a:ext cx="158750" cy="71014"/>
            </a:xfrm>
            <a:prstGeom prst="rtTriangl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Rectangle 113"/>
            <p:cNvSpPr/>
            <p:nvPr/>
          </p:nvSpPr>
          <p:spPr>
            <a:xfrm>
              <a:off x="2017515" y="4125464"/>
              <a:ext cx="731520" cy="18288"/>
            </a:xfrm>
            <a:prstGeom prst="rect">
              <a:avLst/>
            </a:prstGeom>
            <a:solidFill>
              <a:schemeClr val="bg1">
                <a:lumMod val="75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15" name="Group 114"/>
          <p:cNvGrpSpPr/>
          <p:nvPr/>
        </p:nvGrpSpPr>
        <p:grpSpPr>
          <a:xfrm>
            <a:off x="3432574" y="3184552"/>
            <a:ext cx="627441" cy="71014"/>
            <a:chOff x="2890681" y="3154501"/>
            <a:chExt cx="627441" cy="71014"/>
          </a:xfrm>
          <a:solidFill>
            <a:schemeClr val="bg1">
              <a:lumMod val="75000"/>
            </a:schemeClr>
          </a:solidFill>
        </p:grpSpPr>
        <p:sp>
          <p:nvSpPr>
            <p:cNvPr id="116" name="Right Triangle 115"/>
            <p:cNvSpPr/>
            <p:nvPr/>
          </p:nvSpPr>
          <p:spPr>
            <a:xfrm>
              <a:off x="3359372" y="3154501"/>
              <a:ext cx="158750" cy="71014"/>
            </a:xfrm>
            <a:prstGeom prst="r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ectangle 116"/>
            <p:cNvSpPr/>
            <p:nvPr/>
          </p:nvSpPr>
          <p:spPr>
            <a:xfrm>
              <a:off x="2890681" y="3207227"/>
              <a:ext cx="548640" cy="18288"/>
            </a:xfrm>
            <a:prstGeom prst="rect">
              <a:avLst/>
            </a:prstGeom>
            <a:grp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418847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22" presetClass="entr" presetSubtype="8"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left)">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12"/>
                                        </p:tgtEl>
                                        <p:attrNameLst>
                                          <p:attrName>style.visibility</p:attrName>
                                        </p:attrNameLst>
                                      </p:cBhvr>
                                      <p:to>
                                        <p:strVal val="visible"/>
                                      </p:to>
                                    </p:set>
                                    <p:animEffect transition="in" filter="wipe(left)">
                                      <p:cBhvr>
                                        <p:cTn id="15" dur="500"/>
                                        <p:tgtEl>
                                          <p:spTgt spid="112"/>
                                        </p:tgtEl>
                                      </p:cBhvr>
                                    </p:animEffect>
                                  </p:childTnLst>
                                </p:cTn>
                              </p:par>
                              <p:par>
                                <p:cTn id="16" presetID="22" presetClass="entr" presetSubtype="8" fill="hold" nodeType="withEffect">
                                  <p:stCondLst>
                                    <p:cond delay="0"/>
                                  </p:stCondLst>
                                  <p:childTnLst>
                                    <p:set>
                                      <p:cBhvr>
                                        <p:cTn id="17" dur="1" fill="hold">
                                          <p:stCondLst>
                                            <p:cond delay="0"/>
                                          </p:stCondLst>
                                        </p:cTn>
                                        <p:tgtEl>
                                          <p:spTgt spid="115"/>
                                        </p:tgtEl>
                                        <p:attrNameLst>
                                          <p:attrName>style.visibility</p:attrName>
                                        </p:attrNameLst>
                                      </p:cBhvr>
                                      <p:to>
                                        <p:strVal val="visible"/>
                                      </p:to>
                                    </p:set>
                                    <p:animEffect transition="in" filter="wipe(left)">
                                      <p:cBhvr>
                                        <p:cTn id="18" dur="500"/>
                                        <p:tgtEl>
                                          <p:spTgt spid="11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dissolv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7" name="Straight Connector 86"/>
          <p:cNvCxnSpPr/>
          <p:nvPr/>
        </p:nvCxnSpPr>
        <p:spPr>
          <a:xfrm>
            <a:off x="1667940" y="2918345"/>
            <a:ext cx="235619" cy="379852"/>
          </a:xfrm>
          <a:prstGeom prst="line">
            <a:avLst/>
          </a:prstGeom>
          <a:ln w="5080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H="1">
            <a:off x="3088349" y="2928615"/>
            <a:ext cx="258433" cy="1006044"/>
          </a:xfrm>
          <a:prstGeom prst="line">
            <a:avLst/>
          </a:prstGeom>
          <a:ln w="5080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2959132" y="3390103"/>
            <a:ext cx="124602" cy="544556"/>
          </a:xfrm>
          <a:prstGeom prst="line">
            <a:avLst/>
          </a:prstGeom>
          <a:ln w="5080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2160758" y="3842361"/>
            <a:ext cx="683003" cy="613780"/>
          </a:xfrm>
          <a:prstGeom prst="line">
            <a:avLst/>
          </a:prstGeom>
          <a:ln w="5080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flipV="1">
            <a:off x="2534563" y="2924505"/>
            <a:ext cx="807084" cy="54874"/>
          </a:xfrm>
          <a:prstGeom prst="line">
            <a:avLst/>
          </a:prstGeom>
          <a:ln w="5080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688937" y="2665567"/>
            <a:ext cx="787714" cy="325903"/>
          </a:xfrm>
          <a:prstGeom prst="line">
            <a:avLst/>
          </a:prstGeom>
          <a:ln w="5080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flipH="1">
            <a:off x="1182403" y="2665567"/>
            <a:ext cx="286122" cy="1416769"/>
          </a:xfrm>
          <a:prstGeom prst="line">
            <a:avLst/>
          </a:prstGeom>
          <a:ln w="5080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817828" y="3837747"/>
            <a:ext cx="1338315" cy="779916"/>
          </a:xfrm>
          <a:prstGeom prst="line">
            <a:avLst/>
          </a:prstGeom>
          <a:ln w="5080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H="1" flipV="1">
            <a:off x="757964" y="3665826"/>
            <a:ext cx="1397464" cy="178746"/>
          </a:xfrm>
          <a:prstGeom prst="line">
            <a:avLst/>
          </a:prstGeom>
          <a:ln w="5080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2534563" y="2983994"/>
            <a:ext cx="415339" cy="401494"/>
          </a:xfrm>
          <a:prstGeom prst="line">
            <a:avLst/>
          </a:prstGeom>
          <a:ln w="5080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V="1">
            <a:off x="2834531" y="3934659"/>
            <a:ext cx="253818" cy="512252"/>
          </a:xfrm>
          <a:prstGeom prst="line">
            <a:avLst/>
          </a:prstGeom>
          <a:ln w="5080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1468526" y="2664324"/>
            <a:ext cx="1070653" cy="324285"/>
          </a:xfrm>
          <a:prstGeom prst="line">
            <a:avLst/>
          </a:prstGeom>
          <a:ln w="5080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nvGrpSpPr>
          <p:cNvPr id="99" name="Group 98"/>
          <p:cNvGrpSpPr>
            <a:grpSpLocks noChangeAspect="1"/>
          </p:cNvGrpSpPr>
          <p:nvPr/>
        </p:nvGrpSpPr>
        <p:grpSpPr>
          <a:xfrm>
            <a:off x="1546069" y="3243337"/>
            <a:ext cx="1194344" cy="1194345"/>
            <a:chOff x="7188465" y="-518807"/>
            <a:chExt cx="914400" cy="914400"/>
          </a:xfrm>
        </p:grpSpPr>
        <p:sp>
          <p:nvSpPr>
            <p:cNvPr id="130" name="Pie 129"/>
            <p:cNvSpPr>
              <a:spLocks noChangeAspect="1"/>
            </p:cNvSpPr>
            <p:nvPr/>
          </p:nvSpPr>
          <p:spPr>
            <a:xfrm>
              <a:off x="7188465" y="-518807"/>
              <a:ext cx="914400" cy="914400"/>
            </a:xfrm>
            <a:prstGeom prst="pie">
              <a:avLst/>
            </a:prstGeom>
            <a:solidFill>
              <a:srgbClr val="6FDF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31" name="Pie 130"/>
            <p:cNvSpPr>
              <a:spLocks noChangeAspect="1"/>
            </p:cNvSpPr>
            <p:nvPr/>
          </p:nvSpPr>
          <p:spPr>
            <a:xfrm>
              <a:off x="7188465" y="-518807"/>
              <a:ext cx="914400" cy="914400"/>
            </a:xfrm>
            <a:prstGeom prst="pie">
              <a:avLst>
                <a:gd name="adj1" fmla="val 16156477"/>
                <a:gd name="adj2" fmla="val 8445297"/>
              </a:avLst>
            </a:prstGeom>
            <a:solidFill>
              <a:srgbClr val="FF65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0" name="Group 99"/>
          <p:cNvGrpSpPr>
            <a:grpSpLocks noChangeAspect="1"/>
          </p:cNvGrpSpPr>
          <p:nvPr/>
        </p:nvGrpSpPr>
        <p:grpSpPr>
          <a:xfrm>
            <a:off x="3089779" y="2682725"/>
            <a:ext cx="503737" cy="503737"/>
            <a:chOff x="7188465" y="-518807"/>
            <a:chExt cx="914400" cy="914400"/>
          </a:xfrm>
        </p:grpSpPr>
        <p:sp>
          <p:nvSpPr>
            <p:cNvPr id="128" name="Pie 127"/>
            <p:cNvSpPr>
              <a:spLocks noChangeAspect="1"/>
            </p:cNvSpPr>
            <p:nvPr/>
          </p:nvSpPr>
          <p:spPr>
            <a:xfrm>
              <a:off x="7188465" y="-518807"/>
              <a:ext cx="914400" cy="914400"/>
            </a:xfrm>
            <a:prstGeom prst="pie">
              <a:avLst/>
            </a:prstGeom>
            <a:solidFill>
              <a:srgbClr val="6FDF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29" name="Pie 128"/>
            <p:cNvSpPr>
              <a:spLocks noChangeAspect="1"/>
            </p:cNvSpPr>
            <p:nvPr/>
          </p:nvSpPr>
          <p:spPr>
            <a:xfrm>
              <a:off x="7188465" y="-518807"/>
              <a:ext cx="914400" cy="914400"/>
            </a:xfrm>
            <a:prstGeom prst="pie">
              <a:avLst>
                <a:gd name="adj1" fmla="val 16156477"/>
                <a:gd name="adj2" fmla="val 7705550"/>
              </a:avLst>
            </a:prstGeom>
            <a:solidFill>
              <a:srgbClr val="FF65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1" name="Group 100"/>
          <p:cNvGrpSpPr>
            <a:grpSpLocks noChangeAspect="1"/>
          </p:cNvGrpSpPr>
          <p:nvPr/>
        </p:nvGrpSpPr>
        <p:grpSpPr>
          <a:xfrm>
            <a:off x="1139829" y="2337302"/>
            <a:ext cx="658107" cy="658107"/>
            <a:chOff x="7188465" y="-518807"/>
            <a:chExt cx="914400" cy="914400"/>
          </a:xfrm>
        </p:grpSpPr>
        <p:sp>
          <p:nvSpPr>
            <p:cNvPr id="126" name="Pie 125"/>
            <p:cNvSpPr>
              <a:spLocks noChangeAspect="1"/>
            </p:cNvSpPr>
            <p:nvPr/>
          </p:nvSpPr>
          <p:spPr>
            <a:xfrm>
              <a:off x="7188465" y="-518807"/>
              <a:ext cx="914400" cy="914400"/>
            </a:xfrm>
            <a:prstGeom prst="pie">
              <a:avLst/>
            </a:prstGeom>
            <a:solidFill>
              <a:srgbClr val="6FDF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27" name="Pie 126"/>
            <p:cNvSpPr>
              <a:spLocks noChangeAspect="1"/>
            </p:cNvSpPr>
            <p:nvPr/>
          </p:nvSpPr>
          <p:spPr>
            <a:xfrm>
              <a:off x="7188465" y="-518807"/>
              <a:ext cx="914400" cy="914400"/>
            </a:xfrm>
            <a:prstGeom prst="pie">
              <a:avLst>
                <a:gd name="adj1" fmla="val 16156477"/>
                <a:gd name="adj2" fmla="val 1929573"/>
              </a:avLst>
            </a:prstGeom>
            <a:solidFill>
              <a:srgbClr val="FF65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2" name="Group 101"/>
          <p:cNvGrpSpPr>
            <a:grpSpLocks noChangeAspect="1"/>
          </p:cNvGrpSpPr>
          <p:nvPr/>
        </p:nvGrpSpPr>
        <p:grpSpPr>
          <a:xfrm>
            <a:off x="437069" y="2743541"/>
            <a:ext cx="503737" cy="503737"/>
            <a:chOff x="7188465" y="-518807"/>
            <a:chExt cx="914400" cy="914400"/>
          </a:xfrm>
        </p:grpSpPr>
        <p:sp>
          <p:nvSpPr>
            <p:cNvPr id="124" name="Pie 123"/>
            <p:cNvSpPr>
              <a:spLocks noChangeAspect="1"/>
            </p:cNvSpPr>
            <p:nvPr/>
          </p:nvSpPr>
          <p:spPr>
            <a:xfrm>
              <a:off x="7188465" y="-518807"/>
              <a:ext cx="914400" cy="914400"/>
            </a:xfrm>
            <a:prstGeom prst="pie">
              <a:avLst/>
            </a:prstGeom>
            <a:solidFill>
              <a:srgbClr val="6FDF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25" name="Pie 124"/>
            <p:cNvSpPr>
              <a:spLocks noChangeAspect="1"/>
            </p:cNvSpPr>
            <p:nvPr/>
          </p:nvSpPr>
          <p:spPr>
            <a:xfrm>
              <a:off x="7188465" y="-518807"/>
              <a:ext cx="914400" cy="914400"/>
            </a:xfrm>
            <a:prstGeom prst="pie">
              <a:avLst>
                <a:gd name="adj1" fmla="val 16156477"/>
                <a:gd name="adj2" fmla="val 3705189"/>
              </a:avLst>
            </a:prstGeom>
            <a:solidFill>
              <a:srgbClr val="FF65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3" name="Group 102"/>
          <p:cNvGrpSpPr>
            <a:grpSpLocks noChangeAspect="1"/>
          </p:cNvGrpSpPr>
          <p:nvPr/>
        </p:nvGrpSpPr>
        <p:grpSpPr>
          <a:xfrm>
            <a:off x="564509" y="3484730"/>
            <a:ext cx="376296" cy="376297"/>
            <a:chOff x="7188465" y="-518807"/>
            <a:chExt cx="914400" cy="914400"/>
          </a:xfrm>
        </p:grpSpPr>
        <p:sp>
          <p:nvSpPr>
            <p:cNvPr id="122" name="Pie 121"/>
            <p:cNvSpPr>
              <a:spLocks noChangeAspect="1"/>
            </p:cNvSpPr>
            <p:nvPr/>
          </p:nvSpPr>
          <p:spPr>
            <a:xfrm>
              <a:off x="7188465" y="-518807"/>
              <a:ext cx="914400" cy="914400"/>
            </a:xfrm>
            <a:prstGeom prst="pie">
              <a:avLst/>
            </a:prstGeom>
            <a:solidFill>
              <a:srgbClr val="6FDF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23" name="Pie 122"/>
            <p:cNvSpPr>
              <a:spLocks noChangeAspect="1"/>
            </p:cNvSpPr>
            <p:nvPr/>
          </p:nvSpPr>
          <p:spPr>
            <a:xfrm>
              <a:off x="7188465" y="-518807"/>
              <a:ext cx="914400" cy="914400"/>
            </a:xfrm>
            <a:prstGeom prst="pie">
              <a:avLst>
                <a:gd name="adj1" fmla="val 16156477"/>
                <a:gd name="adj2" fmla="val 1929573"/>
              </a:avLst>
            </a:prstGeom>
            <a:solidFill>
              <a:srgbClr val="FF65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4" name="Group 103"/>
          <p:cNvGrpSpPr>
            <a:grpSpLocks noChangeAspect="1"/>
          </p:cNvGrpSpPr>
          <p:nvPr/>
        </p:nvGrpSpPr>
        <p:grpSpPr>
          <a:xfrm>
            <a:off x="597008" y="4405182"/>
            <a:ext cx="446038" cy="437126"/>
            <a:chOff x="7188465" y="-518807"/>
            <a:chExt cx="914400" cy="914400"/>
          </a:xfrm>
        </p:grpSpPr>
        <p:sp>
          <p:nvSpPr>
            <p:cNvPr id="120" name="Pie 119"/>
            <p:cNvSpPr>
              <a:spLocks noChangeAspect="1"/>
            </p:cNvSpPr>
            <p:nvPr/>
          </p:nvSpPr>
          <p:spPr>
            <a:xfrm>
              <a:off x="7188465" y="-518807"/>
              <a:ext cx="914400" cy="914400"/>
            </a:xfrm>
            <a:prstGeom prst="pie">
              <a:avLst>
                <a:gd name="adj1" fmla="val 19553632"/>
                <a:gd name="adj2" fmla="val 16200000"/>
              </a:avLst>
            </a:prstGeom>
            <a:solidFill>
              <a:srgbClr val="6FDF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21" name="Pie 120"/>
            <p:cNvSpPr>
              <a:spLocks noChangeAspect="1"/>
            </p:cNvSpPr>
            <p:nvPr/>
          </p:nvSpPr>
          <p:spPr>
            <a:xfrm>
              <a:off x="7188465" y="-518807"/>
              <a:ext cx="914400" cy="914400"/>
            </a:xfrm>
            <a:prstGeom prst="pie">
              <a:avLst>
                <a:gd name="adj1" fmla="val 16156477"/>
                <a:gd name="adj2" fmla="val 19842792"/>
              </a:avLst>
            </a:prstGeom>
            <a:solidFill>
              <a:srgbClr val="FF65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5" name="Group 104"/>
          <p:cNvGrpSpPr>
            <a:grpSpLocks noChangeAspect="1"/>
          </p:cNvGrpSpPr>
          <p:nvPr/>
        </p:nvGrpSpPr>
        <p:grpSpPr>
          <a:xfrm>
            <a:off x="979311" y="3885196"/>
            <a:ext cx="381866" cy="381866"/>
            <a:chOff x="7188465" y="-518807"/>
            <a:chExt cx="914400" cy="914400"/>
          </a:xfrm>
        </p:grpSpPr>
        <p:sp>
          <p:nvSpPr>
            <p:cNvPr id="118" name="Pie 117"/>
            <p:cNvSpPr>
              <a:spLocks noChangeAspect="1"/>
            </p:cNvSpPr>
            <p:nvPr/>
          </p:nvSpPr>
          <p:spPr>
            <a:xfrm>
              <a:off x="7188465" y="-518807"/>
              <a:ext cx="914400" cy="914400"/>
            </a:xfrm>
            <a:prstGeom prst="pie">
              <a:avLst/>
            </a:prstGeom>
            <a:solidFill>
              <a:srgbClr val="6FDF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19" name="Pie 118"/>
            <p:cNvSpPr>
              <a:spLocks noChangeAspect="1"/>
            </p:cNvSpPr>
            <p:nvPr/>
          </p:nvSpPr>
          <p:spPr>
            <a:xfrm>
              <a:off x="7188465" y="-518807"/>
              <a:ext cx="914400" cy="914400"/>
            </a:xfrm>
            <a:prstGeom prst="pie">
              <a:avLst>
                <a:gd name="adj1" fmla="val 16156477"/>
                <a:gd name="adj2" fmla="val 1541713"/>
              </a:avLst>
            </a:prstGeom>
            <a:solidFill>
              <a:srgbClr val="FF65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6" name="Group 105"/>
          <p:cNvGrpSpPr>
            <a:grpSpLocks noChangeAspect="1"/>
          </p:cNvGrpSpPr>
          <p:nvPr/>
        </p:nvGrpSpPr>
        <p:grpSpPr>
          <a:xfrm>
            <a:off x="2659165" y="4275185"/>
            <a:ext cx="349366" cy="349366"/>
            <a:chOff x="7188465" y="-518807"/>
            <a:chExt cx="914400" cy="914400"/>
          </a:xfrm>
        </p:grpSpPr>
        <p:sp>
          <p:nvSpPr>
            <p:cNvPr id="116" name="Pie 115"/>
            <p:cNvSpPr>
              <a:spLocks noChangeAspect="1"/>
            </p:cNvSpPr>
            <p:nvPr/>
          </p:nvSpPr>
          <p:spPr>
            <a:xfrm>
              <a:off x="7188465" y="-518807"/>
              <a:ext cx="914400" cy="914400"/>
            </a:xfrm>
            <a:prstGeom prst="pie">
              <a:avLst/>
            </a:prstGeom>
            <a:solidFill>
              <a:srgbClr val="6FDF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17" name="Pie 116"/>
            <p:cNvSpPr>
              <a:spLocks noChangeAspect="1"/>
            </p:cNvSpPr>
            <p:nvPr/>
          </p:nvSpPr>
          <p:spPr>
            <a:xfrm>
              <a:off x="7188465" y="-518807"/>
              <a:ext cx="914400" cy="914400"/>
            </a:xfrm>
            <a:prstGeom prst="pie">
              <a:avLst>
                <a:gd name="adj1" fmla="val 16156477"/>
                <a:gd name="adj2" fmla="val 4326601"/>
              </a:avLst>
            </a:prstGeom>
            <a:solidFill>
              <a:srgbClr val="FF65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7" name="Group 106"/>
          <p:cNvGrpSpPr>
            <a:grpSpLocks noChangeAspect="1"/>
          </p:cNvGrpSpPr>
          <p:nvPr/>
        </p:nvGrpSpPr>
        <p:grpSpPr>
          <a:xfrm>
            <a:off x="2880033" y="3734558"/>
            <a:ext cx="396827" cy="396827"/>
            <a:chOff x="7188465" y="-518807"/>
            <a:chExt cx="914400" cy="914400"/>
          </a:xfrm>
        </p:grpSpPr>
        <p:sp>
          <p:nvSpPr>
            <p:cNvPr id="114" name="Pie 113"/>
            <p:cNvSpPr>
              <a:spLocks noChangeAspect="1"/>
            </p:cNvSpPr>
            <p:nvPr/>
          </p:nvSpPr>
          <p:spPr>
            <a:xfrm>
              <a:off x="7188465" y="-518807"/>
              <a:ext cx="914400" cy="914400"/>
            </a:xfrm>
            <a:prstGeom prst="pie">
              <a:avLst/>
            </a:prstGeom>
            <a:solidFill>
              <a:srgbClr val="6FDF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15" name="Pie 114"/>
            <p:cNvSpPr>
              <a:spLocks noChangeAspect="1"/>
            </p:cNvSpPr>
            <p:nvPr/>
          </p:nvSpPr>
          <p:spPr>
            <a:xfrm>
              <a:off x="7188465" y="-518807"/>
              <a:ext cx="914400" cy="914400"/>
            </a:xfrm>
            <a:prstGeom prst="pie">
              <a:avLst>
                <a:gd name="adj1" fmla="val 16156477"/>
                <a:gd name="adj2" fmla="val 12447451"/>
              </a:avLst>
            </a:prstGeom>
            <a:solidFill>
              <a:srgbClr val="FF65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8" name="Group 107"/>
          <p:cNvGrpSpPr>
            <a:grpSpLocks noChangeAspect="1"/>
          </p:cNvGrpSpPr>
          <p:nvPr/>
        </p:nvGrpSpPr>
        <p:grpSpPr>
          <a:xfrm>
            <a:off x="2765358" y="3201360"/>
            <a:ext cx="389418" cy="389418"/>
            <a:chOff x="7188465" y="-518807"/>
            <a:chExt cx="914400" cy="914400"/>
          </a:xfrm>
        </p:grpSpPr>
        <p:sp>
          <p:nvSpPr>
            <p:cNvPr id="112" name="Pie 111"/>
            <p:cNvSpPr>
              <a:spLocks noChangeAspect="1"/>
            </p:cNvSpPr>
            <p:nvPr/>
          </p:nvSpPr>
          <p:spPr>
            <a:xfrm>
              <a:off x="7188465" y="-518807"/>
              <a:ext cx="914400" cy="914400"/>
            </a:xfrm>
            <a:prstGeom prst="pie">
              <a:avLst/>
            </a:prstGeom>
            <a:solidFill>
              <a:srgbClr val="6FDF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13" name="Pie 112"/>
            <p:cNvSpPr>
              <a:spLocks noChangeAspect="1"/>
            </p:cNvSpPr>
            <p:nvPr/>
          </p:nvSpPr>
          <p:spPr>
            <a:xfrm>
              <a:off x="7188465" y="-518807"/>
              <a:ext cx="914400" cy="914400"/>
            </a:xfrm>
            <a:prstGeom prst="pie">
              <a:avLst>
                <a:gd name="adj1" fmla="val 16156477"/>
                <a:gd name="adj2" fmla="val 1929573"/>
              </a:avLst>
            </a:prstGeom>
            <a:solidFill>
              <a:srgbClr val="FF65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9" name="Group 108"/>
          <p:cNvGrpSpPr>
            <a:grpSpLocks noChangeAspect="1"/>
          </p:cNvGrpSpPr>
          <p:nvPr/>
        </p:nvGrpSpPr>
        <p:grpSpPr>
          <a:xfrm>
            <a:off x="2327882" y="2776041"/>
            <a:ext cx="412531" cy="412531"/>
            <a:chOff x="7188465" y="-518807"/>
            <a:chExt cx="914400" cy="914400"/>
          </a:xfrm>
        </p:grpSpPr>
        <p:sp>
          <p:nvSpPr>
            <p:cNvPr id="110" name="Pie 109"/>
            <p:cNvSpPr>
              <a:spLocks noChangeAspect="1"/>
            </p:cNvSpPr>
            <p:nvPr/>
          </p:nvSpPr>
          <p:spPr>
            <a:xfrm>
              <a:off x="7188465" y="-518807"/>
              <a:ext cx="914400" cy="914400"/>
            </a:xfrm>
            <a:prstGeom prst="pie">
              <a:avLst/>
            </a:prstGeom>
            <a:solidFill>
              <a:srgbClr val="6FDF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11" name="Pie 110"/>
            <p:cNvSpPr>
              <a:spLocks noChangeAspect="1"/>
            </p:cNvSpPr>
            <p:nvPr/>
          </p:nvSpPr>
          <p:spPr>
            <a:xfrm>
              <a:off x="7188465" y="-518807"/>
              <a:ext cx="914400" cy="914400"/>
            </a:xfrm>
            <a:prstGeom prst="pie">
              <a:avLst>
                <a:gd name="adj1" fmla="val 16156477"/>
                <a:gd name="adj2" fmla="val 5508970"/>
              </a:avLst>
            </a:prstGeom>
            <a:solidFill>
              <a:srgbClr val="FF65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32" name="Pie 131"/>
          <p:cNvSpPr>
            <a:spLocks noChangeAspect="1"/>
          </p:cNvSpPr>
          <p:nvPr/>
        </p:nvSpPr>
        <p:spPr>
          <a:xfrm>
            <a:off x="1139829" y="2337302"/>
            <a:ext cx="658107" cy="658107"/>
          </a:xfrm>
          <a:prstGeom prst="pie">
            <a:avLst>
              <a:gd name="adj1" fmla="val 14673823"/>
              <a:gd name="adj2" fmla="val 17072228"/>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Pie 135"/>
          <p:cNvSpPr>
            <a:spLocks noChangeAspect="1"/>
          </p:cNvSpPr>
          <p:nvPr/>
        </p:nvSpPr>
        <p:spPr>
          <a:xfrm>
            <a:off x="2327882" y="2776041"/>
            <a:ext cx="412531" cy="412531"/>
          </a:xfrm>
          <a:prstGeom prst="pie">
            <a:avLst>
              <a:gd name="adj1" fmla="val 14039818"/>
              <a:gd name="adj2" fmla="val 17618798"/>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Pie 136"/>
          <p:cNvSpPr>
            <a:spLocks noChangeAspect="1"/>
          </p:cNvSpPr>
          <p:nvPr/>
        </p:nvSpPr>
        <p:spPr>
          <a:xfrm>
            <a:off x="3089779" y="2682725"/>
            <a:ext cx="503737" cy="503737"/>
          </a:xfrm>
          <a:prstGeom prst="pie">
            <a:avLst>
              <a:gd name="adj1" fmla="val 14609798"/>
              <a:gd name="adj2" fmla="val 20926667"/>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39" name="Pie 138"/>
          <p:cNvSpPr>
            <a:spLocks noChangeAspect="1"/>
          </p:cNvSpPr>
          <p:nvPr/>
        </p:nvSpPr>
        <p:spPr>
          <a:xfrm>
            <a:off x="2765358" y="3201360"/>
            <a:ext cx="389418" cy="389418"/>
          </a:xfrm>
          <a:prstGeom prst="pie">
            <a:avLst>
              <a:gd name="adj1" fmla="val 15769477"/>
              <a:gd name="adj2" fmla="val 16769010"/>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Pie 139"/>
          <p:cNvSpPr>
            <a:spLocks noChangeAspect="1"/>
          </p:cNvSpPr>
          <p:nvPr/>
        </p:nvSpPr>
        <p:spPr>
          <a:xfrm>
            <a:off x="2880033" y="3734558"/>
            <a:ext cx="396827" cy="396827"/>
          </a:xfrm>
          <a:prstGeom prst="pie">
            <a:avLst>
              <a:gd name="adj1" fmla="val 13119480"/>
              <a:gd name="adj2" fmla="val 10513980"/>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44" name="Pie 143"/>
          <p:cNvSpPr>
            <a:spLocks noChangeAspect="1"/>
          </p:cNvSpPr>
          <p:nvPr/>
        </p:nvSpPr>
        <p:spPr>
          <a:xfrm>
            <a:off x="2659165" y="4275185"/>
            <a:ext cx="349366" cy="349366"/>
          </a:xfrm>
          <a:prstGeom prst="pie">
            <a:avLst>
              <a:gd name="adj1" fmla="val 14344392"/>
              <a:gd name="adj2" fmla="val 18467948"/>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Pie 144"/>
          <p:cNvSpPr>
            <a:spLocks noChangeAspect="1"/>
          </p:cNvSpPr>
          <p:nvPr/>
        </p:nvSpPr>
        <p:spPr>
          <a:xfrm>
            <a:off x="979311" y="3885196"/>
            <a:ext cx="381866" cy="381866"/>
          </a:xfrm>
          <a:prstGeom prst="pie">
            <a:avLst>
              <a:gd name="adj1" fmla="val 14309300"/>
              <a:gd name="adj2" fmla="val 17331687"/>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Pie 145"/>
          <p:cNvSpPr>
            <a:spLocks noChangeAspect="1"/>
          </p:cNvSpPr>
          <p:nvPr/>
        </p:nvSpPr>
        <p:spPr>
          <a:xfrm>
            <a:off x="564509" y="3484730"/>
            <a:ext cx="376296" cy="376297"/>
          </a:xfrm>
          <a:prstGeom prst="pie">
            <a:avLst>
              <a:gd name="adj1" fmla="val 12547518"/>
              <a:gd name="adj2" fmla="val 17747163"/>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Pie 146"/>
          <p:cNvSpPr>
            <a:spLocks noChangeAspect="1"/>
          </p:cNvSpPr>
          <p:nvPr/>
        </p:nvSpPr>
        <p:spPr>
          <a:xfrm>
            <a:off x="437069" y="2743541"/>
            <a:ext cx="503737" cy="503737"/>
          </a:xfrm>
          <a:prstGeom prst="pie">
            <a:avLst>
              <a:gd name="adj1" fmla="val 9371384"/>
              <a:gd name="adj2" fmla="val 21135221"/>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Pie 147"/>
          <p:cNvSpPr>
            <a:spLocks noChangeAspect="1"/>
          </p:cNvSpPr>
          <p:nvPr/>
        </p:nvSpPr>
        <p:spPr>
          <a:xfrm>
            <a:off x="1546069" y="3243337"/>
            <a:ext cx="1194344" cy="1194345"/>
          </a:xfrm>
          <a:prstGeom prst="pie">
            <a:avLst>
              <a:gd name="adj1" fmla="val 15678453"/>
              <a:gd name="adj2" fmla="val 18048846"/>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Pie 149"/>
          <p:cNvSpPr>
            <a:spLocks noChangeAspect="1"/>
          </p:cNvSpPr>
          <p:nvPr/>
        </p:nvSpPr>
        <p:spPr>
          <a:xfrm>
            <a:off x="597008" y="4405182"/>
            <a:ext cx="446038" cy="437126"/>
          </a:xfrm>
          <a:prstGeom prst="pie">
            <a:avLst>
              <a:gd name="adj1" fmla="val 14811410"/>
              <a:gd name="adj2" fmla="val 17255793"/>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0" name="Rectangle 199"/>
          <p:cNvSpPr/>
          <p:nvPr/>
        </p:nvSpPr>
        <p:spPr>
          <a:xfrm>
            <a:off x="514343" y="285213"/>
            <a:ext cx="5172081" cy="1200329"/>
          </a:xfrm>
          <a:prstGeom prst="rect">
            <a:avLst/>
          </a:prstGeom>
        </p:spPr>
        <p:txBody>
          <a:bodyPr wrap="square">
            <a:spAutoFit/>
          </a:bodyPr>
          <a:lstStyle/>
          <a:p>
            <a:r>
              <a:rPr lang="en-US" sz="2400" b="1" dirty="0">
                <a:latin typeface="Microsoft Sans Serif" charset="0"/>
                <a:ea typeface="Microsoft Sans Serif" charset="0"/>
                <a:cs typeface="Microsoft Sans Serif" charset="0"/>
              </a:rPr>
              <a:t>Challenges</a:t>
            </a:r>
            <a:endParaRPr lang="en-US" sz="2400" b="1" dirty="0">
              <a:solidFill>
                <a:srgbClr val="43C2DE"/>
              </a:solidFill>
              <a:latin typeface="Microsoft Sans Serif" charset="0"/>
              <a:ea typeface="Microsoft Sans Serif" charset="0"/>
              <a:cs typeface="Microsoft Sans Serif" charset="0"/>
            </a:endParaRPr>
          </a:p>
          <a:p>
            <a:r>
              <a:rPr lang="en-US" altLang="zh-CN" sz="2400" b="1" dirty="0">
                <a:solidFill>
                  <a:srgbClr val="43C2DE"/>
                </a:solidFill>
                <a:latin typeface="Microsoft Sans Serif" charset="0"/>
                <a:ea typeface="Microsoft Sans Serif" charset="0"/>
                <a:cs typeface="Microsoft Sans Serif" charset="0"/>
              </a:rPr>
              <a:t>network constructions</a:t>
            </a:r>
            <a:endParaRPr lang="zh-CN" altLang="en-US" sz="2400" b="1" dirty="0">
              <a:solidFill>
                <a:srgbClr val="43C2DE"/>
              </a:solidFill>
              <a:latin typeface="Microsoft Sans Serif" charset="0"/>
              <a:ea typeface="Microsoft Sans Serif" charset="0"/>
              <a:cs typeface="Microsoft Sans Serif" charset="0"/>
            </a:endParaRPr>
          </a:p>
          <a:p>
            <a:endParaRPr lang="en-US" sz="2400" b="1" dirty="0">
              <a:solidFill>
                <a:srgbClr val="43C2DE"/>
              </a:solidFill>
              <a:latin typeface="Microsoft Sans Serif" charset="0"/>
              <a:ea typeface="Microsoft Sans Serif" charset="0"/>
              <a:cs typeface="Microsoft Sans Serif" charset="0"/>
            </a:endParaRPr>
          </a:p>
        </p:txBody>
      </p:sp>
      <p:cxnSp>
        <p:nvCxnSpPr>
          <p:cNvPr id="201" name="Straight Connector 200"/>
          <p:cNvCxnSpPr/>
          <p:nvPr/>
        </p:nvCxnSpPr>
        <p:spPr>
          <a:xfrm>
            <a:off x="506784" y="342900"/>
            <a:ext cx="0" cy="731520"/>
          </a:xfrm>
          <a:prstGeom prst="line">
            <a:avLst/>
          </a:prstGeom>
          <a:ln w="50800">
            <a:solidFill>
              <a:srgbClr val="21B9DE"/>
            </a:solidFill>
          </a:ln>
          <a:effectLst/>
        </p:spPr>
        <p:style>
          <a:lnRef idx="2">
            <a:schemeClr val="accent1"/>
          </a:lnRef>
          <a:fillRef idx="0">
            <a:schemeClr val="accent1"/>
          </a:fillRef>
          <a:effectRef idx="1">
            <a:schemeClr val="accent1"/>
          </a:effectRef>
          <a:fontRef idx="minor">
            <a:schemeClr val="tx1"/>
          </a:fontRef>
        </p:style>
      </p:cxnSp>
      <p:grpSp>
        <p:nvGrpSpPr>
          <p:cNvPr id="428" name="Group 427"/>
          <p:cNvGrpSpPr/>
          <p:nvPr/>
        </p:nvGrpSpPr>
        <p:grpSpPr>
          <a:xfrm>
            <a:off x="3233873" y="3535718"/>
            <a:ext cx="5411915" cy="274320"/>
            <a:chOff x="3338750" y="3523901"/>
            <a:chExt cx="5411915" cy="274320"/>
          </a:xfrm>
        </p:grpSpPr>
        <p:sp>
          <p:nvSpPr>
            <p:cNvPr id="424" name="Rectangle 423"/>
            <p:cNvSpPr/>
            <p:nvPr/>
          </p:nvSpPr>
          <p:spPr>
            <a:xfrm>
              <a:off x="3338750" y="3647345"/>
              <a:ext cx="5212080" cy="27432"/>
            </a:xfrm>
            <a:prstGeom prst="rect">
              <a:avLst/>
            </a:prstGeom>
            <a:gradFill flip="none" rotWithShape="1">
              <a:gsLst>
                <a:gs pos="0">
                  <a:schemeClr val="dk1">
                    <a:tint val="50000"/>
                    <a:satMod val="300000"/>
                  </a:schemeClr>
                </a:gs>
                <a:gs pos="35000">
                  <a:schemeClr val="dk1">
                    <a:tint val="37000"/>
                    <a:satMod val="300000"/>
                  </a:schemeClr>
                </a:gs>
                <a:gs pos="100000">
                  <a:schemeClr val="bg1"/>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Oval 202"/>
            <p:cNvSpPr>
              <a:spLocks noChangeAspect="1"/>
            </p:cNvSpPr>
            <p:nvPr/>
          </p:nvSpPr>
          <p:spPr>
            <a:xfrm flipH="1">
              <a:off x="5709564" y="3523901"/>
              <a:ext cx="271766" cy="274320"/>
            </a:xfrm>
            <a:prstGeom prst="ellipse">
              <a:avLst/>
            </a:prstGeom>
            <a:solidFill>
              <a:srgbClr val="21B9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Oval 203"/>
            <p:cNvSpPr>
              <a:spLocks noChangeAspect="1"/>
            </p:cNvSpPr>
            <p:nvPr/>
          </p:nvSpPr>
          <p:spPr>
            <a:xfrm flipH="1">
              <a:off x="8478899" y="3523901"/>
              <a:ext cx="271766" cy="274320"/>
            </a:xfrm>
            <a:prstGeom prst="ellipse">
              <a:avLst/>
            </a:prstGeom>
            <a:solidFill>
              <a:srgbClr val="21B9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42" name="Group 641"/>
          <p:cNvGrpSpPr/>
          <p:nvPr/>
        </p:nvGrpSpPr>
        <p:grpSpPr>
          <a:xfrm>
            <a:off x="4226028" y="1493640"/>
            <a:ext cx="4476073" cy="1698934"/>
            <a:chOff x="4226028" y="1493640"/>
            <a:chExt cx="4476073" cy="1698934"/>
          </a:xfrm>
        </p:grpSpPr>
        <p:cxnSp>
          <p:nvCxnSpPr>
            <p:cNvPr id="489" name="Straight Connector 488"/>
            <p:cNvCxnSpPr/>
            <p:nvPr/>
          </p:nvCxnSpPr>
          <p:spPr>
            <a:xfrm>
              <a:off x="5815233" y="2197834"/>
              <a:ext cx="79301" cy="346574"/>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87" name="Straight Connector 486"/>
            <p:cNvCxnSpPr/>
            <p:nvPr/>
          </p:nvCxnSpPr>
          <p:spPr>
            <a:xfrm>
              <a:off x="4993473" y="1897591"/>
              <a:ext cx="149956" cy="241751"/>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88" name="Straight Connector 487"/>
            <p:cNvCxnSpPr/>
            <p:nvPr/>
          </p:nvCxnSpPr>
          <p:spPr>
            <a:xfrm flipH="1">
              <a:off x="5897471" y="1904127"/>
              <a:ext cx="164476" cy="640282"/>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91" name="Straight Connector 490"/>
            <p:cNvCxnSpPr/>
            <p:nvPr/>
          </p:nvCxnSpPr>
          <p:spPr>
            <a:xfrm flipV="1">
              <a:off x="5545022" y="1901510"/>
              <a:ext cx="513657" cy="34924"/>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92" name="Straight Connector 491"/>
            <p:cNvCxnSpPr/>
            <p:nvPr/>
          </p:nvCxnSpPr>
          <p:spPr>
            <a:xfrm flipV="1">
              <a:off x="4370401" y="1736713"/>
              <a:ext cx="501329" cy="207416"/>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93" name="Straight Connector 492"/>
            <p:cNvCxnSpPr/>
            <p:nvPr/>
          </p:nvCxnSpPr>
          <p:spPr>
            <a:xfrm flipH="1">
              <a:off x="4684460" y="1736713"/>
              <a:ext cx="182098" cy="901682"/>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94" name="Straight Connector 493"/>
            <p:cNvCxnSpPr>
              <a:endCxn id="591" idx="6"/>
            </p:cNvCxnSpPr>
            <p:nvPr/>
          </p:nvCxnSpPr>
          <p:spPr>
            <a:xfrm flipV="1">
              <a:off x="4452431" y="2886892"/>
              <a:ext cx="1190319" cy="92204"/>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95" name="Straight Connector 494"/>
            <p:cNvCxnSpPr/>
            <p:nvPr/>
          </p:nvCxnSpPr>
          <p:spPr>
            <a:xfrm flipH="1" flipV="1">
              <a:off x="4414332" y="2373313"/>
              <a:ext cx="889395" cy="113760"/>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96" name="Straight Connector 495"/>
            <p:cNvCxnSpPr/>
            <p:nvPr/>
          </p:nvCxnSpPr>
          <p:spPr>
            <a:xfrm>
              <a:off x="5545022" y="1939371"/>
              <a:ext cx="264337" cy="255525"/>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97" name="Straight Connector 496"/>
            <p:cNvCxnSpPr/>
            <p:nvPr/>
          </p:nvCxnSpPr>
          <p:spPr>
            <a:xfrm>
              <a:off x="5314520" y="2485667"/>
              <a:ext cx="582951" cy="58742"/>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98" name="Straight Connector 497"/>
            <p:cNvCxnSpPr/>
            <p:nvPr/>
          </p:nvCxnSpPr>
          <p:spPr>
            <a:xfrm>
              <a:off x="4866558" y="1735922"/>
              <a:ext cx="681401" cy="206386"/>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16" name="Straight Connector 615"/>
            <p:cNvCxnSpPr>
              <a:endCxn id="595" idx="5"/>
            </p:cNvCxnSpPr>
            <p:nvPr/>
          </p:nvCxnSpPr>
          <p:spPr>
            <a:xfrm flipV="1">
              <a:off x="4449396" y="2709633"/>
              <a:ext cx="167719" cy="266516"/>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28" name="Straight Connector 627"/>
            <p:cNvCxnSpPr/>
            <p:nvPr/>
          </p:nvCxnSpPr>
          <p:spPr>
            <a:xfrm flipH="1" flipV="1">
              <a:off x="4415636" y="2361414"/>
              <a:ext cx="46297" cy="612648"/>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31" name="Straight Connector 630"/>
            <p:cNvCxnSpPr/>
            <p:nvPr/>
          </p:nvCxnSpPr>
          <p:spPr>
            <a:xfrm flipH="1" flipV="1">
              <a:off x="6911397" y="2368239"/>
              <a:ext cx="29384" cy="621248"/>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p:nvCxnSpPr>
          <p:spPr>
            <a:xfrm>
              <a:off x="7377149" y="1763246"/>
              <a:ext cx="423642" cy="734115"/>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p:nvCxnSpPr>
          <p:spPr>
            <a:xfrm flipH="1">
              <a:off x="8394535" y="1904127"/>
              <a:ext cx="164476" cy="640282"/>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p:nvCxnSpPr>
          <p:spPr>
            <a:xfrm>
              <a:off x="8312297" y="2197834"/>
              <a:ext cx="79301" cy="346574"/>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p:nvCxnSpPr>
          <p:spPr>
            <a:xfrm>
              <a:off x="7804183" y="2485667"/>
              <a:ext cx="434687" cy="390631"/>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p:nvCxnSpPr>
          <p:spPr>
            <a:xfrm flipV="1">
              <a:off x="8042086" y="1916141"/>
              <a:ext cx="513657" cy="34924"/>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p:nvCxnSpPr>
          <p:spPr>
            <a:xfrm flipV="1">
              <a:off x="6867465" y="1751344"/>
              <a:ext cx="501329" cy="207416"/>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p:nvCxnSpPr>
          <p:spPr>
            <a:xfrm flipH="1">
              <a:off x="7181524" y="1751344"/>
              <a:ext cx="182098" cy="901682"/>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p:nvCxnSpPr>
          <p:spPr>
            <a:xfrm flipV="1">
              <a:off x="6949495" y="2497361"/>
              <a:ext cx="851751" cy="496366"/>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p:nvCxnSpPr>
          <p:spPr>
            <a:xfrm flipH="1" flipV="1">
              <a:off x="6911396" y="2387944"/>
              <a:ext cx="889395" cy="113760"/>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p:nvCxnSpPr>
          <p:spPr>
            <a:xfrm>
              <a:off x="8042086" y="1954002"/>
              <a:ext cx="264337" cy="255525"/>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p:nvCxnSpPr>
          <p:spPr>
            <a:xfrm flipV="1">
              <a:off x="8232996" y="2544408"/>
              <a:ext cx="161539" cy="326015"/>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p:nvCxnSpPr>
          <p:spPr>
            <a:xfrm>
              <a:off x="7363622" y="1750553"/>
              <a:ext cx="681401" cy="206386"/>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90" name="Oval 589"/>
            <p:cNvSpPr>
              <a:spLocks noChangeAspect="1"/>
            </p:cNvSpPr>
            <p:nvPr/>
          </p:nvSpPr>
          <p:spPr>
            <a:xfrm flipH="1">
              <a:off x="7471846" y="2163112"/>
              <a:ext cx="644916" cy="650977"/>
            </a:xfrm>
            <a:prstGeom prst="ellipse">
              <a:avLst/>
            </a:prstGeom>
            <a:solidFill>
              <a:srgbClr val="6FDF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2" name="Oval 591"/>
            <p:cNvSpPr>
              <a:spLocks noChangeAspect="1"/>
            </p:cNvSpPr>
            <p:nvPr/>
          </p:nvSpPr>
          <p:spPr>
            <a:xfrm flipH="1">
              <a:off x="8131922" y="2772462"/>
              <a:ext cx="199741" cy="201618"/>
            </a:xfrm>
            <a:prstGeom prst="ellipse">
              <a:avLst/>
            </a:prstGeom>
            <a:solidFill>
              <a:srgbClr val="6FDF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4" name="Oval 593"/>
            <p:cNvSpPr>
              <a:spLocks noChangeAspect="1"/>
            </p:cNvSpPr>
            <p:nvPr/>
          </p:nvSpPr>
          <p:spPr>
            <a:xfrm flipH="1">
              <a:off x="6743401" y="2786400"/>
              <a:ext cx="402393" cy="406174"/>
            </a:xfrm>
            <a:prstGeom prst="ellipse">
              <a:avLst/>
            </a:prstGeom>
            <a:solidFill>
              <a:srgbClr val="6FDF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9" name="Oval 598"/>
            <p:cNvSpPr>
              <a:spLocks noChangeAspect="1"/>
            </p:cNvSpPr>
            <p:nvPr/>
          </p:nvSpPr>
          <p:spPr>
            <a:xfrm flipH="1">
              <a:off x="7135507" y="1493640"/>
              <a:ext cx="470522" cy="474943"/>
            </a:xfrm>
            <a:prstGeom prst="ellipse">
              <a:avLst/>
            </a:prstGeom>
            <a:solidFill>
              <a:srgbClr val="6FDF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4" name="Oval 603"/>
            <p:cNvSpPr>
              <a:spLocks noChangeAspect="1"/>
            </p:cNvSpPr>
            <p:nvPr/>
          </p:nvSpPr>
          <p:spPr>
            <a:xfrm flipH="1">
              <a:off x="7024077" y="2504883"/>
              <a:ext cx="291810" cy="294552"/>
            </a:xfrm>
            <a:prstGeom prst="ellipse">
              <a:avLst/>
            </a:prstGeom>
            <a:solidFill>
              <a:srgbClr val="6FDF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5" name="Oval 604"/>
            <p:cNvSpPr>
              <a:spLocks noChangeAspect="1"/>
            </p:cNvSpPr>
            <p:nvPr/>
          </p:nvSpPr>
          <p:spPr>
            <a:xfrm flipH="1">
              <a:off x="6706972" y="2168455"/>
              <a:ext cx="389812" cy="393475"/>
            </a:xfrm>
            <a:prstGeom prst="ellipse">
              <a:avLst/>
            </a:prstGeom>
            <a:solidFill>
              <a:srgbClr val="6FDF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6" name="Oval 605"/>
            <p:cNvSpPr>
              <a:spLocks noChangeAspect="1"/>
            </p:cNvSpPr>
            <p:nvPr/>
          </p:nvSpPr>
          <p:spPr>
            <a:xfrm flipH="1">
              <a:off x="6687765" y="1778992"/>
              <a:ext cx="335123" cy="338272"/>
            </a:xfrm>
            <a:prstGeom prst="ellipse">
              <a:avLst/>
            </a:prstGeom>
            <a:solidFill>
              <a:srgbClr val="6FDF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7" name="Oval 606"/>
            <p:cNvSpPr>
              <a:spLocks noChangeAspect="1"/>
            </p:cNvSpPr>
            <p:nvPr/>
          </p:nvSpPr>
          <p:spPr>
            <a:xfrm flipH="1">
              <a:off x="7910547" y="1805229"/>
              <a:ext cx="275212" cy="277798"/>
            </a:xfrm>
            <a:prstGeom prst="ellipse">
              <a:avLst/>
            </a:prstGeom>
            <a:solidFill>
              <a:srgbClr val="6FDF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8" name="Oval 607"/>
            <p:cNvSpPr>
              <a:spLocks noChangeAspect="1"/>
            </p:cNvSpPr>
            <p:nvPr/>
          </p:nvSpPr>
          <p:spPr>
            <a:xfrm flipH="1">
              <a:off x="8410291" y="1767935"/>
              <a:ext cx="291810" cy="294552"/>
            </a:xfrm>
            <a:prstGeom prst="ellipse">
              <a:avLst/>
            </a:prstGeom>
            <a:solidFill>
              <a:srgbClr val="6FDF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9" name="Oval 608"/>
            <p:cNvSpPr>
              <a:spLocks noChangeAspect="1"/>
            </p:cNvSpPr>
            <p:nvPr/>
          </p:nvSpPr>
          <p:spPr>
            <a:xfrm flipH="1">
              <a:off x="8298770" y="2457905"/>
              <a:ext cx="185924" cy="187671"/>
            </a:xfrm>
            <a:prstGeom prst="ellipse">
              <a:avLst/>
            </a:prstGeom>
            <a:solidFill>
              <a:srgbClr val="6FDF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0" name="Oval 609"/>
            <p:cNvSpPr>
              <a:spLocks noChangeAspect="1"/>
            </p:cNvSpPr>
            <p:nvPr/>
          </p:nvSpPr>
          <p:spPr>
            <a:xfrm flipH="1">
              <a:off x="8161480" y="2061864"/>
              <a:ext cx="291810" cy="294552"/>
            </a:xfrm>
            <a:prstGeom prst="ellipse">
              <a:avLst/>
            </a:prstGeom>
            <a:solidFill>
              <a:srgbClr val="6FDF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9" name="Oval 588"/>
            <p:cNvSpPr>
              <a:spLocks noChangeAspect="1"/>
            </p:cNvSpPr>
            <p:nvPr/>
          </p:nvSpPr>
          <p:spPr>
            <a:xfrm flipH="1">
              <a:off x="4923417" y="2110206"/>
              <a:ext cx="748819" cy="755856"/>
            </a:xfrm>
            <a:prstGeom prst="ellipse">
              <a:avLst/>
            </a:prstGeom>
            <a:solidFill>
              <a:srgbClr val="FF65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1" name="Oval 590"/>
            <p:cNvSpPr>
              <a:spLocks noChangeAspect="1"/>
            </p:cNvSpPr>
            <p:nvPr/>
          </p:nvSpPr>
          <p:spPr>
            <a:xfrm flipH="1">
              <a:off x="5642750" y="2788866"/>
              <a:ext cx="194226" cy="196051"/>
            </a:xfrm>
            <a:prstGeom prst="ellipse">
              <a:avLst/>
            </a:prstGeom>
            <a:solidFill>
              <a:srgbClr val="FF65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3" name="Oval 592"/>
            <p:cNvSpPr>
              <a:spLocks noChangeAspect="1"/>
            </p:cNvSpPr>
            <p:nvPr/>
          </p:nvSpPr>
          <p:spPr>
            <a:xfrm flipH="1">
              <a:off x="4366284" y="2882924"/>
              <a:ext cx="184711" cy="186447"/>
            </a:xfrm>
            <a:prstGeom prst="ellipse">
              <a:avLst/>
            </a:prstGeom>
            <a:solidFill>
              <a:srgbClr val="FF65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5" name="Oval 594"/>
            <p:cNvSpPr>
              <a:spLocks noChangeAspect="1"/>
            </p:cNvSpPr>
            <p:nvPr/>
          </p:nvSpPr>
          <p:spPr>
            <a:xfrm flipH="1">
              <a:off x="4587196" y="2533616"/>
              <a:ext cx="204297" cy="206217"/>
            </a:xfrm>
            <a:prstGeom prst="ellipse">
              <a:avLst/>
            </a:prstGeom>
            <a:solidFill>
              <a:srgbClr val="FF65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6" name="Oval 595"/>
            <p:cNvSpPr>
              <a:spLocks noChangeAspect="1"/>
            </p:cNvSpPr>
            <p:nvPr/>
          </p:nvSpPr>
          <p:spPr>
            <a:xfrm flipH="1">
              <a:off x="4313487" y="2272515"/>
              <a:ext cx="204297" cy="206217"/>
            </a:xfrm>
            <a:prstGeom prst="ellipse">
              <a:avLst/>
            </a:prstGeom>
            <a:solidFill>
              <a:srgbClr val="FF65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7" name="Oval 596"/>
            <p:cNvSpPr>
              <a:spLocks noChangeAspect="1"/>
            </p:cNvSpPr>
            <p:nvPr/>
          </p:nvSpPr>
          <p:spPr>
            <a:xfrm flipH="1">
              <a:off x="4226028" y="1790405"/>
              <a:ext cx="301549" cy="304383"/>
            </a:xfrm>
            <a:prstGeom prst="ellipse">
              <a:avLst/>
            </a:prstGeom>
            <a:solidFill>
              <a:srgbClr val="FF65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8" name="Oval 597"/>
            <p:cNvSpPr>
              <a:spLocks noChangeAspect="1"/>
            </p:cNvSpPr>
            <p:nvPr/>
          </p:nvSpPr>
          <p:spPr>
            <a:xfrm flipH="1">
              <a:off x="4671239" y="1542373"/>
              <a:ext cx="395133" cy="398846"/>
            </a:xfrm>
            <a:prstGeom prst="ellipse">
              <a:avLst/>
            </a:prstGeom>
            <a:solidFill>
              <a:srgbClr val="FF65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0" name="Oval 599"/>
            <p:cNvSpPr>
              <a:spLocks noChangeAspect="1"/>
            </p:cNvSpPr>
            <p:nvPr/>
          </p:nvSpPr>
          <p:spPr>
            <a:xfrm flipH="1">
              <a:off x="5412187" y="1811324"/>
              <a:ext cx="271594" cy="274146"/>
            </a:xfrm>
            <a:prstGeom prst="ellipse">
              <a:avLst/>
            </a:prstGeom>
            <a:solidFill>
              <a:srgbClr val="FF65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1" name="Oval 600"/>
            <p:cNvSpPr>
              <a:spLocks noChangeAspect="1"/>
            </p:cNvSpPr>
            <p:nvPr/>
          </p:nvSpPr>
          <p:spPr>
            <a:xfrm flipH="1">
              <a:off x="5849305" y="1698881"/>
              <a:ext cx="414488" cy="418383"/>
            </a:xfrm>
            <a:prstGeom prst="ellipse">
              <a:avLst/>
            </a:prstGeom>
            <a:solidFill>
              <a:srgbClr val="FF65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2" name="Oval 601"/>
            <p:cNvSpPr>
              <a:spLocks noChangeAspect="1"/>
            </p:cNvSpPr>
            <p:nvPr/>
          </p:nvSpPr>
          <p:spPr>
            <a:xfrm flipH="1">
              <a:off x="5709843" y="2354474"/>
              <a:ext cx="368021" cy="371479"/>
            </a:xfrm>
            <a:prstGeom prst="ellipse">
              <a:avLst/>
            </a:prstGeom>
            <a:solidFill>
              <a:srgbClr val="FF65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3" name="Oval 602"/>
            <p:cNvSpPr>
              <a:spLocks noChangeAspect="1"/>
            </p:cNvSpPr>
            <p:nvPr/>
          </p:nvSpPr>
          <p:spPr>
            <a:xfrm flipH="1">
              <a:off x="5697121" y="2092753"/>
              <a:ext cx="211949" cy="213941"/>
            </a:xfrm>
            <a:prstGeom prst="ellipse">
              <a:avLst/>
            </a:prstGeom>
            <a:solidFill>
              <a:srgbClr val="FF65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41" name="Group 640"/>
          <p:cNvGrpSpPr/>
          <p:nvPr/>
        </p:nvGrpSpPr>
        <p:grpSpPr>
          <a:xfrm>
            <a:off x="5217742" y="3256629"/>
            <a:ext cx="3160728" cy="375212"/>
            <a:chOff x="5217742" y="3256629"/>
            <a:chExt cx="3160728" cy="375212"/>
          </a:xfrm>
        </p:grpSpPr>
        <p:sp>
          <p:nvSpPr>
            <p:cNvPr id="637" name="TextBox 636"/>
            <p:cNvSpPr txBox="1"/>
            <p:nvPr/>
          </p:nvSpPr>
          <p:spPr>
            <a:xfrm>
              <a:off x="5217742" y="3256629"/>
              <a:ext cx="402674" cy="369332"/>
            </a:xfrm>
            <a:prstGeom prst="rect">
              <a:avLst/>
            </a:prstGeom>
            <a:noFill/>
          </p:spPr>
          <p:txBody>
            <a:bodyPr wrap="none" rtlCol="0">
              <a:spAutoFit/>
            </a:bodyPr>
            <a:lstStyle/>
            <a:p>
              <a:r>
                <a:rPr lang="en-US" b="1" dirty="0">
                  <a:latin typeface="Microsoft Sans Serif" charset="0"/>
                  <a:ea typeface="Microsoft Sans Serif" charset="0"/>
                  <a:cs typeface="Microsoft Sans Serif" charset="0"/>
                </a:rPr>
                <a:t>At</a:t>
              </a:r>
            </a:p>
          </p:txBody>
        </p:sp>
        <p:sp>
          <p:nvSpPr>
            <p:cNvPr id="638" name="TextBox 637"/>
            <p:cNvSpPr txBox="1"/>
            <p:nvPr/>
          </p:nvSpPr>
          <p:spPr>
            <a:xfrm>
              <a:off x="7962972" y="3262509"/>
              <a:ext cx="415498" cy="369332"/>
            </a:xfrm>
            <a:prstGeom prst="rect">
              <a:avLst/>
            </a:prstGeom>
            <a:noFill/>
          </p:spPr>
          <p:txBody>
            <a:bodyPr wrap="none" rtlCol="0">
              <a:spAutoFit/>
            </a:bodyPr>
            <a:lstStyle/>
            <a:p>
              <a:r>
                <a:rPr lang="en-US" b="1" dirty="0">
                  <a:latin typeface="Microsoft Sans Serif" charset="0"/>
                  <a:ea typeface="Microsoft Sans Serif" charset="0"/>
                  <a:cs typeface="Microsoft Sans Serif" charset="0"/>
                </a:rPr>
                <a:t>Dt</a:t>
              </a:r>
            </a:p>
          </p:txBody>
        </p:sp>
      </p:grpSp>
      <p:sp>
        <p:nvSpPr>
          <p:cNvPr id="639" name="TextBox 638"/>
          <p:cNvSpPr txBox="1"/>
          <p:nvPr/>
        </p:nvSpPr>
        <p:spPr>
          <a:xfrm>
            <a:off x="835102" y="5032092"/>
            <a:ext cx="1922846" cy="646331"/>
          </a:xfrm>
          <a:prstGeom prst="rect">
            <a:avLst/>
          </a:prstGeom>
          <a:noFill/>
        </p:spPr>
        <p:txBody>
          <a:bodyPr wrap="square" rtlCol="0">
            <a:spAutoFit/>
          </a:bodyPr>
          <a:lstStyle/>
          <a:p>
            <a:pPr algn="ctr"/>
            <a:r>
              <a:rPr lang="en-US" b="1" dirty="0">
                <a:latin typeface="Microsoft Sans Serif" charset="0"/>
                <a:ea typeface="Microsoft Sans Serif" charset="0"/>
                <a:cs typeface="Microsoft Sans Serif" charset="0"/>
              </a:rPr>
              <a:t>Aggregated </a:t>
            </a:r>
            <a:r>
              <a:rPr lang="en-US" b="1" dirty="0">
                <a:solidFill>
                  <a:schemeClr val="bg1">
                    <a:lumMod val="65000"/>
                  </a:schemeClr>
                </a:solidFill>
                <a:latin typeface="Microsoft Sans Serif" charset="0"/>
                <a:ea typeface="Microsoft Sans Serif" charset="0"/>
                <a:cs typeface="Microsoft Sans Serif" charset="0"/>
              </a:rPr>
              <a:t>Network</a:t>
            </a:r>
          </a:p>
        </p:txBody>
      </p:sp>
      <p:grpSp>
        <p:nvGrpSpPr>
          <p:cNvPr id="746" name="Group 745"/>
          <p:cNvGrpSpPr/>
          <p:nvPr/>
        </p:nvGrpSpPr>
        <p:grpSpPr>
          <a:xfrm>
            <a:off x="4247800" y="4120935"/>
            <a:ext cx="4454301" cy="1698934"/>
            <a:chOff x="4247800" y="4120935"/>
            <a:chExt cx="4454301" cy="1698934"/>
          </a:xfrm>
        </p:grpSpPr>
        <p:cxnSp>
          <p:nvCxnSpPr>
            <p:cNvPr id="739" name="Straight Connector 738"/>
            <p:cNvCxnSpPr/>
            <p:nvPr/>
          </p:nvCxnSpPr>
          <p:spPr>
            <a:xfrm flipV="1">
              <a:off x="5745536" y="5190343"/>
              <a:ext cx="155448" cy="320040"/>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44" name="Straight Connector 643"/>
            <p:cNvCxnSpPr/>
            <p:nvPr/>
          </p:nvCxnSpPr>
          <p:spPr>
            <a:xfrm>
              <a:off x="5815233" y="4825129"/>
              <a:ext cx="79301" cy="346574"/>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45" name="Straight Connector 644"/>
            <p:cNvCxnSpPr/>
            <p:nvPr/>
          </p:nvCxnSpPr>
          <p:spPr>
            <a:xfrm>
              <a:off x="4993473" y="4524886"/>
              <a:ext cx="149956" cy="241751"/>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46" name="Straight Connector 645"/>
            <p:cNvCxnSpPr/>
            <p:nvPr/>
          </p:nvCxnSpPr>
          <p:spPr>
            <a:xfrm flipH="1">
              <a:off x="5897471" y="4531422"/>
              <a:ext cx="164476" cy="640282"/>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47" name="Straight Connector 646"/>
            <p:cNvCxnSpPr/>
            <p:nvPr/>
          </p:nvCxnSpPr>
          <p:spPr>
            <a:xfrm flipV="1">
              <a:off x="5545022" y="4528805"/>
              <a:ext cx="513657" cy="34924"/>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48" name="Straight Connector 647"/>
            <p:cNvCxnSpPr/>
            <p:nvPr/>
          </p:nvCxnSpPr>
          <p:spPr>
            <a:xfrm flipV="1">
              <a:off x="4370401" y="4364008"/>
              <a:ext cx="501329" cy="207416"/>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49" name="Straight Connector 648"/>
            <p:cNvCxnSpPr/>
            <p:nvPr/>
          </p:nvCxnSpPr>
          <p:spPr>
            <a:xfrm flipH="1">
              <a:off x="4684460" y="4364008"/>
              <a:ext cx="182098" cy="901682"/>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50" name="Straight Connector 649"/>
            <p:cNvCxnSpPr/>
            <p:nvPr/>
          </p:nvCxnSpPr>
          <p:spPr>
            <a:xfrm flipV="1">
              <a:off x="4452431" y="5514187"/>
              <a:ext cx="1190319" cy="92204"/>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51" name="Straight Connector 650"/>
            <p:cNvCxnSpPr/>
            <p:nvPr/>
          </p:nvCxnSpPr>
          <p:spPr>
            <a:xfrm flipH="1" flipV="1">
              <a:off x="4414332" y="5000608"/>
              <a:ext cx="889395" cy="113760"/>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52" name="Straight Connector 651"/>
            <p:cNvCxnSpPr/>
            <p:nvPr/>
          </p:nvCxnSpPr>
          <p:spPr>
            <a:xfrm>
              <a:off x="5545022" y="4566666"/>
              <a:ext cx="264337" cy="255525"/>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54" name="Straight Connector 653"/>
            <p:cNvCxnSpPr/>
            <p:nvPr/>
          </p:nvCxnSpPr>
          <p:spPr>
            <a:xfrm>
              <a:off x="4866558" y="4363217"/>
              <a:ext cx="681401" cy="206386"/>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55" name="Straight Connector 654"/>
            <p:cNvCxnSpPr/>
            <p:nvPr/>
          </p:nvCxnSpPr>
          <p:spPr>
            <a:xfrm flipV="1">
              <a:off x="4449396" y="5336928"/>
              <a:ext cx="167719" cy="266516"/>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56" name="Straight Connector 655"/>
            <p:cNvCxnSpPr/>
            <p:nvPr/>
          </p:nvCxnSpPr>
          <p:spPr>
            <a:xfrm flipH="1" flipV="1">
              <a:off x="4415636" y="4988709"/>
              <a:ext cx="46297" cy="612648"/>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57" name="Straight Connector 656"/>
            <p:cNvCxnSpPr/>
            <p:nvPr/>
          </p:nvCxnSpPr>
          <p:spPr>
            <a:xfrm flipH="1" flipV="1">
              <a:off x="6911397" y="4995534"/>
              <a:ext cx="29384" cy="621248"/>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58" name="Straight Connector 657"/>
            <p:cNvCxnSpPr/>
            <p:nvPr/>
          </p:nvCxnSpPr>
          <p:spPr>
            <a:xfrm>
              <a:off x="7377149" y="4390541"/>
              <a:ext cx="423642" cy="734115"/>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60" name="Straight Connector 659"/>
            <p:cNvCxnSpPr/>
            <p:nvPr/>
          </p:nvCxnSpPr>
          <p:spPr>
            <a:xfrm>
              <a:off x="8312297" y="4825129"/>
              <a:ext cx="79301" cy="346574"/>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61" name="Straight Connector 660"/>
            <p:cNvCxnSpPr/>
            <p:nvPr/>
          </p:nvCxnSpPr>
          <p:spPr>
            <a:xfrm>
              <a:off x="7804183" y="5112962"/>
              <a:ext cx="434687" cy="390631"/>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62" name="Straight Connector 661"/>
            <p:cNvCxnSpPr/>
            <p:nvPr/>
          </p:nvCxnSpPr>
          <p:spPr>
            <a:xfrm flipV="1">
              <a:off x="8042086" y="4543436"/>
              <a:ext cx="513657" cy="34924"/>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63" name="Straight Connector 662"/>
            <p:cNvCxnSpPr/>
            <p:nvPr/>
          </p:nvCxnSpPr>
          <p:spPr>
            <a:xfrm flipV="1">
              <a:off x="6867465" y="4378639"/>
              <a:ext cx="501329" cy="207416"/>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64" name="Straight Connector 663"/>
            <p:cNvCxnSpPr/>
            <p:nvPr/>
          </p:nvCxnSpPr>
          <p:spPr>
            <a:xfrm flipH="1">
              <a:off x="7181524" y="4378639"/>
              <a:ext cx="182098" cy="901682"/>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65" name="Straight Connector 664"/>
            <p:cNvCxnSpPr/>
            <p:nvPr/>
          </p:nvCxnSpPr>
          <p:spPr>
            <a:xfrm flipV="1">
              <a:off x="6949495" y="5124656"/>
              <a:ext cx="851751" cy="496366"/>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66" name="Straight Connector 665"/>
            <p:cNvCxnSpPr/>
            <p:nvPr/>
          </p:nvCxnSpPr>
          <p:spPr>
            <a:xfrm flipH="1" flipV="1">
              <a:off x="6911396" y="5015239"/>
              <a:ext cx="889395" cy="113760"/>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67" name="Straight Connector 666"/>
            <p:cNvCxnSpPr/>
            <p:nvPr/>
          </p:nvCxnSpPr>
          <p:spPr>
            <a:xfrm>
              <a:off x="8042086" y="4581297"/>
              <a:ext cx="264337" cy="255525"/>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68" name="Straight Connector 667"/>
            <p:cNvCxnSpPr/>
            <p:nvPr/>
          </p:nvCxnSpPr>
          <p:spPr>
            <a:xfrm flipV="1">
              <a:off x="8232996" y="5171703"/>
              <a:ext cx="161539" cy="326015"/>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69" name="Straight Connector 668"/>
            <p:cNvCxnSpPr/>
            <p:nvPr/>
          </p:nvCxnSpPr>
          <p:spPr>
            <a:xfrm>
              <a:off x="7363622" y="4377848"/>
              <a:ext cx="681401" cy="206386"/>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70" name="Oval 669"/>
            <p:cNvSpPr>
              <a:spLocks noChangeAspect="1"/>
            </p:cNvSpPr>
            <p:nvPr/>
          </p:nvSpPr>
          <p:spPr>
            <a:xfrm flipH="1">
              <a:off x="7471846" y="4790407"/>
              <a:ext cx="644916" cy="650977"/>
            </a:xfrm>
            <a:prstGeom prst="ellipse">
              <a:avLst/>
            </a:prstGeom>
            <a:solidFill>
              <a:srgbClr val="6FDF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1" name="Oval 670"/>
            <p:cNvSpPr>
              <a:spLocks noChangeAspect="1"/>
            </p:cNvSpPr>
            <p:nvPr/>
          </p:nvSpPr>
          <p:spPr>
            <a:xfrm flipH="1">
              <a:off x="8131922" y="5399757"/>
              <a:ext cx="199741" cy="201618"/>
            </a:xfrm>
            <a:prstGeom prst="ellipse">
              <a:avLst/>
            </a:prstGeom>
            <a:solidFill>
              <a:srgbClr val="6FDF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2" name="Oval 671"/>
            <p:cNvSpPr>
              <a:spLocks noChangeAspect="1"/>
            </p:cNvSpPr>
            <p:nvPr/>
          </p:nvSpPr>
          <p:spPr>
            <a:xfrm flipH="1">
              <a:off x="6743401" y="5413695"/>
              <a:ext cx="402393" cy="406174"/>
            </a:xfrm>
            <a:prstGeom prst="ellipse">
              <a:avLst/>
            </a:prstGeom>
            <a:solidFill>
              <a:srgbClr val="6FDF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3" name="Oval 672"/>
            <p:cNvSpPr>
              <a:spLocks noChangeAspect="1"/>
            </p:cNvSpPr>
            <p:nvPr/>
          </p:nvSpPr>
          <p:spPr>
            <a:xfrm flipH="1">
              <a:off x="7135507" y="4120935"/>
              <a:ext cx="470522" cy="474943"/>
            </a:xfrm>
            <a:prstGeom prst="ellipse">
              <a:avLst/>
            </a:prstGeom>
            <a:solidFill>
              <a:srgbClr val="6FDF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4" name="Oval 673"/>
            <p:cNvSpPr>
              <a:spLocks noChangeAspect="1"/>
            </p:cNvSpPr>
            <p:nvPr/>
          </p:nvSpPr>
          <p:spPr>
            <a:xfrm flipH="1">
              <a:off x="7024077" y="5132178"/>
              <a:ext cx="291810" cy="294552"/>
            </a:xfrm>
            <a:prstGeom prst="ellipse">
              <a:avLst/>
            </a:prstGeom>
            <a:solidFill>
              <a:srgbClr val="6FDF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5" name="Oval 674"/>
            <p:cNvSpPr>
              <a:spLocks noChangeAspect="1"/>
            </p:cNvSpPr>
            <p:nvPr/>
          </p:nvSpPr>
          <p:spPr>
            <a:xfrm flipH="1">
              <a:off x="6794058" y="4888924"/>
              <a:ext cx="286721" cy="289415"/>
            </a:xfrm>
            <a:prstGeom prst="ellipse">
              <a:avLst/>
            </a:prstGeom>
            <a:solidFill>
              <a:srgbClr val="6FDF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6" name="Oval 675"/>
            <p:cNvSpPr>
              <a:spLocks noChangeAspect="1"/>
            </p:cNvSpPr>
            <p:nvPr/>
          </p:nvSpPr>
          <p:spPr>
            <a:xfrm flipH="1">
              <a:off x="6687765" y="4406287"/>
              <a:ext cx="335123" cy="338272"/>
            </a:xfrm>
            <a:prstGeom prst="ellipse">
              <a:avLst/>
            </a:prstGeom>
            <a:solidFill>
              <a:srgbClr val="6FDF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7" name="Oval 676"/>
            <p:cNvSpPr>
              <a:spLocks noChangeAspect="1"/>
            </p:cNvSpPr>
            <p:nvPr/>
          </p:nvSpPr>
          <p:spPr>
            <a:xfrm flipH="1">
              <a:off x="7910547" y="4432524"/>
              <a:ext cx="275212" cy="277798"/>
            </a:xfrm>
            <a:prstGeom prst="ellipse">
              <a:avLst/>
            </a:prstGeom>
            <a:solidFill>
              <a:srgbClr val="6FDF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8" name="Oval 677"/>
            <p:cNvSpPr>
              <a:spLocks noChangeAspect="1"/>
            </p:cNvSpPr>
            <p:nvPr/>
          </p:nvSpPr>
          <p:spPr>
            <a:xfrm flipH="1">
              <a:off x="8410291" y="4395230"/>
              <a:ext cx="291810" cy="294552"/>
            </a:xfrm>
            <a:prstGeom prst="ellipse">
              <a:avLst/>
            </a:prstGeom>
            <a:solidFill>
              <a:srgbClr val="6FDF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9" name="Oval 678"/>
            <p:cNvSpPr>
              <a:spLocks noChangeAspect="1"/>
            </p:cNvSpPr>
            <p:nvPr/>
          </p:nvSpPr>
          <p:spPr>
            <a:xfrm flipH="1">
              <a:off x="8331354" y="5112963"/>
              <a:ext cx="136721" cy="138006"/>
            </a:xfrm>
            <a:prstGeom prst="ellipse">
              <a:avLst/>
            </a:prstGeom>
            <a:solidFill>
              <a:srgbClr val="6FDF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0" name="Oval 679"/>
            <p:cNvSpPr>
              <a:spLocks noChangeAspect="1"/>
            </p:cNvSpPr>
            <p:nvPr/>
          </p:nvSpPr>
          <p:spPr>
            <a:xfrm flipH="1">
              <a:off x="8161480" y="4689159"/>
              <a:ext cx="291810" cy="294552"/>
            </a:xfrm>
            <a:prstGeom prst="ellipse">
              <a:avLst/>
            </a:prstGeom>
            <a:solidFill>
              <a:srgbClr val="6FDF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1" name="Oval 680"/>
            <p:cNvSpPr>
              <a:spLocks noChangeAspect="1"/>
            </p:cNvSpPr>
            <p:nvPr/>
          </p:nvSpPr>
          <p:spPr>
            <a:xfrm flipH="1">
              <a:off x="4923417" y="4737501"/>
              <a:ext cx="748819" cy="755856"/>
            </a:xfrm>
            <a:prstGeom prst="ellipse">
              <a:avLst/>
            </a:prstGeom>
            <a:solidFill>
              <a:srgbClr val="FF65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2" name="Oval 681"/>
            <p:cNvSpPr>
              <a:spLocks noChangeAspect="1"/>
            </p:cNvSpPr>
            <p:nvPr/>
          </p:nvSpPr>
          <p:spPr>
            <a:xfrm flipH="1">
              <a:off x="5642750" y="5416161"/>
              <a:ext cx="194226" cy="196051"/>
            </a:xfrm>
            <a:prstGeom prst="ellipse">
              <a:avLst/>
            </a:prstGeom>
            <a:solidFill>
              <a:srgbClr val="FF65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3" name="Oval 682"/>
            <p:cNvSpPr>
              <a:spLocks noChangeAspect="1"/>
            </p:cNvSpPr>
            <p:nvPr/>
          </p:nvSpPr>
          <p:spPr>
            <a:xfrm flipH="1">
              <a:off x="4366284" y="5510219"/>
              <a:ext cx="184711" cy="186447"/>
            </a:xfrm>
            <a:prstGeom prst="ellipse">
              <a:avLst/>
            </a:prstGeom>
            <a:solidFill>
              <a:srgbClr val="FF65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4" name="Oval 683"/>
            <p:cNvSpPr>
              <a:spLocks noChangeAspect="1"/>
            </p:cNvSpPr>
            <p:nvPr/>
          </p:nvSpPr>
          <p:spPr>
            <a:xfrm flipH="1">
              <a:off x="4587196" y="5160911"/>
              <a:ext cx="204297" cy="206217"/>
            </a:xfrm>
            <a:prstGeom prst="ellipse">
              <a:avLst/>
            </a:prstGeom>
            <a:solidFill>
              <a:srgbClr val="FF65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5" name="Oval 684"/>
            <p:cNvSpPr>
              <a:spLocks noChangeAspect="1"/>
            </p:cNvSpPr>
            <p:nvPr/>
          </p:nvSpPr>
          <p:spPr>
            <a:xfrm flipH="1">
              <a:off x="4313487" y="4899810"/>
              <a:ext cx="204297" cy="206217"/>
            </a:xfrm>
            <a:prstGeom prst="ellipse">
              <a:avLst/>
            </a:prstGeom>
            <a:solidFill>
              <a:srgbClr val="FF65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6" name="Oval 685"/>
            <p:cNvSpPr>
              <a:spLocks noChangeAspect="1"/>
            </p:cNvSpPr>
            <p:nvPr/>
          </p:nvSpPr>
          <p:spPr>
            <a:xfrm flipH="1">
              <a:off x="4247800" y="4463958"/>
              <a:ext cx="223368" cy="225467"/>
            </a:xfrm>
            <a:prstGeom prst="ellipse">
              <a:avLst/>
            </a:prstGeom>
            <a:solidFill>
              <a:srgbClr val="FF65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7" name="Oval 686"/>
            <p:cNvSpPr>
              <a:spLocks noChangeAspect="1"/>
            </p:cNvSpPr>
            <p:nvPr/>
          </p:nvSpPr>
          <p:spPr>
            <a:xfrm flipH="1">
              <a:off x="4671239" y="4169668"/>
              <a:ext cx="395133" cy="398846"/>
            </a:xfrm>
            <a:prstGeom prst="ellipse">
              <a:avLst/>
            </a:prstGeom>
            <a:solidFill>
              <a:srgbClr val="FF65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8" name="Oval 687"/>
            <p:cNvSpPr>
              <a:spLocks noChangeAspect="1"/>
            </p:cNvSpPr>
            <p:nvPr/>
          </p:nvSpPr>
          <p:spPr>
            <a:xfrm flipH="1">
              <a:off x="5412187" y="4438619"/>
              <a:ext cx="271594" cy="274146"/>
            </a:xfrm>
            <a:prstGeom prst="ellipse">
              <a:avLst/>
            </a:prstGeom>
            <a:solidFill>
              <a:srgbClr val="FF65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9" name="Oval 688"/>
            <p:cNvSpPr>
              <a:spLocks noChangeAspect="1"/>
            </p:cNvSpPr>
            <p:nvPr/>
          </p:nvSpPr>
          <p:spPr>
            <a:xfrm flipH="1">
              <a:off x="5892849" y="4365737"/>
              <a:ext cx="342941" cy="346164"/>
            </a:xfrm>
            <a:prstGeom prst="ellipse">
              <a:avLst/>
            </a:prstGeom>
            <a:solidFill>
              <a:srgbClr val="FF65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0" name="Oval 689"/>
            <p:cNvSpPr>
              <a:spLocks noChangeAspect="1"/>
            </p:cNvSpPr>
            <p:nvPr/>
          </p:nvSpPr>
          <p:spPr>
            <a:xfrm flipH="1">
              <a:off x="5828278" y="5102137"/>
              <a:ext cx="162496" cy="164023"/>
            </a:xfrm>
            <a:prstGeom prst="ellipse">
              <a:avLst/>
            </a:prstGeom>
            <a:solidFill>
              <a:srgbClr val="FF65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1" name="Oval 690"/>
            <p:cNvSpPr>
              <a:spLocks noChangeAspect="1"/>
            </p:cNvSpPr>
            <p:nvPr/>
          </p:nvSpPr>
          <p:spPr>
            <a:xfrm flipH="1">
              <a:off x="5697121" y="4720048"/>
              <a:ext cx="211949" cy="213941"/>
            </a:xfrm>
            <a:prstGeom prst="ellipse">
              <a:avLst/>
            </a:prstGeom>
            <a:solidFill>
              <a:srgbClr val="FF65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47" name="Group 746"/>
          <p:cNvGrpSpPr/>
          <p:nvPr/>
        </p:nvGrpSpPr>
        <p:grpSpPr>
          <a:xfrm>
            <a:off x="5844362" y="2772815"/>
            <a:ext cx="265272" cy="2726654"/>
            <a:chOff x="5844362" y="2772815"/>
            <a:chExt cx="265272" cy="2726654"/>
          </a:xfrm>
        </p:grpSpPr>
        <p:sp>
          <p:nvSpPr>
            <p:cNvPr id="742" name="Triangle 741"/>
            <p:cNvSpPr>
              <a:spLocks noChangeAspect="1"/>
            </p:cNvSpPr>
            <p:nvPr/>
          </p:nvSpPr>
          <p:spPr>
            <a:xfrm rot="17974831">
              <a:off x="5881447" y="5317315"/>
              <a:ext cx="145069" cy="219240"/>
            </a:xfrm>
            <a:prstGeom prst="triangl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743" name="Triangle 742"/>
            <p:cNvSpPr>
              <a:spLocks noChangeAspect="1"/>
            </p:cNvSpPr>
            <p:nvPr/>
          </p:nvSpPr>
          <p:spPr>
            <a:xfrm rot="17974831">
              <a:off x="5927479" y="2735730"/>
              <a:ext cx="145069" cy="219240"/>
            </a:xfrm>
            <a:prstGeom prst="triangl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grpSp>
      <p:grpSp>
        <p:nvGrpSpPr>
          <p:cNvPr id="748" name="Group 747"/>
          <p:cNvGrpSpPr/>
          <p:nvPr/>
        </p:nvGrpSpPr>
        <p:grpSpPr>
          <a:xfrm>
            <a:off x="8525611" y="2243679"/>
            <a:ext cx="278048" cy="2735878"/>
            <a:chOff x="8525611" y="2243679"/>
            <a:chExt cx="278048" cy="2735878"/>
          </a:xfrm>
        </p:grpSpPr>
        <p:sp>
          <p:nvSpPr>
            <p:cNvPr id="744" name="Triangle 743"/>
            <p:cNvSpPr>
              <a:spLocks noChangeAspect="1"/>
            </p:cNvSpPr>
            <p:nvPr/>
          </p:nvSpPr>
          <p:spPr>
            <a:xfrm rot="16853715">
              <a:off x="8562696" y="2206594"/>
              <a:ext cx="145069" cy="219240"/>
            </a:xfrm>
            <a:prstGeom prst="triangl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745" name="Triangle 744"/>
            <p:cNvSpPr>
              <a:spLocks noChangeAspect="1"/>
            </p:cNvSpPr>
            <p:nvPr/>
          </p:nvSpPr>
          <p:spPr>
            <a:xfrm rot="16853715">
              <a:off x="8621504" y="4797403"/>
              <a:ext cx="145069" cy="219240"/>
            </a:xfrm>
            <a:prstGeom prst="triangl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grpSp>
      <p:sp>
        <p:nvSpPr>
          <p:cNvPr id="749" name="TextBox 748"/>
          <p:cNvSpPr txBox="1"/>
          <p:nvPr/>
        </p:nvSpPr>
        <p:spPr>
          <a:xfrm>
            <a:off x="3829140" y="879275"/>
            <a:ext cx="4655554" cy="369332"/>
          </a:xfrm>
          <a:prstGeom prst="rect">
            <a:avLst/>
          </a:prstGeom>
          <a:noFill/>
        </p:spPr>
        <p:txBody>
          <a:bodyPr wrap="square" rtlCol="0">
            <a:spAutoFit/>
          </a:bodyPr>
          <a:lstStyle/>
          <a:p>
            <a:r>
              <a:rPr lang="en-US" b="1" dirty="0">
                <a:solidFill>
                  <a:schemeClr val="bg1">
                    <a:lumMod val="65000"/>
                  </a:schemeClr>
                </a:solidFill>
                <a:latin typeface="Microsoft Sans Serif" charset="0"/>
                <a:ea typeface="Microsoft Sans Serif" charset="0"/>
                <a:cs typeface="Microsoft Sans Serif" charset="0"/>
              </a:rPr>
              <a:t>based on </a:t>
            </a:r>
            <a:r>
              <a:rPr lang="en-US" b="1" dirty="0" err="1">
                <a:solidFill>
                  <a:srgbClr val="21B9DE"/>
                </a:solidFill>
                <a:latin typeface="Microsoft Sans Serif" charset="0"/>
                <a:ea typeface="Microsoft Sans Serif" charset="0"/>
                <a:cs typeface="Microsoft Sans Serif" charset="0"/>
              </a:rPr>
              <a:t>homoeolog</a:t>
            </a:r>
            <a:r>
              <a:rPr lang="en-US" b="1" dirty="0">
                <a:solidFill>
                  <a:srgbClr val="21B9DE"/>
                </a:solidFill>
                <a:latin typeface="Microsoft Sans Serif" charset="0"/>
                <a:ea typeface="Microsoft Sans Serif" charset="0"/>
                <a:cs typeface="Microsoft Sans Serif" charset="0"/>
              </a:rPr>
              <a:t> expression levels</a:t>
            </a:r>
          </a:p>
        </p:txBody>
      </p:sp>
      <p:sp>
        <p:nvSpPr>
          <p:cNvPr id="750" name="TextBox 749"/>
          <p:cNvSpPr txBox="1"/>
          <p:nvPr/>
        </p:nvSpPr>
        <p:spPr>
          <a:xfrm>
            <a:off x="3829140" y="5964806"/>
            <a:ext cx="4655554" cy="369332"/>
          </a:xfrm>
          <a:prstGeom prst="rect">
            <a:avLst/>
          </a:prstGeom>
          <a:noFill/>
        </p:spPr>
        <p:txBody>
          <a:bodyPr wrap="square" rtlCol="0">
            <a:spAutoFit/>
          </a:bodyPr>
          <a:lstStyle/>
          <a:p>
            <a:r>
              <a:rPr lang="en-US" b="1" dirty="0">
                <a:solidFill>
                  <a:schemeClr val="bg1">
                    <a:lumMod val="65000"/>
                  </a:schemeClr>
                </a:solidFill>
                <a:latin typeface="Microsoft Sans Serif" charset="0"/>
                <a:ea typeface="Microsoft Sans Serif" charset="0"/>
                <a:cs typeface="Microsoft Sans Serif" charset="0"/>
              </a:rPr>
              <a:t>based on </a:t>
            </a:r>
            <a:r>
              <a:rPr lang="en-US" b="1" dirty="0" err="1">
                <a:solidFill>
                  <a:srgbClr val="21B9DE"/>
                </a:solidFill>
                <a:latin typeface="Microsoft Sans Serif" charset="0"/>
                <a:ea typeface="Microsoft Sans Serif" charset="0"/>
                <a:cs typeface="Microsoft Sans Serif" charset="0"/>
              </a:rPr>
              <a:t>homoeolog</a:t>
            </a:r>
            <a:r>
              <a:rPr lang="en-US" b="1" dirty="0">
                <a:solidFill>
                  <a:srgbClr val="21B9DE"/>
                </a:solidFill>
                <a:latin typeface="Microsoft Sans Serif" charset="0"/>
                <a:ea typeface="Microsoft Sans Serif" charset="0"/>
                <a:cs typeface="Microsoft Sans Serif" charset="0"/>
              </a:rPr>
              <a:t>-specific read counts</a:t>
            </a:r>
          </a:p>
        </p:txBody>
      </p:sp>
    </p:spTree>
    <p:extLst>
      <p:ext uri="{BB962C8B-B14F-4D97-AF65-F5344CB8AC3E}">
        <p14:creationId xmlns:p14="http://schemas.microsoft.com/office/powerpoint/2010/main" val="14296488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28"/>
                                        </p:tgtEl>
                                        <p:attrNameLst>
                                          <p:attrName>style.visibility</p:attrName>
                                        </p:attrNameLst>
                                      </p:cBhvr>
                                      <p:to>
                                        <p:strVal val="visible"/>
                                      </p:to>
                                    </p:set>
                                    <p:animEffect transition="in" filter="wipe(left)">
                                      <p:cBhvr>
                                        <p:cTn id="7" dur="500"/>
                                        <p:tgtEl>
                                          <p:spTgt spid="428"/>
                                        </p:tgtEl>
                                      </p:cBhvr>
                                    </p:animEffect>
                                  </p:childTnLst>
                                </p:cTn>
                              </p:par>
                              <p:par>
                                <p:cTn id="8" presetID="9" presetClass="entr" presetSubtype="0" fill="hold" nodeType="withEffect">
                                  <p:stCondLst>
                                    <p:cond delay="0"/>
                                  </p:stCondLst>
                                  <p:childTnLst>
                                    <p:set>
                                      <p:cBhvr>
                                        <p:cTn id="9" dur="1" fill="hold">
                                          <p:stCondLst>
                                            <p:cond delay="0"/>
                                          </p:stCondLst>
                                        </p:cTn>
                                        <p:tgtEl>
                                          <p:spTgt spid="641"/>
                                        </p:tgtEl>
                                        <p:attrNameLst>
                                          <p:attrName>style.visibility</p:attrName>
                                        </p:attrNameLst>
                                      </p:cBhvr>
                                      <p:to>
                                        <p:strVal val="visible"/>
                                      </p:to>
                                    </p:set>
                                    <p:animEffect transition="in" filter="dissolve">
                                      <p:cBhvr>
                                        <p:cTn id="10" dur="500"/>
                                        <p:tgtEl>
                                          <p:spTgt spid="641"/>
                                        </p:tgtEl>
                                      </p:cBhvr>
                                    </p:animEffect>
                                  </p:childTnLst>
                                </p:cTn>
                              </p:par>
                            </p:childTnLst>
                          </p:cTn>
                        </p:par>
                        <p:par>
                          <p:cTn id="11" fill="hold">
                            <p:stCondLst>
                              <p:cond delay="500"/>
                            </p:stCondLst>
                            <p:childTnLst>
                              <p:par>
                                <p:cTn id="12" presetID="9" presetClass="entr" presetSubtype="0" fill="hold" nodeType="afterEffect">
                                  <p:stCondLst>
                                    <p:cond delay="0"/>
                                  </p:stCondLst>
                                  <p:childTnLst>
                                    <p:set>
                                      <p:cBhvr>
                                        <p:cTn id="13" dur="1" fill="hold">
                                          <p:stCondLst>
                                            <p:cond delay="0"/>
                                          </p:stCondLst>
                                        </p:cTn>
                                        <p:tgtEl>
                                          <p:spTgt spid="642"/>
                                        </p:tgtEl>
                                        <p:attrNameLst>
                                          <p:attrName>style.visibility</p:attrName>
                                        </p:attrNameLst>
                                      </p:cBhvr>
                                      <p:to>
                                        <p:strVal val="visible"/>
                                      </p:to>
                                    </p:set>
                                    <p:animEffect transition="in" filter="dissolve">
                                      <p:cBhvr>
                                        <p:cTn id="14" dur="500"/>
                                        <p:tgtEl>
                                          <p:spTgt spid="642"/>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7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47"/>
                                        </p:tgtEl>
                                        <p:attrNameLst>
                                          <p:attrName>style.visibility</p:attrName>
                                        </p:attrNameLst>
                                      </p:cBhvr>
                                      <p:to>
                                        <p:strVal val="visible"/>
                                      </p:to>
                                    </p:set>
                                    <p:animEffect transition="in" filter="wipe(left)">
                                      <p:cBhvr>
                                        <p:cTn id="21" dur="500"/>
                                        <p:tgtEl>
                                          <p:spTgt spid="147"/>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32"/>
                                        </p:tgtEl>
                                        <p:attrNameLst>
                                          <p:attrName>style.visibility</p:attrName>
                                        </p:attrNameLst>
                                      </p:cBhvr>
                                      <p:to>
                                        <p:strVal val="visible"/>
                                      </p:to>
                                    </p:set>
                                    <p:animEffect transition="in" filter="wipe(left)">
                                      <p:cBhvr>
                                        <p:cTn id="24" dur="500"/>
                                        <p:tgtEl>
                                          <p:spTgt spid="132"/>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46"/>
                                        </p:tgtEl>
                                        <p:attrNameLst>
                                          <p:attrName>style.visibility</p:attrName>
                                        </p:attrNameLst>
                                      </p:cBhvr>
                                      <p:to>
                                        <p:strVal val="visible"/>
                                      </p:to>
                                    </p:set>
                                    <p:animEffect transition="in" filter="wipe(left)">
                                      <p:cBhvr>
                                        <p:cTn id="27" dur="500"/>
                                        <p:tgtEl>
                                          <p:spTgt spid="146"/>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45"/>
                                        </p:tgtEl>
                                        <p:attrNameLst>
                                          <p:attrName>style.visibility</p:attrName>
                                        </p:attrNameLst>
                                      </p:cBhvr>
                                      <p:to>
                                        <p:strVal val="visible"/>
                                      </p:to>
                                    </p:set>
                                    <p:animEffect transition="in" filter="wipe(left)">
                                      <p:cBhvr>
                                        <p:cTn id="30" dur="500"/>
                                        <p:tgtEl>
                                          <p:spTgt spid="145"/>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50"/>
                                        </p:tgtEl>
                                        <p:attrNameLst>
                                          <p:attrName>style.visibility</p:attrName>
                                        </p:attrNameLst>
                                      </p:cBhvr>
                                      <p:to>
                                        <p:strVal val="visible"/>
                                      </p:to>
                                    </p:set>
                                    <p:animEffect transition="in" filter="wipe(left)">
                                      <p:cBhvr>
                                        <p:cTn id="33" dur="500"/>
                                        <p:tgtEl>
                                          <p:spTgt spid="150"/>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48"/>
                                        </p:tgtEl>
                                        <p:attrNameLst>
                                          <p:attrName>style.visibility</p:attrName>
                                        </p:attrNameLst>
                                      </p:cBhvr>
                                      <p:to>
                                        <p:strVal val="visible"/>
                                      </p:to>
                                    </p:set>
                                    <p:animEffect transition="in" filter="wipe(left)">
                                      <p:cBhvr>
                                        <p:cTn id="36" dur="500"/>
                                        <p:tgtEl>
                                          <p:spTgt spid="148"/>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36"/>
                                        </p:tgtEl>
                                        <p:attrNameLst>
                                          <p:attrName>style.visibility</p:attrName>
                                        </p:attrNameLst>
                                      </p:cBhvr>
                                      <p:to>
                                        <p:strVal val="visible"/>
                                      </p:to>
                                    </p:set>
                                    <p:animEffect transition="in" filter="wipe(left)">
                                      <p:cBhvr>
                                        <p:cTn id="39" dur="500"/>
                                        <p:tgtEl>
                                          <p:spTgt spid="136"/>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37"/>
                                        </p:tgtEl>
                                        <p:attrNameLst>
                                          <p:attrName>style.visibility</p:attrName>
                                        </p:attrNameLst>
                                      </p:cBhvr>
                                      <p:to>
                                        <p:strVal val="visible"/>
                                      </p:to>
                                    </p:set>
                                    <p:animEffect transition="in" filter="wipe(left)">
                                      <p:cBhvr>
                                        <p:cTn id="42" dur="500"/>
                                        <p:tgtEl>
                                          <p:spTgt spid="137"/>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140"/>
                                        </p:tgtEl>
                                        <p:attrNameLst>
                                          <p:attrName>style.visibility</p:attrName>
                                        </p:attrNameLst>
                                      </p:cBhvr>
                                      <p:to>
                                        <p:strVal val="visible"/>
                                      </p:to>
                                    </p:set>
                                    <p:animEffect transition="in" filter="wipe(left)">
                                      <p:cBhvr>
                                        <p:cTn id="45" dur="500"/>
                                        <p:tgtEl>
                                          <p:spTgt spid="140"/>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139"/>
                                        </p:tgtEl>
                                        <p:attrNameLst>
                                          <p:attrName>style.visibility</p:attrName>
                                        </p:attrNameLst>
                                      </p:cBhvr>
                                      <p:to>
                                        <p:strVal val="visible"/>
                                      </p:to>
                                    </p:set>
                                    <p:animEffect transition="in" filter="wipe(left)">
                                      <p:cBhvr>
                                        <p:cTn id="48" dur="500"/>
                                        <p:tgtEl>
                                          <p:spTgt spid="139"/>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144"/>
                                        </p:tgtEl>
                                        <p:attrNameLst>
                                          <p:attrName>style.visibility</p:attrName>
                                        </p:attrNameLst>
                                      </p:cBhvr>
                                      <p:to>
                                        <p:strVal val="visible"/>
                                      </p:to>
                                    </p:set>
                                    <p:animEffect transition="in" filter="wipe(left)">
                                      <p:cBhvr>
                                        <p:cTn id="51" dur="500"/>
                                        <p:tgtEl>
                                          <p:spTgt spid="144"/>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746"/>
                                        </p:tgtEl>
                                        <p:attrNameLst>
                                          <p:attrName>style.visibility</p:attrName>
                                        </p:attrNameLst>
                                      </p:cBhvr>
                                      <p:to>
                                        <p:strVal val="visible"/>
                                      </p:to>
                                    </p:set>
                                    <p:animEffect transition="in" filter="dissolve">
                                      <p:cBhvr>
                                        <p:cTn id="56" dur="500"/>
                                        <p:tgtEl>
                                          <p:spTgt spid="746"/>
                                        </p:tgtEl>
                                      </p:cBhvr>
                                    </p:animEffect>
                                  </p:childTnLst>
                                </p:cTn>
                              </p:par>
                              <p:par>
                                <p:cTn id="57" presetID="1" presetClass="entr" presetSubtype="0" fill="hold" grpId="0" nodeType="withEffect">
                                  <p:stCondLst>
                                    <p:cond delay="0"/>
                                  </p:stCondLst>
                                  <p:childTnLst>
                                    <p:set>
                                      <p:cBhvr>
                                        <p:cTn id="58" dur="1" fill="hold">
                                          <p:stCondLst>
                                            <p:cond delay="0"/>
                                          </p:stCondLst>
                                        </p:cTn>
                                        <p:tgtEl>
                                          <p:spTgt spid="75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4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6" grpId="0" animBg="1"/>
      <p:bldP spid="137" grpId="0" animBg="1"/>
      <p:bldP spid="139" grpId="0" animBg="1"/>
      <p:bldP spid="140" grpId="0" animBg="1"/>
      <p:bldP spid="144" grpId="0" animBg="1"/>
      <p:bldP spid="145" grpId="0" animBg="1"/>
      <p:bldP spid="146" grpId="0" animBg="1"/>
      <p:bldP spid="147" grpId="0" animBg="1"/>
      <p:bldP spid="148" grpId="0" animBg="1"/>
      <p:bldP spid="150" grpId="0" animBg="1"/>
      <p:bldP spid="749" grpId="0"/>
      <p:bldP spid="75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Table 25"/>
          <p:cNvGraphicFramePr>
            <a:graphicFrameLocks noGrp="1"/>
          </p:cNvGraphicFramePr>
          <p:nvPr>
            <p:extLst>
              <p:ext uri="{D42A27DB-BD31-4B8C-83A1-F6EECF244321}">
                <p14:modId xmlns:p14="http://schemas.microsoft.com/office/powerpoint/2010/main" val="2107602174"/>
              </p:ext>
            </p:extLst>
          </p:nvPr>
        </p:nvGraphicFramePr>
        <p:xfrm>
          <a:off x="4050992" y="1546410"/>
          <a:ext cx="4808750" cy="4537904"/>
        </p:xfrm>
        <a:graphic>
          <a:graphicData uri="http://schemas.openxmlformats.org/drawingml/2006/table">
            <a:tbl>
              <a:tblPr firstRow="1" bandRow="1">
                <a:tableStyleId>{9D7B26C5-4107-4FEC-AEDC-1716B250A1EF}</a:tableStyleId>
              </a:tblPr>
              <a:tblGrid>
                <a:gridCol w="4808750">
                  <a:extLst>
                    <a:ext uri="{9D8B030D-6E8A-4147-A177-3AD203B41FA5}">
                      <a16:colId xmlns:a16="http://schemas.microsoft.com/office/drawing/2014/main" xmlns="" val="20000"/>
                    </a:ext>
                  </a:extLst>
                </a:gridCol>
              </a:tblGrid>
              <a:tr h="648272">
                <a:tc>
                  <a:txBody>
                    <a:bodyPr/>
                    <a:lstStyle/>
                    <a:p>
                      <a:endParaRPr lang="en-US" dirty="0"/>
                    </a:p>
                  </a:txBody>
                  <a:tcPr>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648272">
                <a:tc>
                  <a:txBody>
                    <a:bodyPr/>
                    <a:lstStyle/>
                    <a:p>
                      <a:endParaRPr lang="en-US" dirty="0"/>
                    </a:p>
                  </a:txBody>
                  <a:tcPr>
                    <a:lnL>
                      <a:noFill/>
                    </a:lnL>
                    <a:lnR w="12700" cap="flat" cmpd="sng" algn="ctr">
                      <a:no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648272">
                <a:tc>
                  <a:txBody>
                    <a:bodyPr/>
                    <a:lstStyle/>
                    <a:p>
                      <a:endParaRPr lang="en-US" dirty="0"/>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648272">
                <a:tc>
                  <a:txBody>
                    <a:bodyPr/>
                    <a:lstStyle/>
                    <a:p>
                      <a:endParaRPr lang="en-US" dirty="0"/>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648272">
                <a:tc>
                  <a:txBody>
                    <a:bodyPr/>
                    <a:lstStyle/>
                    <a:p>
                      <a:endParaRPr lang="en-US" dirty="0"/>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648272">
                <a:tc>
                  <a:txBody>
                    <a:bodyPr/>
                    <a:lstStyle/>
                    <a:p>
                      <a:endParaRPr lang="en-US" dirty="0"/>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648272">
                <a:tc>
                  <a:txBody>
                    <a:bodyPr/>
                    <a:lstStyle/>
                    <a:p>
                      <a:endParaRPr lang="en-US" dirty="0"/>
                    </a:p>
                  </a:txBody>
                  <a:tcP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bl>
          </a:graphicData>
        </a:graphic>
      </p:graphicFrame>
      <p:sp>
        <p:nvSpPr>
          <p:cNvPr id="48" name="Rectangle 47"/>
          <p:cNvSpPr/>
          <p:nvPr/>
        </p:nvSpPr>
        <p:spPr>
          <a:xfrm>
            <a:off x="514343" y="285214"/>
            <a:ext cx="5959028" cy="830997"/>
          </a:xfrm>
          <a:prstGeom prst="rect">
            <a:avLst/>
          </a:prstGeom>
        </p:spPr>
        <p:txBody>
          <a:bodyPr wrap="square">
            <a:spAutoFit/>
          </a:bodyPr>
          <a:lstStyle/>
          <a:p>
            <a:r>
              <a:rPr lang="en-US" altLang="zh-CN" sz="2400" b="1" dirty="0">
                <a:solidFill>
                  <a:srgbClr val="43C2DE"/>
                </a:solidFill>
                <a:latin typeface="Microsoft Sans Serif" charset="0"/>
                <a:ea typeface="Microsoft Sans Serif" charset="0"/>
                <a:cs typeface="Microsoft Sans Serif" charset="0"/>
              </a:rPr>
              <a:t>Methods</a:t>
            </a:r>
          </a:p>
          <a:p>
            <a:r>
              <a:rPr lang="en-US" sz="2400" b="1" dirty="0">
                <a:latin typeface="Microsoft Sans Serif" charset="0"/>
                <a:ea typeface="Microsoft Sans Serif" charset="0"/>
                <a:cs typeface="Microsoft Sans Serif" charset="0"/>
              </a:rPr>
              <a:t>performance test and method choice</a:t>
            </a:r>
          </a:p>
        </p:txBody>
      </p:sp>
      <p:cxnSp>
        <p:nvCxnSpPr>
          <p:cNvPr id="49" name="Straight Connector 48"/>
          <p:cNvCxnSpPr/>
          <p:nvPr/>
        </p:nvCxnSpPr>
        <p:spPr>
          <a:xfrm>
            <a:off x="506784" y="342900"/>
            <a:ext cx="0" cy="731520"/>
          </a:xfrm>
          <a:prstGeom prst="line">
            <a:avLst/>
          </a:prstGeom>
          <a:ln w="50800">
            <a:solidFill>
              <a:srgbClr val="21B9DE"/>
            </a:solidFill>
          </a:ln>
          <a:effectLst/>
        </p:spPr>
        <p:style>
          <a:lnRef idx="2">
            <a:schemeClr val="accent1"/>
          </a:lnRef>
          <a:fillRef idx="0">
            <a:schemeClr val="accent1"/>
          </a:fillRef>
          <a:effectRef idx="1">
            <a:schemeClr val="accent1"/>
          </a:effectRef>
          <a:fontRef idx="minor">
            <a:schemeClr val="tx1"/>
          </a:fontRef>
        </p:style>
      </p:cxnSp>
      <p:grpSp>
        <p:nvGrpSpPr>
          <p:cNvPr id="27" name="Group 26"/>
          <p:cNvGrpSpPr/>
          <p:nvPr/>
        </p:nvGrpSpPr>
        <p:grpSpPr>
          <a:xfrm>
            <a:off x="551537" y="1914690"/>
            <a:ext cx="3221686" cy="1600438"/>
            <a:chOff x="551537" y="1914690"/>
            <a:chExt cx="3221686" cy="1600438"/>
          </a:xfrm>
        </p:grpSpPr>
        <p:pic>
          <p:nvPicPr>
            <p:cNvPr id="51" name="Picture 50"/>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saturation sat="60000"/>
                      </a14:imgEffect>
                    </a14:imgLayer>
                  </a14:imgProps>
                </a:ext>
              </a:extLst>
            </a:blip>
            <a:stretch>
              <a:fillRect/>
            </a:stretch>
          </p:blipFill>
          <p:spPr>
            <a:xfrm>
              <a:off x="551537" y="2244407"/>
              <a:ext cx="548640" cy="548640"/>
            </a:xfrm>
            <a:prstGeom prst="rect">
              <a:avLst/>
            </a:prstGeom>
          </p:spPr>
        </p:pic>
        <p:cxnSp>
          <p:nvCxnSpPr>
            <p:cNvPr id="52" name="Straight Connector 51"/>
            <p:cNvCxnSpPr/>
            <p:nvPr/>
          </p:nvCxnSpPr>
          <p:spPr>
            <a:xfrm flipH="1">
              <a:off x="1209629" y="2033816"/>
              <a:ext cx="0" cy="1005840"/>
            </a:xfrm>
            <a:prstGeom prst="line">
              <a:avLst/>
            </a:prstGeom>
            <a:ln w="285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57" name="矩形 6"/>
            <p:cNvSpPr/>
            <p:nvPr/>
          </p:nvSpPr>
          <p:spPr>
            <a:xfrm>
              <a:off x="1319083" y="1914690"/>
              <a:ext cx="2454140" cy="1600438"/>
            </a:xfrm>
            <a:prstGeom prst="rect">
              <a:avLst/>
            </a:prstGeom>
            <a:noFill/>
          </p:spPr>
          <p:txBody>
            <a:bodyPr wrap="square" rtlCol="0">
              <a:spAutoFit/>
            </a:bodyPr>
            <a:lstStyle/>
            <a:p>
              <a:r>
                <a:rPr kumimoji="1" lang="en-US" altLang="zh-CN" sz="1400" b="1" dirty="0">
                  <a:solidFill>
                    <a:srgbClr val="21B9DE"/>
                  </a:solidFill>
                  <a:latin typeface="Microsoft Sans Serif" charset="0"/>
                  <a:ea typeface="Microsoft Sans Serif" charset="0"/>
                  <a:cs typeface="Microsoft Sans Serif" charset="0"/>
                </a:rPr>
                <a:t>Question</a:t>
              </a:r>
            </a:p>
            <a:p>
              <a:r>
                <a:rPr kumimoji="1" lang="en-US" altLang="zh-CN" sz="1400" dirty="0">
                  <a:solidFill>
                    <a:schemeClr val="bg1">
                      <a:lumMod val="65000"/>
                    </a:schemeClr>
                  </a:solidFill>
                  <a:latin typeface="Microsoft Sans Serif" charset="0"/>
                  <a:ea typeface="Microsoft Sans Serif" charset="0"/>
                  <a:cs typeface="Microsoft Sans Serif" charset="0"/>
                </a:rPr>
                <a:t>How does the use of homoeolog-specific read counts affect inference of regulatory relationships between </a:t>
              </a:r>
              <a:r>
                <a:rPr kumimoji="1" lang="en-US" altLang="zh-CN" sz="1400" dirty="0" err="1">
                  <a:solidFill>
                    <a:schemeClr val="bg1">
                      <a:lumMod val="65000"/>
                    </a:schemeClr>
                  </a:solidFill>
                  <a:latin typeface="Microsoft Sans Serif" charset="0"/>
                  <a:ea typeface="Microsoft Sans Serif" charset="0"/>
                  <a:cs typeface="Microsoft Sans Serif" charset="0"/>
                </a:rPr>
                <a:t>homoeologs</a:t>
              </a:r>
              <a:r>
                <a:rPr kumimoji="1" lang="en-US" altLang="zh-CN" sz="1400" dirty="0">
                  <a:solidFill>
                    <a:schemeClr val="bg1">
                      <a:lumMod val="65000"/>
                    </a:schemeClr>
                  </a:solidFill>
                  <a:latin typeface="Microsoft Sans Serif" charset="0"/>
                  <a:ea typeface="Microsoft Sans Serif" charset="0"/>
                  <a:cs typeface="Microsoft Sans Serif" charset="0"/>
                </a:rPr>
                <a:t> and sub-genomes?</a:t>
              </a:r>
            </a:p>
          </p:txBody>
        </p:sp>
      </p:grpSp>
      <p:grpSp>
        <p:nvGrpSpPr>
          <p:cNvPr id="41" name="Group 40"/>
          <p:cNvGrpSpPr/>
          <p:nvPr/>
        </p:nvGrpSpPr>
        <p:grpSpPr>
          <a:xfrm>
            <a:off x="488450" y="3924932"/>
            <a:ext cx="3284773" cy="1600438"/>
            <a:chOff x="488450" y="3924932"/>
            <a:chExt cx="3284773" cy="1600438"/>
          </a:xfrm>
        </p:grpSpPr>
        <p:cxnSp>
          <p:nvCxnSpPr>
            <p:cNvPr id="54" name="Straight Connector 53"/>
            <p:cNvCxnSpPr/>
            <p:nvPr/>
          </p:nvCxnSpPr>
          <p:spPr>
            <a:xfrm>
              <a:off x="1209629" y="4031171"/>
              <a:ext cx="0" cy="1242754"/>
            </a:xfrm>
            <a:prstGeom prst="line">
              <a:avLst/>
            </a:prstGeom>
            <a:ln w="285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58" name="矩形 6"/>
            <p:cNvSpPr/>
            <p:nvPr/>
          </p:nvSpPr>
          <p:spPr>
            <a:xfrm>
              <a:off x="1319083" y="3924932"/>
              <a:ext cx="2454140" cy="1600438"/>
            </a:xfrm>
            <a:prstGeom prst="rect">
              <a:avLst/>
            </a:prstGeom>
            <a:noFill/>
          </p:spPr>
          <p:txBody>
            <a:bodyPr wrap="square" rtlCol="0">
              <a:spAutoFit/>
            </a:bodyPr>
            <a:lstStyle/>
            <a:p>
              <a:r>
                <a:rPr kumimoji="1" lang="en-US" altLang="zh-CN" sz="1400" b="1" dirty="0">
                  <a:solidFill>
                    <a:srgbClr val="21B9DE"/>
                  </a:solidFill>
                  <a:latin typeface="Microsoft Sans Serif" charset="0"/>
                  <a:ea typeface="Microsoft Sans Serif" charset="0"/>
                  <a:cs typeface="Microsoft Sans Serif" charset="0"/>
                </a:rPr>
                <a:t>Goal</a:t>
              </a:r>
              <a:endParaRPr lang="en-US" sz="1400" b="1" dirty="0">
                <a:solidFill>
                  <a:schemeClr val="bg1">
                    <a:lumMod val="65000"/>
                  </a:schemeClr>
                </a:solidFill>
                <a:latin typeface="Microsoft Sans Serif" charset="0"/>
                <a:ea typeface="Microsoft Sans Serif" charset="0"/>
                <a:cs typeface="Microsoft Sans Serif" charset="0"/>
              </a:endParaRPr>
            </a:p>
            <a:p>
              <a:r>
                <a:rPr lang="en-US" sz="1400" dirty="0">
                  <a:solidFill>
                    <a:schemeClr val="bg1">
                      <a:lumMod val="65000"/>
                    </a:schemeClr>
                  </a:solidFill>
                  <a:latin typeface="Microsoft Sans Serif" charset="0"/>
                  <a:ea typeface="Microsoft Sans Serif" charset="0"/>
                  <a:cs typeface="Microsoft Sans Serif" charset="0"/>
                </a:rPr>
                <a:t>We aim to characterize the effects and identify the sources of technical variations, thereby defining a reasonable workflow without introducing major artifacts.</a:t>
              </a:r>
            </a:p>
          </p:txBody>
        </p:sp>
        <p:pic>
          <p:nvPicPr>
            <p:cNvPr id="59" name="Picture 58"/>
            <p:cNvPicPr>
              <a:picLocks/>
            </p:cNvPicPr>
            <p:nvPr/>
          </p:nvPicPr>
          <p:blipFill>
            <a:blip r:embed="rId5">
              <a:duotone>
                <a:schemeClr val="bg2">
                  <a:shade val="45000"/>
                  <a:satMod val="135000"/>
                </a:schemeClr>
                <a:prstClr val="white"/>
              </a:duotone>
            </a:blip>
            <a:stretch>
              <a:fillRect/>
            </a:stretch>
          </p:blipFill>
          <p:spPr>
            <a:xfrm>
              <a:off x="488450" y="4263782"/>
              <a:ext cx="694944" cy="674815"/>
            </a:xfrm>
            <a:prstGeom prst="rect">
              <a:avLst/>
            </a:prstGeom>
          </p:spPr>
        </p:pic>
      </p:grpSp>
      <p:grpSp>
        <p:nvGrpSpPr>
          <p:cNvPr id="24" name="Group 23"/>
          <p:cNvGrpSpPr/>
          <p:nvPr/>
        </p:nvGrpSpPr>
        <p:grpSpPr>
          <a:xfrm>
            <a:off x="4191839" y="1772574"/>
            <a:ext cx="4709845" cy="4238836"/>
            <a:chOff x="4406991" y="1691892"/>
            <a:chExt cx="4709845" cy="4238836"/>
          </a:xfrm>
        </p:grpSpPr>
        <p:sp>
          <p:nvSpPr>
            <p:cNvPr id="17" name="文本框 16"/>
            <p:cNvSpPr txBox="1"/>
            <p:nvPr/>
          </p:nvSpPr>
          <p:spPr>
            <a:xfrm>
              <a:off x="7997620" y="1822211"/>
              <a:ext cx="1062106" cy="246221"/>
            </a:xfrm>
            <a:prstGeom prst="rect">
              <a:avLst/>
            </a:prstGeom>
            <a:noFill/>
            <a:ln>
              <a:noFill/>
            </a:ln>
          </p:spPr>
          <p:txBody>
            <a:bodyPr wrap="square" rtlCol="0">
              <a:spAutoFit/>
            </a:bodyPr>
            <a:lstStyle/>
            <a:p>
              <a:r>
                <a:rPr kumimoji="1" lang="en-US" altLang="zh-CN" sz="1000" b="1" dirty="0">
                  <a:latin typeface="Microsoft Sans Serif" charset="0"/>
                  <a:ea typeface="Microsoft Sans Serif" charset="0"/>
                  <a:cs typeface="Microsoft Sans Serif" charset="0"/>
                </a:rPr>
                <a:t>RNA-</a:t>
              </a:r>
              <a:r>
                <a:rPr kumimoji="1" lang="en-US" altLang="zh-CN" sz="1000" b="1" dirty="0" err="1">
                  <a:latin typeface="Microsoft Sans Serif" charset="0"/>
                  <a:ea typeface="Microsoft Sans Serif" charset="0"/>
                  <a:cs typeface="Microsoft Sans Serif" charset="0"/>
                </a:rPr>
                <a:t>seq</a:t>
              </a:r>
              <a:r>
                <a:rPr kumimoji="1" lang="en-US" altLang="zh-CN" sz="1000" b="1" dirty="0">
                  <a:latin typeface="Microsoft Sans Serif" charset="0"/>
                  <a:ea typeface="Microsoft Sans Serif" charset="0"/>
                  <a:cs typeface="Microsoft Sans Serif" charset="0"/>
                </a:rPr>
                <a:t> Data</a:t>
              </a:r>
              <a:endParaRPr kumimoji="1" lang="zh-CN" altLang="en-US" sz="1000" b="1" dirty="0">
                <a:latin typeface="Microsoft Sans Serif" charset="0"/>
                <a:ea typeface="Microsoft Sans Serif" charset="0"/>
                <a:cs typeface="Microsoft Sans Serif" charset="0"/>
              </a:endParaRPr>
            </a:p>
          </p:txBody>
        </p:sp>
        <p:sp>
          <p:nvSpPr>
            <p:cNvPr id="19" name="文本框 18"/>
            <p:cNvSpPr txBox="1"/>
            <p:nvPr/>
          </p:nvSpPr>
          <p:spPr>
            <a:xfrm>
              <a:off x="7997621" y="3103463"/>
              <a:ext cx="966931" cy="246221"/>
            </a:xfrm>
            <a:prstGeom prst="rect">
              <a:avLst/>
            </a:prstGeom>
            <a:noFill/>
            <a:ln>
              <a:noFill/>
            </a:ln>
          </p:spPr>
          <p:txBody>
            <a:bodyPr wrap="none" rtlCol="0" anchor="b">
              <a:spAutoFit/>
            </a:bodyPr>
            <a:lstStyle/>
            <a:p>
              <a:r>
                <a:rPr kumimoji="1" lang="en-US" altLang="zh-CN" sz="1000" b="1" dirty="0">
                  <a:latin typeface="Microsoft Sans Serif" charset="0"/>
                  <a:ea typeface="Microsoft Sans Serif" charset="0"/>
                  <a:cs typeface="Microsoft Sans Serif" charset="0"/>
                </a:rPr>
                <a:t>Normalization</a:t>
              </a:r>
              <a:endParaRPr kumimoji="1" lang="zh-CN" altLang="en-US" sz="1000" b="1" dirty="0">
                <a:latin typeface="Microsoft Sans Serif" charset="0"/>
                <a:ea typeface="Microsoft Sans Serif" charset="0"/>
                <a:cs typeface="Microsoft Sans Serif" charset="0"/>
              </a:endParaRPr>
            </a:p>
          </p:txBody>
        </p:sp>
        <p:sp>
          <p:nvSpPr>
            <p:cNvPr id="30" name="文本框 20"/>
            <p:cNvSpPr txBox="1"/>
            <p:nvPr/>
          </p:nvSpPr>
          <p:spPr>
            <a:xfrm>
              <a:off x="7997621" y="3598617"/>
              <a:ext cx="870320" cy="400110"/>
            </a:xfrm>
            <a:prstGeom prst="rect">
              <a:avLst/>
            </a:prstGeom>
            <a:noFill/>
            <a:ln>
              <a:noFill/>
            </a:ln>
          </p:spPr>
          <p:txBody>
            <a:bodyPr wrap="square" rtlCol="0" anchor="b">
              <a:spAutoFit/>
            </a:bodyPr>
            <a:lstStyle/>
            <a:p>
              <a:r>
                <a:rPr kumimoji="1" lang="en-US" altLang="zh-CN" sz="1000" b="1" dirty="0">
                  <a:latin typeface="Microsoft Sans Serif" charset="0"/>
                  <a:ea typeface="Microsoft Sans Serif" charset="0"/>
                  <a:cs typeface="Microsoft Sans Serif" charset="0"/>
                </a:rPr>
                <a:t>Differential Expression</a:t>
              </a:r>
              <a:endParaRPr kumimoji="1" lang="zh-CN" altLang="en-US" sz="1000" b="1" dirty="0">
                <a:latin typeface="Microsoft Sans Serif" charset="0"/>
                <a:ea typeface="Microsoft Sans Serif" charset="0"/>
                <a:cs typeface="Microsoft Sans Serif" charset="0"/>
              </a:endParaRPr>
            </a:p>
          </p:txBody>
        </p:sp>
        <p:sp>
          <p:nvSpPr>
            <p:cNvPr id="18" name="文本框 17"/>
            <p:cNvSpPr txBox="1"/>
            <p:nvPr/>
          </p:nvSpPr>
          <p:spPr>
            <a:xfrm>
              <a:off x="7997621" y="2473036"/>
              <a:ext cx="1062105" cy="246221"/>
            </a:xfrm>
            <a:prstGeom prst="rect">
              <a:avLst/>
            </a:prstGeom>
            <a:noFill/>
            <a:ln>
              <a:noFill/>
            </a:ln>
          </p:spPr>
          <p:txBody>
            <a:bodyPr wrap="square" rtlCol="0" anchor="b">
              <a:spAutoFit/>
            </a:bodyPr>
            <a:lstStyle/>
            <a:p>
              <a:r>
                <a:rPr kumimoji="1" lang="en-US" altLang="zh-CN" sz="1000" b="1" dirty="0">
                  <a:latin typeface="Microsoft Sans Serif" charset="0"/>
                  <a:ea typeface="Microsoft Sans Serif" charset="0"/>
                  <a:cs typeface="Microsoft Sans Serif" charset="0"/>
                </a:rPr>
                <a:t>Read Mapping</a:t>
              </a:r>
              <a:endParaRPr kumimoji="1" lang="zh-CN" altLang="en-US" sz="1000" b="1" dirty="0">
                <a:latin typeface="Microsoft Sans Serif" charset="0"/>
                <a:ea typeface="Microsoft Sans Serif" charset="0"/>
                <a:cs typeface="Microsoft Sans Serif" charset="0"/>
              </a:endParaRPr>
            </a:p>
          </p:txBody>
        </p:sp>
        <p:sp>
          <p:nvSpPr>
            <p:cNvPr id="31" name="文本框 21"/>
            <p:cNvSpPr txBox="1"/>
            <p:nvPr/>
          </p:nvSpPr>
          <p:spPr>
            <a:xfrm>
              <a:off x="7997621" y="4276999"/>
              <a:ext cx="1119215" cy="400110"/>
            </a:xfrm>
            <a:prstGeom prst="rect">
              <a:avLst/>
            </a:prstGeom>
            <a:noFill/>
            <a:ln>
              <a:noFill/>
            </a:ln>
          </p:spPr>
          <p:txBody>
            <a:bodyPr wrap="square" rtlCol="0" anchor="b">
              <a:spAutoFit/>
            </a:bodyPr>
            <a:lstStyle/>
            <a:p>
              <a:r>
                <a:rPr kumimoji="1" lang="en-US" altLang="zh-CN" sz="1000" b="1" dirty="0">
                  <a:latin typeface="Microsoft Sans Serif" charset="0"/>
                  <a:ea typeface="Microsoft Sans Serif" charset="0"/>
                  <a:cs typeface="Microsoft Sans Serif" charset="0"/>
                </a:rPr>
                <a:t>Differential Co-expression</a:t>
              </a:r>
              <a:endParaRPr kumimoji="1" lang="zh-CN" altLang="en-US" sz="1000" b="1" dirty="0">
                <a:latin typeface="Microsoft Sans Serif" charset="0"/>
                <a:ea typeface="Microsoft Sans Serif" charset="0"/>
                <a:cs typeface="Microsoft Sans Serif" charset="0"/>
              </a:endParaRPr>
            </a:p>
          </p:txBody>
        </p:sp>
        <p:sp>
          <p:nvSpPr>
            <p:cNvPr id="34" name="文本框 25"/>
            <p:cNvSpPr txBox="1"/>
            <p:nvPr/>
          </p:nvSpPr>
          <p:spPr>
            <a:xfrm>
              <a:off x="7997621" y="4888493"/>
              <a:ext cx="966931" cy="400110"/>
            </a:xfrm>
            <a:prstGeom prst="rect">
              <a:avLst/>
            </a:prstGeom>
            <a:noFill/>
            <a:ln>
              <a:noFill/>
            </a:ln>
          </p:spPr>
          <p:txBody>
            <a:bodyPr wrap="square" rtlCol="0" anchor="b">
              <a:spAutoFit/>
            </a:bodyPr>
            <a:lstStyle/>
            <a:p>
              <a:r>
                <a:rPr kumimoji="1" lang="en-US" altLang="zh-CN" sz="1000" b="1" dirty="0">
                  <a:latin typeface="Microsoft Sans Serif" charset="0"/>
                  <a:ea typeface="Microsoft Sans Serif" charset="0"/>
                  <a:cs typeface="Microsoft Sans Serif" charset="0"/>
                </a:rPr>
                <a:t>Network Construction</a:t>
              </a:r>
              <a:endParaRPr kumimoji="1" lang="zh-CN" altLang="en-US" sz="1000" b="1" dirty="0">
                <a:latin typeface="Microsoft Sans Serif" charset="0"/>
                <a:ea typeface="Microsoft Sans Serif" charset="0"/>
                <a:cs typeface="Microsoft Sans Serif" charset="0"/>
              </a:endParaRPr>
            </a:p>
          </p:txBody>
        </p:sp>
        <p:sp>
          <p:nvSpPr>
            <p:cNvPr id="70" name="文本框 25"/>
            <p:cNvSpPr txBox="1"/>
            <p:nvPr/>
          </p:nvSpPr>
          <p:spPr>
            <a:xfrm>
              <a:off x="7997621" y="5530618"/>
              <a:ext cx="984034" cy="400110"/>
            </a:xfrm>
            <a:prstGeom prst="rect">
              <a:avLst/>
            </a:prstGeom>
            <a:noFill/>
            <a:ln>
              <a:noFill/>
            </a:ln>
          </p:spPr>
          <p:txBody>
            <a:bodyPr wrap="square" rtlCol="0" anchor="b">
              <a:spAutoFit/>
            </a:bodyPr>
            <a:lstStyle/>
            <a:p>
              <a:r>
                <a:rPr kumimoji="1" lang="en-US" altLang="zh-CN" sz="1000" b="1" dirty="0">
                  <a:latin typeface="Microsoft Sans Serif" charset="0"/>
                  <a:ea typeface="Microsoft Sans Serif" charset="0"/>
                  <a:cs typeface="Microsoft Sans Serif" charset="0"/>
                </a:rPr>
                <a:t>Topology Assessment</a:t>
              </a:r>
              <a:endParaRPr kumimoji="1" lang="zh-CN" altLang="en-US" sz="1000" b="1" dirty="0">
                <a:latin typeface="Microsoft Sans Serif" charset="0"/>
                <a:ea typeface="Microsoft Sans Serif" charset="0"/>
                <a:cs typeface="Microsoft Sans Serif" charset="0"/>
              </a:endParaRPr>
            </a:p>
          </p:txBody>
        </p:sp>
        <p:grpSp>
          <p:nvGrpSpPr>
            <p:cNvPr id="9" name="Group 8"/>
            <p:cNvGrpSpPr/>
            <p:nvPr/>
          </p:nvGrpSpPr>
          <p:grpSpPr>
            <a:xfrm>
              <a:off x="5359442" y="2984895"/>
              <a:ext cx="1676445" cy="367487"/>
              <a:chOff x="4059334" y="2917930"/>
              <a:chExt cx="1676445" cy="367487"/>
            </a:xfrm>
          </p:grpSpPr>
          <p:sp>
            <p:nvSpPr>
              <p:cNvPr id="12" name="圆角矩形 11"/>
              <p:cNvSpPr/>
              <p:nvPr/>
            </p:nvSpPr>
            <p:spPr>
              <a:xfrm>
                <a:off x="5025968" y="2917930"/>
                <a:ext cx="709811" cy="367487"/>
              </a:xfrm>
              <a:prstGeom prst="roundRect">
                <a:avLst/>
              </a:prstGeom>
              <a:noFill/>
              <a:ln w="1905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kumimoji="1" lang="en-US" altLang="zh-CN" sz="1200" b="1" dirty="0">
                    <a:solidFill>
                      <a:schemeClr val="tx1">
                        <a:lumMod val="65000"/>
                        <a:lumOff val="35000"/>
                      </a:schemeClr>
                    </a:solidFill>
                    <a:latin typeface="Microsoft Sans Serif" charset="0"/>
                    <a:ea typeface="Microsoft Sans Serif" charset="0"/>
                    <a:cs typeface="Microsoft Sans Serif" charset="0"/>
                  </a:rPr>
                  <a:t>RPKM</a:t>
                </a:r>
                <a:endParaRPr kumimoji="1" lang="zh-CN" altLang="en-US" sz="1200" b="1" dirty="0">
                  <a:solidFill>
                    <a:schemeClr val="tx1">
                      <a:lumMod val="65000"/>
                      <a:lumOff val="35000"/>
                    </a:schemeClr>
                  </a:solidFill>
                  <a:latin typeface="Microsoft Sans Serif" charset="0"/>
                  <a:ea typeface="Microsoft Sans Serif" charset="0"/>
                  <a:cs typeface="Microsoft Sans Serif" charset="0"/>
                </a:endParaRPr>
              </a:p>
            </p:txBody>
          </p:sp>
          <p:sp>
            <p:nvSpPr>
              <p:cNvPr id="13" name="圆角矩形 12"/>
              <p:cNvSpPr/>
              <p:nvPr/>
            </p:nvSpPr>
            <p:spPr>
              <a:xfrm>
                <a:off x="4059334" y="2917930"/>
                <a:ext cx="495380" cy="367487"/>
              </a:xfrm>
              <a:prstGeom prst="roundRect">
                <a:avLst/>
              </a:prstGeom>
              <a:noFill/>
              <a:ln w="1905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kumimoji="1" lang="en-US" altLang="zh-CN" sz="1200" b="1" dirty="0" err="1">
                    <a:solidFill>
                      <a:schemeClr val="tx1">
                        <a:lumMod val="65000"/>
                        <a:lumOff val="35000"/>
                      </a:schemeClr>
                    </a:solidFill>
                    <a:latin typeface="Microsoft Sans Serif" charset="0"/>
                    <a:ea typeface="Microsoft Sans Serif" charset="0"/>
                    <a:cs typeface="Microsoft Sans Serif" charset="0"/>
                  </a:rPr>
                  <a:t>rlog</a:t>
                </a:r>
                <a:endParaRPr kumimoji="1" lang="zh-CN" altLang="en-US" sz="1200" b="1" dirty="0">
                  <a:solidFill>
                    <a:schemeClr val="tx1">
                      <a:lumMod val="65000"/>
                      <a:lumOff val="35000"/>
                    </a:schemeClr>
                  </a:solidFill>
                  <a:latin typeface="Microsoft Sans Serif" charset="0"/>
                  <a:ea typeface="Microsoft Sans Serif" charset="0"/>
                  <a:cs typeface="Microsoft Sans Serif" charset="0"/>
                </a:endParaRPr>
              </a:p>
            </p:txBody>
          </p:sp>
        </p:grpSp>
        <p:sp>
          <p:nvSpPr>
            <p:cNvPr id="74" name="Left Bracket 73"/>
            <p:cNvSpPr/>
            <p:nvPr/>
          </p:nvSpPr>
          <p:spPr>
            <a:xfrm rot="5400000">
              <a:off x="6068446" y="2409626"/>
              <a:ext cx="137160" cy="975590"/>
            </a:xfrm>
            <a:prstGeom prst="leftBracket">
              <a:avLst/>
            </a:prstGeom>
            <a:ln w="19050">
              <a:solidFill>
                <a:schemeClr val="bg1">
                  <a:lumMod val="6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b="1">
                <a:solidFill>
                  <a:schemeClr val="tx1">
                    <a:lumMod val="65000"/>
                    <a:lumOff val="35000"/>
                  </a:schemeClr>
                </a:solidFill>
                <a:latin typeface="Microsoft Sans Serif" charset="0"/>
                <a:ea typeface="Microsoft Sans Serif" charset="0"/>
                <a:cs typeface="Microsoft Sans Serif" charset="0"/>
              </a:endParaRPr>
            </a:p>
          </p:txBody>
        </p:sp>
        <p:grpSp>
          <p:nvGrpSpPr>
            <p:cNvPr id="10" name="Group 9"/>
            <p:cNvGrpSpPr/>
            <p:nvPr/>
          </p:nvGrpSpPr>
          <p:grpSpPr>
            <a:xfrm>
              <a:off x="5238264" y="3631240"/>
              <a:ext cx="1797624" cy="367487"/>
              <a:chOff x="3938156" y="3629466"/>
              <a:chExt cx="1797624" cy="367487"/>
            </a:xfrm>
          </p:grpSpPr>
          <p:sp>
            <p:nvSpPr>
              <p:cNvPr id="29" name="圆角矩形 7"/>
              <p:cNvSpPr/>
              <p:nvPr/>
            </p:nvSpPr>
            <p:spPr>
              <a:xfrm>
                <a:off x="3938156" y="3629466"/>
                <a:ext cx="728895" cy="367487"/>
              </a:xfrm>
              <a:prstGeom prst="roundRect">
                <a:avLst/>
              </a:prstGeom>
              <a:noFill/>
              <a:ln w="1905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kumimoji="1" lang="en-US" altLang="zh-CN" sz="1200" b="1" dirty="0" err="1">
                    <a:solidFill>
                      <a:schemeClr val="tx1">
                        <a:lumMod val="65000"/>
                        <a:lumOff val="35000"/>
                      </a:schemeClr>
                    </a:solidFill>
                    <a:latin typeface="Microsoft Sans Serif" charset="0"/>
                    <a:ea typeface="Microsoft Sans Serif" charset="0"/>
                    <a:cs typeface="Microsoft Sans Serif" charset="0"/>
                  </a:rPr>
                  <a:t>DESeq</a:t>
                </a:r>
                <a:endParaRPr kumimoji="1" lang="zh-CN" altLang="en-US" sz="1200" b="1" dirty="0">
                  <a:solidFill>
                    <a:schemeClr val="tx1">
                      <a:lumMod val="65000"/>
                      <a:lumOff val="35000"/>
                    </a:schemeClr>
                  </a:solidFill>
                  <a:latin typeface="Microsoft Sans Serif" charset="0"/>
                  <a:ea typeface="Microsoft Sans Serif" charset="0"/>
                  <a:cs typeface="Microsoft Sans Serif" charset="0"/>
                </a:endParaRPr>
              </a:p>
            </p:txBody>
          </p:sp>
          <p:sp>
            <p:nvSpPr>
              <p:cNvPr id="32" name="圆角矩形 22"/>
              <p:cNvSpPr/>
              <p:nvPr/>
            </p:nvSpPr>
            <p:spPr>
              <a:xfrm>
                <a:off x="5006787" y="3629466"/>
                <a:ext cx="728993" cy="367487"/>
              </a:xfrm>
              <a:prstGeom prst="roundRect">
                <a:avLst/>
              </a:prstGeom>
              <a:noFill/>
              <a:ln w="1905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kumimoji="1" lang="en-US" altLang="zh-CN" sz="1200" b="1" dirty="0" err="1">
                    <a:solidFill>
                      <a:schemeClr val="tx1">
                        <a:lumMod val="65000"/>
                        <a:lumOff val="35000"/>
                      </a:schemeClr>
                    </a:solidFill>
                    <a:latin typeface="Microsoft Sans Serif" charset="0"/>
                    <a:ea typeface="Microsoft Sans Serif" charset="0"/>
                    <a:cs typeface="Microsoft Sans Serif" charset="0"/>
                  </a:rPr>
                  <a:t>EBSeq</a:t>
                </a:r>
                <a:endParaRPr kumimoji="1" lang="zh-CN" altLang="en-US" sz="1200" b="1" dirty="0">
                  <a:solidFill>
                    <a:schemeClr val="tx1">
                      <a:lumMod val="65000"/>
                      <a:lumOff val="35000"/>
                    </a:schemeClr>
                  </a:solidFill>
                  <a:latin typeface="Microsoft Sans Serif" charset="0"/>
                  <a:ea typeface="Microsoft Sans Serif" charset="0"/>
                  <a:cs typeface="Microsoft Sans Serif" charset="0"/>
                </a:endParaRPr>
              </a:p>
            </p:txBody>
          </p:sp>
        </p:grpSp>
        <p:sp>
          <p:nvSpPr>
            <p:cNvPr id="75" name="Left Bracket 74"/>
            <p:cNvSpPr/>
            <p:nvPr/>
          </p:nvSpPr>
          <p:spPr>
            <a:xfrm rot="5400000">
              <a:off x="6068446" y="3018856"/>
              <a:ext cx="137160" cy="1049819"/>
            </a:xfrm>
            <a:prstGeom prst="leftBracket">
              <a:avLst/>
            </a:prstGeom>
            <a:ln w="19050">
              <a:solidFill>
                <a:schemeClr val="bg1">
                  <a:lumMod val="6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b="1">
                <a:solidFill>
                  <a:schemeClr val="tx1">
                    <a:lumMod val="65000"/>
                    <a:lumOff val="35000"/>
                  </a:schemeClr>
                </a:solidFill>
                <a:latin typeface="Microsoft Sans Serif" charset="0"/>
                <a:ea typeface="Microsoft Sans Serif" charset="0"/>
                <a:cs typeface="Microsoft Sans Serif" charset="0"/>
              </a:endParaRPr>
            </a:p>
          </p:txBody>
        </p:sp>
        <p:grpSp>
          <p:nvGrpSpPr>
            <p:cNvPr id="7" name="Group 6"/>
            <p:cNvGrpSpPr/>
            <p:nvPr/>
          </p:nvGrpSpPr>
          <p:grpSpPr>
            <a:xfrm>
              <a:off x="4959956" y="2182183"/>
              <a:ext cx="2354139" cy="137473"/>
              <a:chOff x="3659848" y="1965858"/>
              <a:chExt cx="2354139" cy="137473"/>
            </a:xfrm>
          </p:grpSpPr>
          <p:cxnSp>
            <p:nvCxnSpPr>
              <p:cNvPr id="40" name="Straight Connector 39"/>
              <p:cNvCxnSpPr/>
              <p:nvPr/>
            </p:nvCxnSpPr>
            <p:spPr>
              <a:xfrm>
                <a:off x="4836918" y="1965858"/>
                <a:ext cx="0" cy="137160"/>
              </a:xfrm>
              <a:prstGeom prst="line">
                <a:avLst/>
              </a:prstGeom>
              <a:ln w="19050">
                <a:solidFill>
                  <a:schemeClr val="bg1">
                    <a:lumMod val="65000"/>
                  </a:schemeClr>
                </a:solidFill>
                <a:headEnd type="none" w="med" len="med"/>
                <a:tailEnd type="triangle" w="med" len="med"/>
              </a:ln>
              <a:effectLst/>
            </p:spPr>
            <p:style>
              <a:lnRef idx="2">
                <a:schemeClr val="dk1"/>
              </a:lnRef>
              <a:fillRef idx="0">
                <a:schemeClr val="dk1"/>
              </a:fillRef>
              <a:effectRef idx="1">
                <a:schemeClr val="dk1"/>
              </a:effectRef>
              <a:fontRef idx="minor">
                <a:schemeClr val="tx1"/>
              </a:fontRef>
            </p:style>
          </p:cxnSp>
          <p:sp>
            <p:nvSpPr>
              <p:cNvPr id="68" name="Left Bracket 67"/>
              <p:cNvSpPr/>
              <p:nvPr/>
            </p:nvSpPr>
            <p:spPr>
              <a:xfrm rot="5400000">
                <a:off x="4768338" y="857681"/>
                <a:ext cx="137160" cy="2354139"/>
              </a:xfrm>
              <a:prstGeom prst="leftBracket">
                <a:avLst/>
              </a:prstGeom>
              <a:ln w="19050">
                <a:solidFill>
                  <a:schemeClr val="bg1">
                    <a:lumMod val="6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1200" b="1" dirty="0">
                    <a:solidFill>
                      <a:schemeClr val="tx1">
                        <a:lumMod val="65000"/>
                        <a:lumOff val="35000"/>
                      </a:schemeClr>
                    </a:solidFill>
                    <a:latin typeface="Microsoft Sans Serif" charset="0"/>
                    <a:ea typeface="Microsoft Sans Serif" charset="0"/>
                    <a:cs typeface="Microsoft Sans Serif" charset="0"/>
                  </a:rPr>
                  <a:t> </a:t>
                </a:r>
              </a:p>
            </p:txBody>
          </p:sp>
        </p:grpSp>
        <p:grpSp>
          <p:nvGrpSpPr>
            <p:cNvPr id="8" name="Group 7"/>
            <p:cNvGrpSpPr/>
            <p:nvPr/>
          </p:nvGrpSpPr>
          <p:grpSpPr>
            <a:xfrm>
              <a:off x="4498741" y="2338550"/>
              <a:ext cx="3274899" cy="367487"/>
              <a:chOff x="3198633" y="2197492"/>
              <a:chExt cx="3274899" cy="367487"/>
            </a:xfrm>
          </p:grpSpPr>
          <p:sp>
            <p:nvSpPr>
              <p:cNvPr id="14" name="圆角矩形 13"/>
              <p:cNvSpPr/>
              <p:nvPr/>
            </p:nvSpPr>
            <p:spPr>
              <a:xfrm>
                <a:off x="5548741" y="2197492"/>
                <a:ext cx="924791" cy="367487"/>
              </a:xfrm>
              <a:prstGeom prst="roundRect">
                <a:avLst/>
              </a:prstGeom>
              <a:noFill/>
              <a:ln w="1905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kumimoji="1" lang="en-US" altLang="zh-CN" sz="1200" b="1" dirty="0">
                    <a:solidFill>
                      <a:schemeClr val="tx1">
                        <a:lumMod val="65000"/>
                        <a:lumOff val="35000"/>
                      </a:schemeClr>
                    </a:solidFill>
                    <a:latin typeface="Microsoft Sans Serif" charset="0"/>
                    <a:ea typeface="Microsoft Sans Serif" charset="0"/>
                    <a:cs typeface="Microsoft Sans Serif" charset="0"/>
                  </a:rPr>
                  <a:t>Bowtie2-RSEM</a:t>
                </a:r>
                <a:endParaRPr kumimoji="1" lang="zh-CN" altLang="en-US" sz="1200" b="1" dirty="0">
                  <a:solidFill>
                    <a:schemeClr val="tx1">
                      <a:lumMod val="65000"/>
                      <a:lumOff val="35000"/>
                    </a:schemeClr>
                  </a:solidFill>
                  <a:latin typeface="Microsoft Sans Serif" charset="0"/>
                  <a:ea typeface="Microsoft Sans Serif" charset="0"/>
                  <a:cs typeface="Microsoft Sans Serif" charset="0"/>
                </a:endParaRPr>
              </a:p>
            </p:txBody>
          </p:sp>
          <p:sp>
            <p:nvSpPr>
              <p:cNvPr id="15" name="圆角矩形 14"/>
              <p:cNvSpPr/>
              <p:nvPr/>
            </p:nvSpPr>
            <p:spPr>
              <a:xfrm>
                <a:off x="4404249" y="2197492"/>
                <a:ext cx="863942" cy="367487"/>
              </a:xfrm>
              <a:prstGeom prst="roundRect">
                <a:avLst/>
              </a:prstGeom>
              <a:noFill/>
              <a:ln w="1905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kumimoji="1" lang="en-US" altLang="zh-CN" sz="1200" b="1" dirty="0">
                    <a:solidFill>
                      <a:schemeClr val="tx1">
                        <a:lumMod val="65000"/>
                        <a:lumOff val="35000"/>
                      </a:schemeClr>
                    </a:solidFill>
                    <a:latin typeface="Microsoft Sans Serif" charset="0"/>
                    <a:ea typeface="Microsoft Sans Serif" charset="0"/>
                    <a:cs typeface="Microsoft Sans Serif" charset="0"/>
                  </a:rPr>
                  <a:t>Bowtie2-HyLite</a:t>
                </a:r>
                <a:endParaRPr kumimoji="1" lang="zh-CN" altLang="en-US" sz="1200" b="1" dirty="0">
                  <a:solidFill>
                    <a:schemeClr val="tx1">
                      <a:lumMod val="65000"/>
                      <a:lumOff val="35000"/>
                    </a:schemeClr>
                  </a:solidFill>
                  <a:latin typeface="Microsoft Sans Serif" charset="0"/>
                  <a:ea typeface="Microsoft Sans Serif" charset="0"/>
                  <a:cs typeface="Microsoft Sans Serif" charset="0"/>
                </a:endParaRPr>
              </a:p>
            </p:txBody>
          </p:sp>
          <p:sp>
            <p:nvSpPr>
              <p:cNvPr id="16" name="圆角矩形 15"/>
              <p:cNvSpPr/>
              <p:nvPr/>
            </p:nvSpPr>
            <p:spPr>
              <a:xfrm>
                <a:off x="3198633" y="2197492"/>
                <a:ext cx="910640" cy="367487"/>
              </a:xfrm>
              <a:prstGeom prst="roundRect">
                <a:avLst/>
              </a:prstGeom>
              <a:noFill/>
              <a:ln w="1905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kumimoji="1" lang="en-US" altLang="zh-CN" sz="1200" b="1" dirty="0">
                    <a:solidFill>
                      <a:schemeClr val="tx1">
                        <a:lumMod val="65000"/>
                        <a:lumOff val="35000"/>
                      </a:schemeClr>
                    </a:solidFill>
                    <a:latin typeface="Microsoft Sans Serif" charset="0"/>
                    <a:ea typeface="Microsoft Sans Serif" charset="0"/>
                    <a:cs typeface="Microsoft Sans Serif" charset="0"/>
                  </a:rPr>
                  <a:t>GSNAP-</a:t>
                </a:r>
                <a:r>
                  <a:rPr kumimoji="1" lang="en-US" altLang="zh-CN" sz="1200" b="1" dirty="0" err="1">
                    <a:solidFill>
                      <a:schemeClr val="tx1">
                        <a:lumMod val="65000"/>
                        <a:lumOff val="35000"/>
                      </a:schemeClr>
                    </a:solidFill>
                    <a:latin typeface="Microsoft Sans Serif" charset="0"/>
                    <a:ea typeface="Microsoft Sans Serif" charset="0"/>
                    <a:cs typeface="Microsoft Sans Serif" charset="0"/>
                  </a:rPr>
                  <a:t>PolyCat</a:t>
                </a:r>
                <a:endParaRPr kumimoji="1" lang="zh-CN" altLang="en-US" sz="1200" b="1" dirty="0">
                  <a:solidFill>
                    <a:schemeClr val="tx1">
                      <a:lumMod val="65000"/>
                      <a:lumOff val="35000"/>
                    </a:schemeClr>
                  </a:solidFill>
                  <a:latin typeface="Microsoft Sans Serif" charset="0"/>
                  <a:ea typeface="Microsoft Sans Serif" charset="0"/>
                  <a:cs typeface="Microsoft Sans Serif" charset="0"/>
                </a:endParaRPr>
              </a:p>
            </p:txBody>
          </p:sp>
        </p:grpSp>
        <p:sp>
          <p:nvSpPr>
            <p:cNvPr id="33" name="圆角矩形 24"/>
            <p:cNvSpPr/>
            <p:nvPr/>
          </p:nvSpPr>
          <p:spPr>
            <a:xfrm>
              <a:off x="5238265" y="4277585"/>
              <a:ext cx="1797623" cy="364936"/>
            </a:xfrm>
            <a:prstGeom prst="roundRect">
              <a:avLst/>
            </a:prstGeom>
            <a:noFill/>
            <a:ln w="1905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kumimoji="1" lang="en-US" altLang="zh-CN" sz="1200" b="1" dirty="0">
                  <a:solidFill>
                    <a:schemeClr val="tx1">
                      <a:lumMod val="65000"/>
                      <a:lumOff val="35000"/>
                    </a:schemeClr>
                  </a:solidFill>
                  <a:latin typeface="Microsoft Sans Serif" charset="0"/>
                  <a:ea typeface="Microsoft Sans Serif" charset="0"/>
                  <a:cs typeface="Microsoft Sans Serif" charset="0"/>
                </a:rPr>
                <a:t>Pearson’s correlation with Fisher’s Z statistic</a:t>
              </a:r>
              <a:endParaRPr kumimoji="1" lang="zh-CN" altLang="en-US" sz="1200" b="1" dirty="0">
                <a:solidFill>
                  <a:schemeClr val="tx1">
                    <a:lumMod val="65000"/>
                    <a:lumOff val="35000"/>
                  </a:schemeClr>
                </a:solidFill>
                <a:latin typeface="Microsoft Sans Serif" charset="0"/>
                <a:ea typeface="Microsoft Sans Serif" charset="0"/>
                <a:cs typeface="Microsoft Sans Serif" charset="0"/>
              </a:endParaRPr>
            </a:p>
          </p:txBody>
        </p:sp>
        <p:grpSp>
          <p:nvGrpSpPr>
            <p:cNvPr id="20" name="Group 19"/>
            <p:cNvGrpSpPr/>
            <p:nvPr/>
          </p:nvGrpSpPr>
          <p:grpSpPr>
            <a:xfrm>
              <a:off x="4936655" y="5409429"/>
              <a:ext cx="2377440" cy="137473"/>
              <a:chOff x="3636547" y="5490504"/>
              <a:chExt cx="2377440" cy="137473"/>
            </a:xfrm>
          </p:grpSpPr>
          <p:cxnSp>
            <p:nvCxnSpPr>
              <p:cNvPr id="43" name="Straight Connector 42"/>
              <p:cNvCxnSpPr/>
              <p:nvPr/>
            </p:nvCxnSpPr>
            <p:spPr>
              <a:xfrm>
                <a:off x="4828684" y="5490504"/>
                <a:ext cx="0" cy="137160"/>
              </a:xfrm>
              <a:prstGeom prst="line">
                <a:avLst/>
              </a:prstGeom>
              <a:ln w="19050">
                <a:solidFill>
                  <a:schemeClr val="bg1">
                    <a:lumMod val="65000"/>
                  </a:schemeClr>
                </a:solidFill>
                <a:headEnd type="none" w="med" len="med"/>
                <a:tailEnd type="triangle" w="med" len="med"/>
              </a:ln>
              <a:effectLst/>
            </p:spPr>
            <p:style>
              <a:lnRef idx="2">
                <a:schemeClr val="dk1"/>
              </a:lnRef>
              <a:fillRef idx="0">
                <a:schemeClr val="dk1"/>
              </a:fillRef>
              <a:effectRef idx="1">
                <a:schemeClr val="dk1"/>
              </a:effectRef>
              <a:fontRef idx="minor">
                <a:schemeClr val="tx1"/>
              </a:fontRef>
            </p:style>
          </p:cxnSp>
          <p:sp>
            <p:nvSpPr>
              <p:cNvPr id="44" name="Left Bracket 43"/>
              <p:cNvSpPr/>
              <p:nvPr/>
            </p:nvSpPr>
            <p:spPr>
              <a:xfrm rot="5400000">
                <a:off x="4756687" y="4370677"/>
                <a:ext cx="137160" cy="2377440"/>
              </a:xfrm>
              <a:prstGeom prst="leftBracket">
                <a:avLst/>
              </a:prstGeom>
              <a:ln w="19050">
                <a:solidFill>
                  <a:schemeClr val="bg1">
                    <a:lumMod val="6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b="1">
                  <a:solidFill>
                    <a:schemeClr val="tx1">
                      <a:lumMod val="65000"/>
                      <a:lumOff val="35000"/>
                    </a:schemeClr>
                  </a:solidFill>
                  <a:latin typeface="Microsoft Sans Serif" charset="0"/>
                  <a:ea typeface="Microsoft Sans Serif" charset="0"/>
                  <a:cs typeface="Microsoft Sans Serif" charset="0"/>
                </a:endParaRPr>
              </a:p>
            </p:txBody>
          </p:sp>
        </p:grpSp>
        <p:grpSp>
          <p:nvGrpSpPr>
            <p:cNvPr id="4" name="Group 3"/>
            <p:cNvGrpSpPr/>
            <p:nvPr/>
          </p:nvGrpSpPr>
          <p:grpSpPr>
            <a:xfrm>
              <a:off x="4406991" y="5565792"/>
              <a:ext cx="3522512" cy="364936"/>
              <a:chOff x="3106883" y="5723638"/>
              <a:chExt cx="3522512" cy="364936"/>
            </a:xfrm>
          </p:grpSpPr>
          <p:sp>
            <p:nvSpPr>
              <p:cNvPr id="38" name="圆角矩形 13"/>
              <p:cNvSpPr/>
              <p:nvPr/>
            </p:nvSpPr>
            <p:spPr>
              <a:xfrm>
                <a:off x="5505114" y="5723638"/>
                <a:ext cx="1124281" cy="364936"/>
              </a:xfrm>
              <a:prstGeom prst="roundRect">
                <a:avLst/>
              </a:prstGeom>
              <a:noFill/>
              <a:ln w="1905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kumimoji="1" lang="en-US" altLang="zh-CN" sz="1200" b="1" dirty="0">
                    <a:solidFill>
                      <a:schemeClr val="tx1">
                        <a:lumMod val="65000"/>
                        <a:lumOff val="35000"/>
                      </a:schemeClr>
                    </a:solidFill>
                    <a:latin typeface="Microsoft Sans Serif" charset="0"/>
                    <a:ea typeface="Microsoft Sans Serif" charset="0"/>
                    <a:cs typeface="Microsoft Sans Serif" charset="0"/>
                  </a:rPr>
                  <a:t>Functional connectivity</a:t>
                </a:r>
                <a:endParaRPr kumimoji="1" lang="zh-CN" altLang="en-US" sz="1200" b="1" dirty="0">
                  <a:solidFill>
                    <a:schemeClr val="tx1">
                      <a:lumMod val="65000"/>
                      <a:lumOff val="35000"/>
                    </a:schemeClr>
                  </a:solidFill>
                  <a:latin typeface="Microsoft Sans Serif" charset="0"/>
                  <a:ea typeface="Microsoft Sans Serif" charset="0"/>
                  <a:cs typeface="Microsoft Sans Serif" charset="0"/>
                </a:endParaRPr>
              </a:p>
            </p:txBody>
          </p:sp>
          <p:sp>
            <p:nvSpPr>
              <p:cNvPr id="39" name="圆角矩形 14"/>
              <p:cNvSpPr/>
              <p:nvPr/>
            </p:nvSpPr>
            <p:spPr>
              <a:xfrm>
                <a:off x="4282962" y="5723638"/>
                <a:ext cx="1118242" cy="364936"/>
              </a:xfrm>
              <a:prstGeom prst="roundRect">
                <a:avLst/>
              </a:prstGeom>
              <a:noFill/>
              <a:ln w="1905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kumimoji="1" lang="en-US" altLang="zh-CN" sz="1200" b="1" dirty="0">
                    <a:solidFill>
                      <a:schemeClr val="tx1">
                        <a:lumMod val="65000"/>
                        <a:lumOff val="35000"/>
                      </a:schemeClr>
                    </a:solidFill>
                    <a:latin typeface="Microsoft Sans Serif" charset="0"/>
                    <a:ea typeface="Microsoft Sans Serif" charset="0"/>
                    <a:cs typeface="Microsoft Sans Serif" charset="0"/>
                  </a:rPr>
                  <a:t>Module Membership</a:t>
                </a:r>
                <a:endParaRPr kumimoji="1" lang="zh-CN" altLang="en-US" sz="1200" b="1" dirty="0">
                  <a:solidFill>
                    <a:schemeClr val="tx1">
                      <a:lumMod val="65000"/>
                      <a:lumOff val="35000"/>
                    </a:schemeClr>
                  </a:solidFill>
                  <a:latin typeface="Microsoft Sans Serif" charset="0"/>
                  <a:ea typeface="Microsoft Sans Serif" charset="0"/>
                  <a:cs typeface="Microsoft Sans Serif" charset="0"/>
                </a:endParaRPr>
              </a:p>
            </p:txBody>
          </p:sp>
          <p:sp>
            <p:nvSpPr>
              <p:cNvPr id="45" name="圆角矩形 15"/>
              <p:cNvSpPr/>
              <p:nvPr/>
            </p:nvSpPr>
            <p:spPr>
              <a:xfrm>
                <a:off x="3106883" y="5723638"/>
                <a:ext cx="1082621" cy="364936"/>
              </a:xfrm>
              <a:prstGeom prst="roundRect">
                <a:avLst/>
              </a:prstGeom>
              <a:noFill/>
              <a:ln w="1905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kumimoji="1" lang="en-US" altLang="zh-CN" sz="1200" b="1" dirty="0">
                    <a:solidFill>
                      <a:schemeClr val="tx1">
                        <a:lumMod val="65000"/>
                        <a:lumOff val="35000"/>
                      </a:schemeClr>
                    </a:solidFill>
                    <a:latin typeface="Microsoft Sans Serif" charset="0"/>
                    <a:ea typeface="Microsoft Sans Serif" charset="0"/>
                    <a:cs typeface="Microsoft Sans Serif" charset="0"/>
                  </a:rPr>
                  <a:t>Node connectivity</a:t>
                </a:r>
                <a:endParaRPr kumimoji="1" lang="zh-CN" altLang="en-US" sz="1200" b="1" dirty="0">
                  <a:solidFill>
                    <a:schemeClr val="tx1">
                      <a:lumMod val="65000"/>
                      <a:lumOff val="35000"/>
                    </a:schemeClr>
                  </a:solidFill>
                  <a:latin typeface="Microsoft Sans Serif" charset="0"/>
                  <a:ea typeface="Microsoft Sans Serif" charset="0"/>
                  <a:cs typeface="Microsoft Sans Serif" charset="0"/>
                </a:endParaRPr>
              </a:p>
            </p:txBody>
          </p:sp>
        </p:grpSp>
        <p:grpSp>
          <p:nvGrpSpPr>
            <p:cNvPr id="11" name="Group 10"/>
            <p:cNvGrpSpPr/>
            <p:nvPr/>
          </p:nvGrpSpPr>
          <p:grpSpPr>
            <a:xfrm>
              <a:off x="4849572" y="4921690"/>
              <a:ext cx="2591560" cy="364936"/>
              <a:chOff x="3549464" y="5023674"/>
              <a:chExt cx="2591560" cy="364936"/>
            </a:xfrm>
          </p:grpSpPr>
          <p:sp>
            <p:nvSpPr>
              <p:cNvPr id="35" name="圆角矩形 26"/>
              <p:cNvSpPr/>
              <p:nvPr/>
            </p:nvSpPr>
            <p:spPr>
              <a:xfrm>
                <a:off x="3549464" y="5023674"/>
                <a:ext cx="830173" cy="364936"/>
              </a:xfrm>
              <a:prstGeom prst="roundRect">
                <a:avLst/>
              </a:prstGeom>
              <a:noFill/>
              <a:ln w="1905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kumimoji="1" lang="en-US" altLang="zh-CN" sz="1200" b="1" dirty="0">
                    <a:solidFill>
                      <a:schemeClr val="tx1">
                        <a:lumMod val="65000"/>
                        <a:lumOff val="35000"/>
                      </a:schemeClr>
                    </a:solidFill>
                    <a:latin typeface="Microsoft Sans Serif" charset="0"/>
                    <a:ea typeface="Microsoft Sans Serif" charset="0"/>
                    <a:cs typeface="Microsoft Sans Serif" charset="0"/>
                  </a:rPr>
                  <a:t>Ranking cutoff</a:t>
                </a:r>
                <a:endParaRPr kumimoji="1" lang="zh-CN" altLang="en-US" sz="1200" b="1" dirty="0">
                  <a:solidFill>
                    <a:schemeClr val="tx1">
                      <a:lumMod val="65000"/>
                      <a:lumOff val="35000"/>
                    </a:schemeClr>
                  </a:solidFill>
                  <a:latin typeface="Microsoft Sans Serif" charset="0"/>
                  <a:ea typeface="Microsoft Sans Serif" charset="0"/>
                  <a:cs typeface="Microsoft Sans Serif" charset="0"/>
                </a:endParaRPr>
              </a:p>
            </p:txBody>
          </p:sp>
          <p:sp>
            <p:nvSpPr>
              <p:cNvPr id="36" name="圆角矩形 27"/>
              <p:cNvSpPr/>
              <p:nvPr/>
            </p:nvSpPr>
            <p:spPr>
              <a:xfrm>
                <a:off x="5294201" y="5023674"/>
                <a:ext cx="846823" cy="364936"/>
              </a:xfrm>
              <a:prstGeom prst="roundRect">
                <a:avLst/>
              </a:prstGeom>
              <a:noFill/>
              <a:ln w="1905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kumimoji="1" lang="en-US" altLang="zh-CN" sz="1200" b="1">
                    <a:solidFill>
                      <a:schemeClr val="tx1">
                        <a:lumMod val="65000"/>
                        <a:lumOff val="35000"/>
                      </a:schemeClr>
                    </a:solidFill>
                    <a:latin typeface="Microsoft Sans Serif" charset="0"/>
                    <a:ea typeface="Microsoft Sans Serif" charset="0"/>
                    <a:cs typeface="Microsoft Sans Serif" charset="0"/>
                  </a:rPr>
                  <a:t>WGCNA</a:t>
                </a:r>
                <a:endParaRPr kumimoji="1" lang="zh-CN" altLang="en-US" sz="1200" b="1" dirty="0">
                  <a:solidFill>
                    <a:schemeClr val="tx1">
                      <a:lumMod val="65000"/>
                      <a:lumOff val="35000"/>
                    </a:schemeClr>
                  </a:solidFill>
                  <a:latin typeface="Microsoft Sans Serif" charset="0"/>
                  <a:ea typeface="Microsoft Sans Serif" charset="0"/>
                  <a:cs typeface="Microsoft Sans Serif" charset="0"/>
                </a:endParaRPr>
              </a:p>
            </p:txBody>
          </p:sp>
          <p:sp>
            <p:nvSpPr>
              <p:cNvPr id="46" name="圆角矩形 26"/>
              <p:cNvSpPr/>
              <p:nvPr/>
            </p:nvSpPr>
            <p:spPr>
              <a:xfrm>
                <a:off x="4441069" y="5023674"/>
                <a:ext cx="790786" cy="364936"/>
              </a:xfrm>
              <a:prstGeom prst="roundRect">
                <a:avLst/>
              </a:prstGeom>
              <a:noFill/>
              <a:ln w="1905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kumimoji="1" lang="en-US" altLang="zh-CN" sz="1200" b="1">
                    <a:solidFill>
                      <a:schemeClr val="tx1">
                        <a:lumMod val="65000"/>
                        <a:lumOff val="35000"/>
                      </a:schemeClr>
                    </a:solidFill>
                    <a:latin typeface="Microsoft Sans Serif" charset="0"/>
                    <a:ea typeface="Microsoft Sans Serif" charset="0"/>
                    <a:cs typeface="Microsoft Sans Serif" charset="0"/>
                  </a:rPr>
                  <a:t>Z score cutoff</a:t>
                </a:r>
                <a:endParaRPr kumimoji="1" lang="zh-CN" altLang="en-US" sz="1200" b="1" dirty="0">
                  <a:solidFill>
                    <a:schemeClr val="tx1">
                      <a:lumMod val="65000"/>
                      <a:lumOff val="35000"/>
                    </a:schemeClr>
                  </a:solidFill>
                  <a:latin typeface="Microsoft Sans Serif" charset="0"/>
                  <a:ea typeface="Microsoft Sans Serif" charset="0"/>
                  <a:cs typeface="Microsoft Sans Serif" charset="0"/>
                </a:endParaRPr>
              </a:p>
            </p:txBody>
          </p:sp>
        </p:grpSp>
        <p:grpSp>
          <p:nvGrpSpPr>
            <p:cNvPr id="21" name="Group 20"/>
            <p:cNvGrpSpPr/>
            <p:nvPr/>
          </p:nvGrpSpPr>
          <p:grpSpPr>
            <a:xfrm>
              <a:off x="5313077" y="4765325"/>
              <a:ext cx="1647897" cy="137472"/>
              <a:chOff x="4012969" y="4791823"/>
              <a:chExt cx="1647897" cy="137472"/>
            </a:xfrm>
          </p:grpSpPr>
          <p:cxnSp>
            <p:nvCxnSpPr>
              <p:cNvPr id="55" name="Straight Connector 54"/>
              <p:cNvCxnSpPr/>
              <p:nvPr/>
            </p:nvCxnSpPr>
            <p:spPr>
              <a:xfrm>
                <a:off x="4831154" y="4791823"/>
                <a:ext cx="0" cy="137160"/>
              </a:xfrm>
              <a:prstGeom prst="line">
                <a:avLst/>
              </a:prstGeom>
              <a:ln w="19050">
                <a:solidFill>
                  <a:schemeClr val="bg1">
                    <a:lumMod val="65000"/>
                  </a:schemeClr>
                </a:solidFill>
                <a:headEnd type="none" w="med" len="med"/>
                <a:tailEnd type="triangle" w="med" len="med"/>
              </a:ln>
              <a:effectLst/>
            </p:spPr>
            <p:style>
              <a:lnRef idx="2">
                <a:schemeClr val="dk1"/>
              </a:lnRef>
              <a:fillRef idx="0">
                <a:schemeClr val="dk1"/>
              </a:fillRef>
              <a:effectRef idx="1">
                <a:schemeClr val="dk1"/>
              </a:effectRef>
              <a:fontRef idx="minor">
                <a:schemeClr val="tx1"/>
              </a:fontRef>
            </p:style>
          </p:cxnSp>
          <p:sp>
            <p:nvSpPr>
              <p:cNvPr id="56" name="Left Bracket 55"/>
              <p:cNvSpPr/>
              <p:nvPr/>
            </p:nvSpPr>
            <p:spPr>
              <a:xfrm rot="5400000">
                <a:off x="4768338" y="4036766"/>
                <a:ext cx="137160" cy="1647897"/>
              </a:xfrm>
              <a:prstGeom prst="leftBracket">
                <a:avLst/>
              </a:prstGeom>
              <a:ln w="19050">
                <a:solidFill>
                  <a:schemeClr val="bg1">
                    <a:lumMod val="6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b="1">
                  <a:solidFill>
                    <a:schemeClr val="tx1">
                      <a:lumMod val="65000"/>
                      <a:lumOff val="35000"/>
                    </a:schemeClr>
                  </a:solidFill>
                  <a:latin typeface="Microsoft Sans Serif" charset="0"/>
                  <a:ea typeface="Microsoft Sans Serif" charset="0"/>
                  <a:cs typeface="Microsoft Sans Serif" charset="0"/>
                </a:endParaRPr>
              </a:p>
            </p:txBody>
          </p:sp>
        </p:grpSp>
        <p:sp>
          <p:nvSpPr>
            <p:cNvPr id="6" name="圆角矩形 5"/>
            <p:cNvSpPr/>
            <p:nvPr/>
          </p:nvSpPr>
          <p:spPr>
            <a:xfrm>
              <a:off x="5453434" y="1691892"/>
              <a:ext cx="1383381" cy="367487"/>
            </a:xfrm>
            <a:prstGeom prst="roundRect">
              <a:avLst/>
            </a:prstGeom>
            <a:noFill/>
            <a:ln w="1905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lang="en-US" altLang="zh-CN" sz="1200" b="1" i="1" dirty="0">
                  <a:solidFill>
                    <a:schemeClr val="tx1">
                      <a:lumMod val="65000"/>
                      <a:lumOff val="35000"/>
                    </a:schemeClr>
                  </a:solidFill>
                  <a:latin typeface="Microsoft Sans Serif" charset="0"/>
                  <a:ea typeface="Microsoft Sans Serif" charset="0"/>
                  <a:cs typeface="Microsoft Sans Serif" charset="0"/>
                </a:rPr>
                <a:t>in </a:t>
              </a:r>
              <a:r>
                <a:rPr lang="en-US" altLang="zh-CN" sz="1200" b="1" i="1" dirty="0" err="1">
                  <a:solidFill>
                    <a:schemeClr val="tx1">
                      <a:lumMod val="65000"/>
                      <a:lumOff val="35000"/>
                    </a:schemeClr>
                  </a:solidFill>
                  <a:latin typeface="Microsoft Sans Serif" charset="0"/>
                  <a:ea typeface="Microsoft Sans Serif" charset="0"/>
                  <a:cs typeface="Microsoft Sans Serif" charset="0"/>
                </a:rPr>
                <a:t>silico</a:t>
              </a:r>
              <a:r>
                <a:rPr lang="en-US" altLang="zh-CN" sz="1200" b="1" dirty="0">
                  <a:solidFill>
                    <a:schemeClr val="tx1">
                      <a:lumMod val="65000"/>
                      <a:lumOff val="35000"/>
                    </a:schemeClr>
                  </a:solidFill>
                  <a:latin typeface="Microsoft Sans Serif" charset="0"/>
                  <a:ea typeface="Microsoft Sans Serif" charset="0"/>
                  <a:cs typeface="Microsoft Sans Serif" charset="0"/>
                </a:rPr>
                <a:t> </a:t>
              </a:r>
              <a:r>
                <a:rPr lang="en-US" altLang="zh-CN" sz="1200" b="1" dirty="0" err="1">
                  <a:solidFill>
                    <a:schemeClr val="tx1">
                      <a:lumMod val="65000"/>
                      <a:lumOff val="35000"/>
                    </a:schemeClr>
                  </a:solidFill>
                  <a:latin typeface="Microsoft Sans Serif" charset="0"/>
                  <a:ea typeface="Microsoft Sans Serif" charset="0"/>
                  <a:cs typeface="Microsoft Sans Serif" charset="0"/>
                </a:rPr>
                <a:t>polyploid</a:t>
              </a:r>
              <a:r>
                <a:rPr lang="en-US" altLang="zh-CN" sz="1200" b="1" dirty="0">
                  <a:solidFill>
                    <a:schemeClr val="tx1">
                      <a:lumMod val="65000"/>
                      <a:lumOff val="35000"/>
                    </a:schemeClr>
                  </a:solidFill>
                  <a:latin typeface="Microsoft Sans Serif" charset="0"/>
                  <a:ea typeface="Microsoft Sans Serif" charset="0"/>
                  <a:cs typeface="Microsoft Sans Serif" charset="0"/>
                </a:rPr>
                <a:t> </a:t>
              </a:r>
              <a:r>
                <a:rPr kumimoji="1" lang="en-US" altLang="zh-CN" sz="1200" b="1" dirty="0">
                  <a:solidFill>
                    <a:schemeClr val="tx1">
                      <a:lumMod val="65000"/>
                      <a:lumOff val="35000"/>
                    </a:schemeClr>
                  </a:solidFill>
                  <a:latin typeface="Microsoft Sans Serif" charset="0"/>
                  <a:ea typeface="Microsoft Sans Serif" charset="0"/>
                  <a:cs typeface="Microsoft Sans Serif" charset="0"/>
                </a:rPr>
                <a:t>ADs</a:t>
              </a:r>
              <a:endParaRPr kumimoji="1" lang="zh-CN" altLang="en-US" sz="1200" b="1" dirty="0">
                <a:solidFill>
                  <a:schemeClr val="tx1">
                    <a:lumMod val="65000"/>
                    <a:lumOff val="35000"/>
                  </a:schemeClr>
                </a:solidFill>
                <a:latin typeface="Microsoft Sans Serif" charset="0"/>
                <a:ea typeface="Microsoft Sans Serif" charset="0"/>
                <a:cs typeface="Microsoft Sans Serif" charset="0"/>
              </a:endParaRPr>
            </a:p>
          </p:txBody>
        </p:sp>
        <p:sp>
          <p:nvSpPr>
            <p:cNvPr id="37" name="Left Bracket 36"/>
            <p:cNvSpPr/>
            <p:nvPr/>
          </p:nvSpPr>
          <p:spPr>
            <a:xfrm rot="5400000">
              <a:off x="6068446" y="3665201"/>
              <a:ext cx="137160" cy="1049819"/>
            </a:xfrm>
            <a:prstGeom prst="leftBracket">
              <a:avLst>
                <a:gd name="adj" fmla="val 0"/>
              </a:avLst>
            </a:prstGeom>
            <a:ln w="19050">
              <a:solidFill>
                <a:schemeClr val="bg1">
                  <a:lumMod val="6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b="1">
                <a:solidFill>
                  <a:schemeClr val="tx1">
                    <a:lumMod val="65000"/>
                    <a:lumOff val="35000"/>
                  </a:schemeClr>
                </a:solidFill>
                <a:latin typeface="Microsoft Sans Serif" charset="0"/>
                <a:ea typeface="Microsoft Sans Serif" charset="0"/>
                <a:cs typeface="Microsoft Sans Serif" charset="0"/>
              </a:endParaRPr>
            </a:p>
          </p:txBody>
        </p:sp>
      </p:grpSp>
      <p:sp>
        <p:nvSpPr>
          <p:cNvPr id="63" name="矩形 6"/>
          <p:cNvSpPr/>
          <p:nvPr/>
        </p:nvSpPr>
        <p:spPr>
          <a:xfrm>
            <a:off x="4577505" y="1353101"/>
            <a:ext cx="2700882" cy="307777"/>
          </a:xfrm>
          <a:prstGeom prst="rect">
            <a:avLst/>
          </a:prstGeom>
          <a:noFill/>
        </p:spPr>
        <p:txBody>
          <a:bodyPr wrap="square" rtlCol="0">
            <a:spAutoFit/>
          </a:bodyPr>
          <a:lstStyle/>
          <a:p>
            <a:pPr algn="ctr"/>
            <a:r>
              <a:rPr kumimoji="1" lang="en-US" altLang="zh-CN" sz="1400" b="1" dirty="0">
                <a:solidFill>
                  <a:srgbClr val="43C2DE"/>
                </a:solidFill>
                <a:latin typeface="Microsoft Sans Serif" charset="0"/>
                <a:ea typeface="Microsoft Sans Serif" charset="0"/>
                <a:cs typeface="Microsoft Sans Serif" charset="0"/>
              </a:rPr>
              <a:t>Analytic Workflow</a:t>
            </a:r>
          </a:p>
        </p:txBody>
      </p:sp>
    </p:spTree>
    <p:extLst>
      <p:ext uri="{BB962C8B-B14F-4D97-AF65-F5344CB8AC3E}">
        <p14:creationId xmlns:p14="http://schemas.microsoft.com/office/powerpoint/2010/main" val="1889994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dissolv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dissolve">
                                      <p:cBhvr>
                                        <p:cTn id="17" dur="500"/>
                                        <p:tgtEl>
                                          <p:spTgt spid="26"/>
                                        </p:tgtEl>
                                      </p:cBhvr>
                                    </p:animEffect>
                                  </p:childTnLst>
                                </p:cTn>
                              </p:par>
                              <p:par>
                                <p:cTn id="18" presetID="9" presetClass="entr" presetSubtype="0" fill="hold"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dissolve">
                                      <p:cBhvr>
                                        <p:cTn id="20" dur="500"/>
                                        <p:tgtEl>
                                          <p:spTgt spid="24"/>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dissolve">
                                      <p:cBhvr>
                                        <p:cTn id="23"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p:cNvGraphicFramePr>
            <a:graphicFrameLocks/>
          </p:cNvGraphicFramePr>
          <p:nvPr>
            <p:extLst>
              <p:ext uri="{D42A27DB-BD31-4B8C-83A1-F6EECF244321}">
                <p14:modId xmlns:p14="http://schemas.microsoft.com/office/powerpoint/2010/main" val="1874941767"/>
              </p:ext>
            </p:extLst>
          </p:nvPr>
        </p:nvGraphicFramePr>
        <p:xfrm>
          <a:off x="4886560" y="883334"/>
          <a:ext cx="3483328" cy="4142509"/>
        </p:xfrm>
        <a:graphic>
          <a:graphicData uri="http://schemas.openxmlformats.org/drawingml/2006/chart">
            <c:chart xmlns:c="http://schemas.openxmlformats.org/drawingml/2006/chart" xmlns:r="http://schemas.openxmlformats.org/officeDocument/2006/relationships" r:id="rId3"/>
          </a:graphicData>
        </a:graphic>
      </p:graphicFrame>
      <p:cxnSp>
        <p:nvCxnSpPr>
          <p:cNvPr id="5" name="Straight Connector 4"/>
          <p:cNvCxnSpPr/>
          <p:nvPr/>
        </p:nvCxnSpPr>
        <p:spPr>
          <a:xfrm>
            <a:off x="506784" y="342900"/>
            <a:ext cx="0" cy="731520"/>
          </a:xfrm>
          <a:prstGeom prst="line">
            <a:avLst/>
          </a:prstGeom>
          <a:ln w="50800">
            <a:solidFill>
              <a:srgbClr val="21B9DE"/>
            </a:solidFill>
          </a:ln>
          <a:effectLst/>
        </p:spPr>
        <p:style>
          <a:lnRef idx="2">
            <a:schemeClr val="accent1"/>
          </a:lnRef>
          <a:fillRef idx="0">
            <a:schemeClr val="accent1"/>
          </a:fillRef>
          <a:effectRef idx="1">
            <a:schemeClr val="accent1"/>
          </a:effectRef>
          <a:fontRef idx="minor">
            <a:schemeClr val="tx1"/>
          </a:fontRef>
        </p:style>
      </p:cxnSp>
      <p:graphicFrame>
        <p:nvGraphicFramePr>
          <p:cNvPr id="8" name="Chart 7"/>
          <p:cNvGraphicFramePr>
            <a:graphicFrameLocks/>
          </p:cNvGraphicFramePr>
          <p:nvPr>
            <p:extLst>
              <p:ext uri="{D42A27DB-BD31-4B8C-83A1-F6EECF244321}">
                <p14:modId xmlns:p14="http://schemas.microsoft.com/office/powerpoint/2010/main" val="736386375"/>
              </p:ext>
            </p:extLst>
          </p:nvPr>
        </p:nvGraphicFramePr>
        <p:xfrm>
          <a:off x="4886560" y="877850"/>
          <a:ext cx="3483328" cy="4142509"/>
        </p:xfrm>
        <a:graphic>
          <a:graphicData uri="http://schemas.openxmlformats.org/drawingml/2006/chart">
            <c:chart xmlns:c="http://schemas.openxmlformats.org/drawingml/2006/chart" xmlns:r="http://schemas.openxmlformats.org/officeDocument/2006/relationships" r:id="rId4"/>
          </a:graphicData>
        </a:graphic>
      </p:graphicFrame>
      <p:sp>
        <p:nvSpPr>
          <p:cNvPr id="9" name="矩形 6"/>
          <p:cNvSpPr/>
          <p:nvPr/>
        </p:nvSpPr>
        <p:spPr>
          <a:xfrm>
            <a:off x="841033" y="1773209"/>
            <a:ext cx="3883367" cy="4278094"/>
          </a:xfrm>
          <a:prstGeom prst="rect">
            <a:avLst/>
          </a:prstGeom>
          <a:noFill/>
        </p:spPr>
        <p:txBody>
          <a:bodyPr wrap="square" rtlCol="0">
            <a:spAutoFit/>
          </a:bodyPr>
          <a:lstStyle/>
          <a:p>
            <a:pPr>
              <a:buClr>
                <a:srgbClr val="21B9DE"/>
              </a:buClr>
            </a:pPr>
            <a:r>
              <a:rPr lang="en-US" sz="1600" dirty="0">
                <a:solidFill>
                  <a:schemeClr val="bg1">
                    <a:lumMod val="65000"/>
                  </a:schemeClr>
                </a:solidFill>
                <a:latin typeface="Microsoft Sans Serif" charset="0"/>
                <a:ea typeface="Microsoft Sans Serif" charset="0"/>
                <a:cs typeface="Microsoft Sans Serif" charset="0"/>
              </a:rPr>
              <a:t>We assessed </a:t>
            </a:r>
            <a:r>
              <a:rPr lang="en-US" sz="1600" dirty="0">
                <a:solidFill>
                  <a:srgbClr val="43C2DE"/>
                </a:solidFill>
                <a:latin typeface="Microsoft Sans Serif" charset="0"/>
                <a:ea typeface="Microsoft Sans Serif" charset="0"/>
                <a:cs typeface="Microsoft Sans Serif" charset="0"/>
              </a:rPr>
              <a:t>the use of three pipelines </a:t>
            </a:r>
            <a:r>
              <a:rPr lang="en-US" sz="1600" dirty="0">
                <a:solidFill>
                  <a:schemeClr val="bg1">
                    <a:lumMod val="65000"/>
                  </a:schemeClr>
                </a:solidFill>
                <a:latin typeface="Microsoft Sans Serif" charset="0"/>
                <a:ea typeface="Microsoft Sans Serif" charset="0"/>
                <a:cs typeface="Microsoft Sans Serif" charset="0"/>
              </a:rPr>
              <a:t>as a possible source of variance.</a:t>
            </a:r>
          </a:p>
          <a:p>
            <a:pPr>
              <a:buClr>
                <a:srgbClr val="21B9DE"/>
              </a:buClr>
            </a:pPr>
            <a:endParaRPr lang="en-US" sz="1600" b="1" dirty="0">
              <a:solidFill>
                <a:schemeClr val="bg1">
                  <a:lumMod val="65000"/>
                </a:schemeClr>
              </a:solidFill>
              <a:latin typeface="Microsoft Sans Serif" charset="0"/>
              <a:ea typeface="Microsoft Sans Serif" charset="0"/>
              <a:cs typeface="Microsoft Sans Serif" charset="0"/>
            </a:endParaRPr>
          </a:p>
          <a:p>
            <a:pPr>
              <a:buClr>
                <a:srgbClr val="21B9DE"/>
              </a:buClr>
            </a:pPr>
            <a:r>
              <a:rPr lang="en-US" sz="1600" b="1" dirty="0">
                <a:solidFill>
                  <a:schemeClr val="bg1">
                    <a:lumMod val="65000"/>
                  </a:schemeClr>
                </a:solidFill>
                <a:latin typeface="Microsoft Sans Serif" charset="0"/>
                <a:ea typeface="Microsoft Sans Serif" charset="0"/>
                <a:cs typeface="Microsoft Sans Serif" charset="0"/>
              </a:rPr>
              <a:t>Efficiency</a:t>
            </a:r>
            <a:r>
              <a:rPr lang="en-US" sz="1600" dirty="0">
                <a:solidFill>
                  <a:schemeClr val="bg1">
                    <a:lumMod val="65000"/>
                  </a:schemeClr>
                </a:solidFill>
                <a:latin typeface="Microsoft Sans Serif" charset="0"/>
                <a:ea typeface="Microsoft Sans Serif" charset="0"/>
                <a:cs typeface="Microsoft Sans Serif" charset="0"/>
              </a:rPr>
              <a:t> – percentage of total reads that can be assigned to </a:t>
            </a:r>
            <a:r>
              <a:rPr lang="en-US" sz="1600" dirty="0" err="1">
                <a:solidFill>
                  <a:schemeClr val="bg1">
                    <a:lumMod val="65000"/>
                  </a:schemeClr>
                </a:solidFill>
                <a:latin typeface="Microsoft Sans Serif" charset="0"/>
                <a:ea typeface="Microsoft Sans Serif" charset="0"/>
                <a:cs typeface="Microsoft Sans Serif" charset="0"/>
              </a:rPr>
              <a:t>homoeologs</a:t>
            </a:r>
            <a:endParaRPr lang="en-US" sz="1600" dirty="0">
              <a:solidFill>
                <a:schemeClr val="bg1">
                  <a:lumMod val="65000"/>
                </a:schemeClr>
              </a:solidFill>
              <a:latin typeface="Microsoft Sans Serif" charset="0"/>
              <a:ea typeface="Microsoft Sans Serif" charset="0"/>
              <a:cs typeface="Microsoft Sans Serif" charset="0"/>
            </a:endParaRPr>
          </a:p>
          <a:p>
            <a:pPr>
              <a:buClr>
                <a:srgbClr val="21B9DE"/>
              </a:buClr>
            </a:pPr>
            <a:endParaRPr lang="en-US" sz="1600" b="1" dirty="0">
              <a:solidFill>
                <a:schemeClr val="bg1">
                  <a:lumMod val="65000"/>
                </a:schemeClr>
              </a:solidFill>
              <a:latin typeface="Microsoft Sans Serif" charset="0"/>
              <a:ea typeface="Microsoft Sans Serif" charset="0"/>
              <a:cs typeface="Microsoft Sans Serif" charset="0"/>
            </a:endParaRPr>
          </a:p>
          <a:p>
            <a:pPr>
              <a:buClr>
                <a:srgbClr val="21B9DE"/>
              </a:buClr>
            </a:pPr>
            <a:r>
              <a:rPr lang="en-US" sz="1600" b="1" dirty="0">
                <a:solidFill>
                  <a:schemeClr val="bg1">
                    <a:lumMod val="65000"/>
                  </a:schemeClr>
                </a:solidFill>
                <a:latin typeface="Microsoft Sans Serif" charset="0"/>
                <a:ea typeface="Microsoft Sans Serif" charset="0"/>
                <a:cs typeface="Microsoft Sans Serif" charset="0"/>
              </a:rPr>
              <a:t>Accuracy</a:t>
            </a:r>
            <a:r>
              <a:rPr lang="en-US" sz="1600" dirty="0">
                <a:solidFill>
                  <a:schemeClr val="bg1">
                    <a:lumMod val="65000"/>
                  </a:schemeClr>
                </a:solidFill>
                <a:latin typeface="Microsoft Sans Serif" charset="0"/>
                <a:ea typeface="Microsoft Sans Serif" charset="0"/>
                <a:cs typeface="Microsoft Sans Serif" charset="0"/>
              </a:rPr>
              <a:t> - </a:t>
            </a:r>
            <a:r>
              <a:rPr lang="en-US" altLang="zh-CN" sz="1600" dirty="0">
                <a:solidFill>
                  <a:schemeClr val="bg1">
                    <a:lumMod val="65000"/>
                  </a:schemeClr>
                </a:solidFill>
                <a:latin typeface="Microsoft Sans Serif" charset="0"/>
                <a:ea typeface="Microsoft Sans Serif" charset="0"/>
                <a:cs typeface="Microsoft Sans Serif" charset="0"/>
              </a:rPr>
              <a:t>percentage of reads correctly assigned</a:t>
            </a:r>
          </a:p>
          <a:p>
            <a:pPr>
              <a:buClr>
                <a:srgbClr val="21B9DE"/>
              </a:buClr>
            </a:pPr>
            <a:endParaRPr lang="en-US" sz="1600" dirty="0">
              <a:solidFill>
                <a:schemeClr val="bg1">
                  <a:lumMod val="65000"/>
                </a:schemeClr>
              </a:solidFill>
              <a:latin typeface="Microsoft Sans Serif" charset="0"/>
              <a:ea typeface="Microsoft Sans Serif" charset="0"/>
              <a:cs typeface="Microsoft Sans Serif" charset="0"/>
            </a:endParaRPr>
          </a:p>
          <a:p>
            <a:r>
              <a:rPr lang="en-US" altLang="zh-CN" sz="1600" dirty="0">
                <a:solidFill>
                  <a:schemeClr val="bg1">
                    <a:lumMod val="65000"/>
                  </a:schemeClr>
                </a:solidFill>
                <a:latin typeface="Microsoft Sans Serif" charset="0"/>
                <a:ea typeface="Microsoft Sans Serif" charset="0"/>
                <a:cs typeface="Microsoft Sans Serif" charset="0"/>
              </a:rPr>
              <a:t>Other sources were examined including:</a:t>
            </a:r>
          </a:p>
          <a:p>
            <a:endParaRPr lang="en-US" altLang="zh-CN" sz="1600" dirty="0">
              <a:solidFill>
                <a:schemeClr val="bg1">
                  <a:lumMod val="65000"/>
                </a:schemeClr>
              </a:solidFill>
              <a:latin typeface="Microsoft Sans Serif" charset="0"/>
              <a:ea typeface="Microsoft Sans Serif" charset="0"/>
              <a:cs typeface="Microsoft Sans Serif" charset="0"/>
            </a:endParaRPr>
          </a:p>
          <a:p>
            <a:pPr marL="742950" lvl="1" indent="-285750">
              <a:buClr>
                <a:srgbClr val="21B9DE"/>
              </a:buClr>
              <a:buFont typeface="Wingdings" charset="2"/>
              <a:buChar char="Ø"/>
            </a:pPr>
            <a:r>
              <a:rPr lang="en-US" altLang="zh-CN" sz="1600" dirty="0">
                <a:solidFill>
                  <a:srgbClr val="43C2DE"/>
                </a:solidFill>
                <a:latin typeface="Microsoft Sans Serif" charset="0"/>
                <a:ea typeface="Microsoft Sans Serif" charset="0"/>
                <a:cs typeface="Microsoft Sans Serif" charset="0"/>
              </a:rPr>
              <a:t>Expression level (sequencing depth)</a:t>
            </a:r>
          </a:p>
          <a:p>
            <a:pPr marL="742950" lvl="1" indent="-285750">
              <a:buClr>
                <a:srgbClr val="21B9DE"/>
              </a:buClr>
              <a:buFont typeface="Wingdings" charset="2"/>
              <a:buChar char="Ø"/>
            </a:pPr>
            <a:r>
              <a:rPr lang="en-US" altLang="zh-CN" sz="1600" dirty="0">
                <a:solidFill>
                  <a:srgbClr val="43C2DE"/>
                </a:solidFill>
                <a:latin typeface="Microsoft Sans Serif" charset="0"/>
                <a:ea typeface="Microsoft Sans Serif" charset="0"/>
                <a:cs typeface="Microsoft Sans Serif" charset="0"/>
              </a:rPr>
              <a:t>Transcript length</a:t>
            </a:r>
          </a:p>
          <a:p>
            <a:pPr marL="742950" lvl="1" indent="-285750">
              <a:buClr>
                <a:srgbClr val="21B9DE"/>
              </a:buClr>
              <a:buFont typeface="Wingdings" charset="2"/>
              <a:buChar char="Ø"/>
            </a:pPr>
            <a:r>
              <a:rPr lang="en-US" altLang="zh-CN" sz="1600" dirty="0">
                <a:solidFill>
                  <a:srgbClr val="43C2DE"/>
                </a:solidFill>
                <a:latin typeface="Microsoft Sans Serif" charset="0"/>
                <a:ea typeface="Microsoft Sans Serif" charset="0"/>
                <a:cs typeface="Microsoft Sans Serif" charset="0"/>
              </a:rPr>
              <a:t>Gene regions diagnostic of </a:t>
            </a:r>
            <a:r>
              <a:rPr lang="en-US" altLang="zh-CN" sz="1600" dirty="0" err="1">
                <a:solidFill>
                  <a:srgbClr val="43C2DE"/>
                </a:solidFill>
                <a:latin typeface="Microsoft Sans Serif" charset="0"/>
                <a:ea typeface="Microsoft Sans Serif" charset="0"/>
                <a:cs typeface="Microsoft Sans Serif" charset="0"/>
              </a:rPr>
              <a:t>homoeo</a:t>
            </a:r>
            <a:r>
              <a:rPr lang="en-US" altLang="zh-CN" sz="1600" dirty="0">
                <a:solidFill>
                  <a:srgbClr val="43C2DE"/>
                </a:solidFill>
                <a:latin typeface="Microsoft Sans Serif" charset="0"/>
                <a:ea typeface="Microsoft Sans Serif" charset="0"/>
                <a:cs typeface="Microsoft Sans Serif" charset="0"/>
              </a:rPr>
              <a:t>-SNPs</a:t>
            </a:r>
            <a:endParaRPr lang="en-US" sz="1600" dirty="0">
              <a:solidFill>
                <a:srgbClr val="43C2DE"/>
              </a:solidFill>
              <a:latin typeface="Microsoft Sans Serif" charset="0"/>
              <a:ea typeface="Microsoft Sans Serif" charset="0"/>
              <a:cs typeface="Microsoft Sans Serif" charset="0"/>
            </a:endParaRPr>
          </a:p>
          <a:p>
            <a:pPr>
              <a:buClr>
                <a:srgbClr val="21B9DE"/>
              </a:buClr>
            </a:pPr>
            <a:endParaRPr lang="en-US" sz="1600" dirty="0">
              <a:solidFill>
                <a:schemeClr val="bg1">
                  <a:lumMod val="65000"/>
                </a:schemeClr>
              </a:solidFill>
              <a:latin typeface="Microsoft Sans Serif" charset="0"/>
              <a:ea typeface="Microsoft Sans Serif" charset="0"/>
              <a:cs typeface="Microsoft Sans Serif" charset="0"/>
            </a:endParaRPr>
          </a:p>
        </p:txBody>
      </p:sp>
      <p:sp>
        <p:nvSpPr>
          <p:cNvPr id="10" name="TextBox 9"/>
          <p:cNvSpPr txBox="1"/>
          <p:nvPr/>
        </p:nvSpPr>
        <p:spPr>
          <a:xfrm>
            <a:off x="5454131" y="5025843"/>
            <a:ext cx="873957" cy="523220"/>
          </a:xfrm>
          <a:prstGeom prst="rect">
            <a:avLst/>
          </a:prstGeom>
          <a:noFill/>
        </p:spPr>
        <p:txBody>
          <a:bodyPr wrap="none" rtlCol="0">
            <a:spAutoFit/>
          </a:bodyPr>
          <a:lstStyle/>
          <a:p>
            <a:r>
              <a:rPr lang="en-US" sz="1400" b="1" dirty="0">
                <a:solidFill>
                  <a:schemeClr val="bg1">
                    <a:lumMod val="50000"/>
                  </a:schemeClr>
                </a:solidFill>
                <a:latin typeface="Microsoft Sans Serif" charset="0"/>
                <a:ea typeface="Microsoft Sans Serif" charset="0"/>
                <a:cs typeface="Microsoft Sans Serif" charset="0"/>
              </a:rPr>
              <a:t>GSNAP-</a:t>
            </a:r>
          </a:p>
          <a:p>
            <a:r>
              <a:rPr lang="en-US" sz="1400" b="1" dirty="0" err="1">
                <a:solidFill>
                  <a:schemeClr val="bg1">
                    <a:lumMod val="50000"/>
                  </a:schemeClr>
                </a:solidFill>
                <a:latin typeface="Microsoft Sans Serif" charset="0"/>
                <a:ea typeface="Microsoft Sans Serif" charset="0"/>
                <a:cs typeface="Microsoft Sans Serif" charset="0"/>
              </a:rPr>
              <a:t>PolyCat</a:t>
            </a:r>
            <a:endParaRPr lang="en-US" sz="1400" b="1" dirty="0">
              <a:solidFill>
                <a:schemeClr val="bg1">
                  <a:lumMod val="50000"/>
                </a:schemeClr>
              </a:solidFill>
              <a:latin typeface="Microsoft Sans Serif" charset="0"/>
              <a:ea typeface="Microsoft Sans Serif" charset="0"/>
              <a:cs typeface="Microsoft Sans Serif" charset="0"/>
            </a:endParaRPr>
          </a:p>
        </p:txBody>
      </p:sp>
      <p:sp>
        <p:nvSpPr>
          <p:cNvPr id="11" name="TextBox 10"/>
          <p:cNvSpPr txBox="1"/>
          <p:nvPr/>
        </p:nvSpPr>
        <p:spPr>
          <a:xfrm>
            <a:off x="6425871" y="5025843"/>
            <a:ext cx="883575" cy="523220"/>
          </a:xfrm>
          <a:prstGeom prst="rect">
            <a:avLst/>
          </a:prstGeom>
          <a:noFill/>
        </p:spPr>
        <p:txBody>
          <a:bodyPr wrap="none" rtlCol="0">
            <a:spAutoFit/>
          </a:bodyPr>
          <a:lstStyle/>
          <a:p>
            <a:r>
              <a:rPr lang="en-US" sz="1400" b="1" dirty="0">
                <a:solidFill>
                  <a:schemeClr val="bg1">
                    <a:lumMod val="50000"/>
                  </a:schemeClr>
                </a:solidFill>
                <a:latin typeface="Microsoft Sans Serif" charset="0"/>
                <a:ea typeface="Microsoft Sans Serif" charset="0"/>
                <a:cs typeface="Microsoft Sans Serif" charset="0"/>
              </a:rPr>
              <a:t>Bowtie2-</a:t>
            </a:r>
          </a:p>
          <a:p>
            <a:r>
              <a:rPr lang="en-US" sz="1400" b="1" dirty="0" err="1">
                <a:solidFill>
                  <a:schemeClr val="bg1">
                    <a:lumMod val="50000"/>
                  </a:schemeClr>
                </a:solidFill>
                <a:latin typeface="Microsoft Sans Serif" charset="0"/>
                <a:ea typeface="Microsoft Sans Serif" charset="0"/>
                <a:cs typeface="Microsoft Sans Serif" charset="0"/>
              </a:rPr>
              <a:t>HyLiTE</a:t>
            </a:r>
            <a:endParaRPr lang="en-US" sz="1400" b="1" dirty="0">
              <a:solidFill>
                <a:schemeClr val="bg1">
                  <a:lumMod val="50000"/>
                </a:schemeClr>
              </a:solidFill>
              <a:latin typeface="Microsoft Sans Serif" charset="0"/>
              <a:ea typeface="Microsoft Sans Serif" charset="0"/>
              <a:cs typeface="Microsoft Sans Serif" charset="0"/>
            </a:endParaRPr>
          </a:p>
        </p:txBody>
      </p:sp>
      <p:sp>
        <p:nvSpPr>
          <p:cNvPr id="12" name="TextBox 11"/>
          <p:cNvSpPr txBox="1"/>
          <p:nvPr/>
        </p:nvSpPr>
        <p:spPr>
          <a:xfrm>
            <a:off x="7407229" y="5025843"/>
            <a:ext cx="1124820" cy="523220"/>
          </a:xfrm>
          <a:prstGeom prst="rect">
            <a:avLst/>
          </a:prstGeom>
          <a:noFill/>
        </p:spPr>
        <p:txBody>
          <a:bodyPr wrap="square" rtlCol="0">
            <a:spAutoFit/>
          </a:bodyPr>
          <a:lstStyle/>
          <a:p>
            <a:r>
              <a:rPr lang="en-US" sz="1400" b="1" dirty="0">
                <a:solidFill>
                  <a:schemeClr val="bg1">
                    <a:lumMod val="50000"/>
                  </a:schemeClr>
                </a:solidFill>
                <a:latin typeface="Microsoft Sans Serif" charset="0"/>
                <a:ea typeface="Microsoft Sans Serif" charset="0"/>
                <a:cs typeface="Microsoft Sans Serif" charset="0"/>
              </a:rPr>
              <a:t>Bowtie2-</a:t>
            </a:r>
          </a:p>
          <a:p>
            <a:r>
              <a:rPr lang="en-US" sz="1400" b="1" dirty="0">
                <a:solidFill>
                  <a:schemeClr val="bg1">
                    <a:lumMod val="50000"/>
                  </a:schemeClr>
                </a:solidFill>
                <a:latin typeface="Microsoft Sans Serif" charset="0"/>
                <a:ea typeface="Microsoft Sans Serif" charset="0"/>
                <a:cs typeface="Microsoft Sans Serif" charset="0"/>
              </a:rPr>
              <a:t>RSEM</a:t>
            </a:r>
          </a:p>
        </p:txBody>
      </p:sp>
      <p:sp>
        <p:nvSpPr>
          <p:cNvPr id="4" name="Rectangle 3"/>
          <p:cNvSpPr/>
          <p:nvPr/>
        </p:nvSpPr>
        <p:spPr>
          <a:xfrm>
            <a:off x="514343" y="285214"/>
            <a:ext cx="6795103" cy="830997"/>
          </a:xfrm>
          <a:prstGeom prst="rect">
            <a:avLst/>
          </a:prstGeom>
        </p:spPr>
        <p:txBody>
          <a:bodyPr wrap="square">
            <a:spAutoFit/>
          </a:bodyPr>
          <a:lstStyle/>
          <a:p>
            <a:r>
              <a:rPr lang="en-US" sz="2400" b="1" dirty="0">
                <a:solidFill>
                  <a:srgbClr val="21B9DE"/>
                </a:solidFill>
                <a:latin typeface="Microsoft Sans Serif" charset="0"/>
                <a:ea typeface="Microsoft Sans Serif" charset="0"/>
                <a:cs typeface="Microsoft Sans Serif" charset="0"/>
              </a:rPr>
              <a:t>Results</a:t>
            </a:r>
          </a:p>
          <a:p>
            <a:r>
              <a:rPr lang="en-US" altLang="zh-CN" sz="2400" b="1" dirty="0">
                <a:latin typeface="Microsoft Sans Serif" charset="0"/>
                <a:ea typeface="Microsoft Sans Serif" charset="0"/>
                <a:cs typeface="Microsoft Sans Serif" charset="0"/>
              </a:rPr>
              <a:t>evaluating </a:t>
            </a:r>
            <a:r>
              <a:rPr lang="en-US" altLang="zh-CN" sz="2400" b="1" dirty="0" err="1">
                <a:latin typeface="Microsoft Sans Serif" charset="0"/>
                <a:ea typeface="Microsoft Sans Serif" charset="0"/>
                <a:cs typeface="Microsoft Sans Serif" charset="0"/>
              </a:rPr>
              <a:t>homoeolog</a:t>
            </a:r>
            <a:r>
              <a:rPr lang="en-US" altLang="zh-CN" sz="2400" b="1" dirty="0">
                <a:latin typeface="Microsoft Sans Serif" charset="0"/>
                <a:ea typeface="Microsoft Sans Serif" charset="0"/>
                <a:cs typeface="Microsoft Sans Serif" charset="0"/>
              </a:rPr>
              <a:t> expression estimation</a:t>
            </a:r>
            <a:endParaRPr lang="zh-CN" altLang="en-US" sz="2400" b="1" dirty="0">
              <a:latin typeface="Microsoft Sans Serif" charset="0"/>
              <a:ea typeface="Microsoft Sans Serif" charset="0"/>
              <a:cs typeface="Microsoft Sans Serif" charset="0"/>
            </a:endParaRPr>
          </a:p>
        </p:txBody>
      </p:sp>
      <p:grpSp>
        <p:nvGrpSpPr>
          <p:cNvPr id="39" name="Group 38"/>
          <p:cNvGrpSpPr/>
          <p:nvPr/>
        </p:nvGrpSpPr>
        <p:grpSpPr>
          <a:xfrm>
            <a:off x="734908" y="2883298"/>
            <a:ext cx="640080" cy="2470155"/>
            <a:chOff x="734908" y="2883298"/>
            <a:chExt cx="640080" cy="2470155"/>
          </a:xfrm>
        </p:grpSpPr>
        <p:sp>
          <p:nvSpPr>
            <p:cNvPr id="19" name="Oval 18"/>
            <p:cNvSpPr>
              <a:spLocks noChangeAspect="1"/>
            </p:cNvSpPr>
            <p:nvPr/>
          </p:nvSpPr>
          <p:spPr>
            <a:xfrm flipH="1">
              <a:off x="734908" y="2883298"/>
              <a:ext cx="74998" cy="75703"/>
            </a:xfrm>
            <a:prstGeom prst="ellipse">
              <a:avLst/>
            </a:prstGeom>
            <a:solidFill>
              <a:srgbClr val="21B9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Elbow Connector 24"/>
            <p:cNvCxnSpPr/>
            <p:nvPr/>
          </p:nvCxnSpPr>
          <p:spPr>
            <a:xfrm>
              <a:off x="734908" y="2921149"/>
              <a:ext cx="640080" cy="2432304"/>
            </a:xfrm>
            <a:prstGeom prst="bentConnector3">
              <a:avLst>
                <a:gd name="adj1" fmla="val -62684"/>
              </a:avLst>
            </a:prstGeom>
            <a:ln>
              <a:gradFill flip="none" rotWithShape="1">
                <a:gsLst>
                  <a:gs pos="0">
                    <a:schemeClr val="accent1">
                      <a:lumMod val="5000"/>
                      <a:lumOff val="95000"/>
                    </a:schemeClr>
                  </a:gs>
                  <a:gs pos="74000">
                    <a:schemeClr val="bg1">
                      <a:lumMod val="75000"/>
                    </a:schemeClr>
                  </a:gs>
                  <a:gs pos="83000">
                    <a:schemeClr val="bg1">
                      <a:lumMod val="75000"/>
                    </a:schemeClr>
                  </a:gs>
                  <a:gs pos="100000">
                    <a:schemeClr val="bg1">
                      <a:lumMod val="65000"/>
                    </a:schemeClr>
                  </a:gs>
                </a:gsLst>
                <a:path path="rect">
                  <a:fillToRect l="100000" t="100000"/>
                </a:path>
                <a:tileRect r="-100000" b="-100000"/>
              </a:gradFill>
            </a:ln>
            <a:effectLst/>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734908" y="3605348"/>
            <a:ext cx="640080" cy="1016259"/>
            <a:chOff x="734908" y="3605348"/>
            <a:chExt cx="640080" cy="1016259"/>
          </a:xfrm>
        </p:grpSpPr>
        <p:cxnSp>
          <p:nvCxnSpPr>
            <p:cNvPr id="34" name="Elbow Connector 33"/>
            <p:cNvCxnSpPr/>
            <p:nvPr/>
          </p:nvCxnSpPr>
          <p:spPr>
            <a:xfrm>
              <a:off x="734908" y="3643199"/>
              <a:ext cx="640080" cy="978408"/>
            </a:xfrm>
            <a:prstGeom prst="bentConnector3">
              <a:avLst>
                <a:gd name="adj1" fmla="val -28731"/>
              </a:avLst>
            </a:prstGeom>
            <a:ln>
              <a:gradFill flip="none" rotWithShape="1">
                <a:gsLst>
                  <a:gs pos="0">
                    <a:schemeClr val="accent1">
                      <a:lumMod val="5000"/>
                      <a:lumOff val="95000"/>
                    </a:schemeClr>
                  </a:gs>
                  <a:gs pos="74000">
                    <a:schemeClr val="bg1">
                      <a:lumMod val="75000"/>
                    </a:schemeClr>
                  </a:gs>
                  <a:gs pos="83000">
                    <a:schemeClr val="bg1">
                      <a:lumMod val="75000"/>
                    </a:schemeClr>
                  </a:gs>
                  <a:gs pos="100000">
                    <a:schemeClr val="bg1">
                      <a:lumMod val="65000"/>
                    </a:schemeClr>
                  </a:gs>
                </a:gsLst>
                <a:path path="rect">
                  <a:fillToRect l="100000" t="100000"/>
                </a:path>
                <a:tileRect r="-100000" b="-100000"/>
              </a:gradFill>
            </a:ln>
            <a:effectLst/>
          </p:spPr>
          <p:style>
            <a:lnRef idx="2">
              <a:schemeClr val="accent1"/>
            </a:lnRef>
            <a:fillRef idx="0">
              <a:schemeClr val="accent1"/>
            </a:fillRef>
            <a:effectRef idx="1">
              <a:schemeClr val="accent1"/>
            </a:effectRef>
            <a:fontRef idx="minor">
              <a:schemeClr val="tx1"/>
            </a:fontRef>
          </p:style>
        </p:cxnSp>
        <p:sp>
          <p:nvSpPr>
            <p:cNvPr id="35" name="Oval 34"/>
            <p:cNvSpPr>
              <a:spLocks noChangeAspect="1"/>
            </p:cNvSpPr>
            <p:nvPr/>
          </p:nvSpPr>
          <p:spPr>
            <a:xfrm flipH="1">
              <a:off x="734908" y="3605348"/>
              <a:ext cx="74998" cy="75703"/>
            </a:xfrm>
            <a:prstGeom prst="ellipse">
              <a:avLst/>
            </a:prstGeom>
            <a:solidFill>
              <a:srgbClr val="21B9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253934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dissolve">
                                      <p:cBhvr>
                                        <p:cTn id="7" dur="500"/>
                                        <p:tgtEl>
                                          <p:spTgt spid="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graphicEl>
                                              <a:chart seriesIdx="0" categoryIdx="-4" bldStep="series"/>
                                            </p:graphicEl>
                                          </p:spTgt>
                                        </p:tgtEl>
                                        <p:attrNameLst>
                                          <p:attrName>style.visibility</p:attrName>
                                        </p:attrNameLst>
                                      </p:cBhvr>
                                      <p:to>
                                        <p:strVal val="visible"/>
                                      </p:to>
                                    </p:set>
                                    <p:animEffect transition="in" filter="wipe(down)">
                                      <p:cBhvr>
                                        <p:cTn id="12" dur="500"/>
                                        <p:tgtEl>
                                          <p:spTgt spid="13">
                                            <p:graphicEl>
                                              <a:chart seriesIdx="0"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graphicEl>
                                              <a:chart seriesIdx="1" categoryIdx="-4" bldStep="series"/>
                                            </p:graphicEl>
                                          </p:spTgt>
                                        </p:tgtEl>
                                        <p:attrNameLst>
                                          <p:attrName>style.visibility</p:attrName>
                                        </p:attrNameLst>
                                      </p:cBhvr>
                                      <p:to>
                                        <p:strVal val="visible"/>
                                      </p:to>
                                    </p:set>
                                    <p:animEffect transition="in" filter="wipe(down)">
                                      <p:cBhvr>
                                        <p:cTn id="17" dur="500"/>
                                        <p:tgtEl>
                                          <p:spTgt spid="13">
                                            <p:graphicEl>
                                              <a:chart seriesIdx="1" categoryIdx="-4" bldStep="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3">
                                            <p:graphicEl>
                                              <a:chart seriesIdx="2" categoryIdx="-4" bldStep="series"/>
                                            </p:graphicEl>
                                          </p:spTgt>
                                        </p:tgtEl>
                                        <p:attrNameLst>
                                          <p:attrName>style.visibility</p:attrName>
                                        </p:attrNameLst>
                                      </p:cBhvr>
                                      <p:to>
                                        <p:strVal val="visible"/>
                                      </p:to>
                                    </p:set>
                                    <p:animEffect transition="in" filter="wipe(down)">
                                      <p:cBhvr>
                                        <p:cTn id="22" dur="500"/>
                                        <p:tgtEl>
                                          <p:spTgt spid="13">
                                            <p:graphicEl>
                                              <a:chart seriesIdx="2" categoryIdx="-4" bldStep="series"/>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dissolv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1" nodeType="clickEffect">
                                  <p:stCondLst>
                                    <p:cond delay="0"/>
                                  </p:stCondLst>
                                  <p:childTnLst>
                                    <p:set>
                                      <p:cBhvr>
                                        <p:cTn id="31" dur="1" fill="hold">
                                          <p:stCondLst>
                                            <p:cond delay="0"/>
                                          </p:stCondLst>
                                        </p:cTn>
                                        <p:tgtEl>
                                          <p:spTgt spid="8">
                                            <p:graphicEl>
                                              <a:chart seriesIdx="-3" categoryIdx="-3" bldStep="gridLegend"/>
                                            </p:graphic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1" nodeType="clickEffect">
                                  <p:stCondLst>
                                    <p:cond delay="0"/>
                                  </p:stCondLst>
                                  <p:childTnLst>
                                    <p:set>
                                      <p:cBhvr>
                                        <p:cTn id="35" dur="1" fill="hold">
                                          <p:stCondLst>
                                            <p:cond delay="0"/>
                                          </p:stCondLst>
                                        </p:cTn>
                                        <p:tgtEl>
                                          <p:spTgt spid="8">
                                            <p:graphicEl>
                                              <a:chart seriesIdx="0" categoryIdx="-4" bldStep="series"/>
                                            </p:graphicEl>
                                          </p:spTgt>
                                        </p:tgtEl>
                                        <p:attrNameLst>
                                          <p:attrName>style.visibility</p:attrName>
                                        </p:attrNameLst>
                                      </p:cBhvr>
                                      <p:to>
                                        <p:strVal val="visible"/>
                                      </p:to>
                                    </p:set>
                                    <p:animEffect transition="in" filter="wipe(down)">
                                      <p:cBhvr>
                                        <p:cTn id="36" dur="500"/>
                                        <p:tgtEl>
                                          <p:spTgt spid="8">
                                            <p:graphicEl>
                                              <a:chart seriesIdx="0" categoryIdx="-4" bldStep="series"/>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1" nodeType="clickEffect">
                                  <p:stCondLst>
                                    <p:cond delay="0"/>
                                  </p:stCondLst>
                                  <p:childTnLst>
                                    <p:set>
                                      <p:cBhvr>
                                        <p:cTn id="40" dur="1" fill="hold">
                                          <p:stCondLst>
                                            <p:cond delay="0"/>
                                          </p:stCondLst>
                                        </p:cTn>
                                        <p:tgtEl>
                                          <p:spTgt spid="8">
                                            <p:graphicEl>
                                              <a:chart seriesIdx="1" categoryIdx="-4" bldStep="series"/>
                                            </p:graphicEl>
                                          </p:spTgt>
                                        </p:tgtEl>
                                        <p:attrNameLst>
                                          <p:attrName>style.visibility</p:attrName>
                                        </p:attrNameLst>
                                      </p:cBhvr>
                                      <p:to>
                                        <p:strVal val="visible"/>
                                      </p:to>
                                    </p:set>
                                    <p:animEffect transition="in" filter="wipe(down)">
                                      <p:cBhvr>
                                        <p:cTn id="41" dur="500"/>
                                        <p:tgtEl>
                                          <p:spTgt spid="8">
                                            <p:graphicEl>
                                              <a:chart seriesIdx="1" categoryIdx="-4" bldStep="series"/>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1" nodeType="clickEffect">
                                  <p:stCondLst>
                                    <p:cond delay="0"/>
                                  </p:stCondLst>
                                  <p:childTnLst>
                                    <p:set>
                                      <p:cBhvr>
                                        <p:cTn id="45" dur="1" fill="hold">
                                          <p:stCondLst>
                                            <p:cond delay="0"/>
                                          </p:stCondLst>
                                        </p:cTn>
                                        <p:tgtEl>
                                          <p:spTgt spid="8">
                                            <p:graphicEl>
                                              <a:chart seriesIdx="2" categoryIdx="-4" bldStep="series"/>
                                            </p:graphicEl>
                                          </p:spTgt>
                                        </p:tgtEl>
                                        <p:attrNameLst>
                                          <p:attrName>style.visibility</p:attrName>
                                        </p:attrNameLst>
                                      </p:cBhvr>
                                      <p:to>
                                        <p:strVal val="visible"/>
                                      </p:to>
                                    </p:set>
                                    <p:animEffect transition="in" filter="wipe(down)">
                                      <p:cBhvr>
                                        <p:cTn id="46" dur="500"/>
                                        <p:tgtEl>
                                          <p:spTgt spid="8">
                                            <p:graphicEl>
                                              <a:chart seriesIdx="2" categoryIdx="-4" bldStep="series"/>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9">
                                            <p:txEl>
                                              <p:pRg st="6" end="6"/>
                                            </p:txEl>
                                          </p:spTgt>
                                        </p:tgtEl>
                                        <p:attrNameLst>
                                          <p:attrName>style.visibility</p:attrName>
                                        </p:attrNameLst>
                                      </p:cBhvr>
                                      <p:to>
                                        <p:strVal val="visible"/>
                                      </p:to>
                                    </p:set>
                                    <p:animEffect transition="in" filter="dissolve">
                                      <p:cBhvr>
                                        <p:cTn id="51" dur="500"/>
                                        <p:tgtEl>
                                          <p:spTgt spid="9">
                                            <p:txEl>
                                              <p:pRg st="6" end="6"/>
                                            </p:txEl>
                                          </p:spTgt>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9">
                                            <p:txEl>
                                              <p:pRg st="8" end="8"/>
                                            </p:txEl>
                                          </p:spTgt>
                                        </p:tgtEl>
                                        <p:attrNameLst>
                                          <p:attrName>style.visibility</p:attrName>
                                        </p:attrNameLst>
                                      </p:cBhvr>
                                      <p:to>
                                        <p:strVal val="visible"/>
                                      </p:to>
                                    </p:set>
                                    <p:animEffect transition="in" filter="dissolve">
                                      <p:cBhvr>
                                        <p:cTn id="54" dur="500"/>
                                        <p:tgtEl>
                                          <p:spTgt spid="9">
                                            <p:txEl>
                                              <p:pRg st="8" end="8"/>
                                            </p:txEl>
                                          </p:spTgt>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9">
                                            <p:txEl>
                                              <p:pRg st="9" end="9"/>
                                            </p:txEl>
                                          </p:spTgt>
                                        </p:tgtEl>
                                        <p:attrNameLst>
                                          <p:attrName>style.visibility</p:attrName>
                                        </p:attrNameLst>
                                      </p:cBhvr>
                                      <p:to>
                                        <p:strVal val="visible"/>
                                      </p:to>
                                    </p:set>
                                    <p:animEffect transition="in" filter="dissolve">
                                      <p:cBhvr>
                                        <p:cTn id="57" dur="500"/>
                                        <p:tgtEl>
                                          <p:spTgt spid="9">
                                            <p:txEl>
                                              <p:pRg st="9" end="9"/>
                                            </p:txEl>
                                          </p:spTgt>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9">
                                            <p:txEl>
                                              <p:pRg st="10" end="10"/>
                                            </p:txEl>
                                          </p:spTgt>
                                        </p:tgtEl>
                                        <p:attrNameLst>
                                          <p:attrName>style.visibility</p:attrName>
                                        </p:attrNameLst>
                                      </p:cBhvr>
                                      <p:to>
                                        <p:strVal val="visible"/>
                                      </p:to>
                                    </p:set>
                                    <p:animEffect transition="in" filter="dissolve">
                                      <p:cBhvr>
                                        <p:cTn id="60" dur="500"/>
                                        <p:tgtEl>
                                          <p:spTgt spid="9">
                                            <p:txEl>
                                              <p:pRg st="10" end="1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wipe(down)">
                                      <p:cBhvr>
                                        <p:cTn id="65" dur="500"/>
                                        <p:tgtEl>
                                          <p:spTgt spid="39"/>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40"/>
                                        </p:tgtEl>
                                        <p:attrNameLst>
                                          <p:attrName>style.visibility</p:attrName>
                                        </p:attrNameLst>
                                      </p:cBhvr>
                                      <p:to>
                                        <p:strVal val="visible"/>
                                      </p:to>
                                    </p:set>
                                    <p:animEffect transition="in" filter="wipe(down)">
                                      <p:cBhvr>
                                        <p:cTn id="7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Chart bld="series"/>
        </p:bldSub>
      </p:bldGraphic>
      <p:bldGraphic spid="8" grpId="1" uiExpand="1">
        <p:bldSub>
          <a:bldChart bld="series"/>
        </p:bldSub>
      </p:bldGraphic>
      <p:bldP spid="9"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06784" y="342900"/>
            <a:ext cx="0" cy="731520"/>
          </a:xfrm>
          <a:prstGeom prst="line">
            <a:avLst/>
          </a:prstGeom>
          <a:ln w="50800">
            <a:solidFill>
              <a:srgbClr val="21B9DE"/>
            </a:solidFill>
          </a:ln>
          <a:effectLst/>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514343" y="285214"/>
            <a:ext cx="7352186" cy="830997"/>
          </a:xfrm>
          <a:prstGeom prst="rect">
            <a:avLst/>
          </a:prstGeom>
        </p:spPr>
        <p:txBody>
          <a:bodyPr wrap="square">
            <a:spAutoFit/>
          </a:bodyPr>
          <a:lstStyle/>
          <a:p>
            <a:r>
              <a:rPr lang="en-US" sz="2400" b="1" dirty="0">
                <a:solidFill>
                  <a:srgbClr val="21B9DE"/>
                </a:solidFill>
                <a:latin typeface="Microsoft Sans Serif" charset="0"/>
                <a:ea typeface="Microsoft Sans Serif" charset="0"/>
                <a:cs typeface="Microsoft Sans Serif" charset="0"/>
              </a:rPr>
              <a:t>Results</a:t>
            </a:r>
          </a:p>
          <a:p>
            <a:r>
              <a:rPr lang="en-US" altLang="zh-CN" sz="2400" b="1" dirty="0">
                <a:latin typeface="Microsoft Sans Serif" charset="0"/>
                <a:ea typeface="Microsoft Sans Serif" charset="0"/>
                <a:cs typeface="Microsoft Sans Serif" charset="0"/>
              </a:rPr>
              <a:t>differential expression (DE) and co-expression (DC)</a:t>
            </a:r>
            <a:endParaRPr lang="zh-CN" altLang="en-US" sz="2400" b="1" dirty="0">
              <a:latin typeface="Microsoft Sans Serif" charset="0"/>
              <a:ea typeface="Microsoft Sans Serif" charset="0"/>
              <a:cs typeface="Microsoft Sans Serif" charset="0"/>
            </a:endParaRPr>
          </a:p>
        </p:txBody>
      </p:sp>
      <p:sp>
        <p:nvSpPr>
          <p:cNvPr id="7" name="矩形 6"/>
          <p:cNvSpPr/>
          <p:nvPr/>
        </p:nvSpPr>
        <p:spPr>
          <a:xfrm>
            <a:off x="812457" y="1573181"/>
            <a:ext cx="3883367" cy="1077218"/>
          </a:xfrm>
          <a:prstGeom prst="rect">
            <a:avLst/>
          </a:prstGeom>
          <a:noFill/>
        </p:spPr>
        <p:txBody>
          <a:bodyPr wrap="square" rtlCol="0">
            <a:spAutoFit/>
          </a:bodyPr>
          <a:lstStyle/>
          <a:p>
            <a:pPr>
              <a:buClr>
                <a:srgbClr val="21B9DE"/>
              </a:buClr>
            </a:pPr>
            <a:r>
              <a:rPr lang="en-US" sz="1600" b="1" dirty="0">
                <a:solidFill>
                  <a:schemeClr val="bg1">
                    <a:lumMod val="65000"/>
                  </a:schemeClr>
                </a:solidFill>
                <a:latin typeface="Microsoft Sans Serif" charset="0"/>
                <a:ea typeface="Microsoft Sans Serif" charset="0"/>
                <a:cs typeface="Microsoft Sans Serif" charset="0"/>
              </a:rPr>
              <a:t>DE</a:t>
            </a:r>
            <a:r>
              <a:rPr lang="en-US" sz="1600" dirty="0">
                <a:solidFill>
                  <a:schemeClr val="bg1">
                    <a:lumMod val="65000"/>
                  </a:schemeClr>
                </a:solidFill>
                <a:latin typeface="Microsoft Sans Serif" charset="0"/>
                <a:ea typeface="Microsoft Sans Serif" charset="0"/>
                <a:cs typeface="Microsoft Sans Serif" charset="0"/>
              </a:rPr>
              <a:t> analysis of </a:t>
            </a:r>
            <a:r>
              <a:rPr lang="en-US" sz="1600" dirty="0">
                <a:solidFill>
                  <a:srgbClr val="43C2DE"/>
                </a:solidFill>
                <a:latin typeface="Microsoft Sans Serif" charset="0"/>
                <a:ea typeface="Microsoft Sans Serif" charset="0"/>
                <a:cs typeface="Microsoft Sans Serif" charset="0"/>
              </a:rPr>
              <a:t>At vs Dt </a:t>
            </a:r>
            <a:r>
              <a:rPr lang="en-US" sz="1600" dirty="0" err="1">
                <a:solidFill>
                  <a:schemeClr val="bg1">
                    <a:lumMod val="65000"/>
                  </a:schemeClr>
                </a:solidFill>
                <a:latin typeface="Microsoft Sans Serif" charset="0"/>
                <a:ea typeface="Microsoft Sans Serif" charset="0"/>
                <a:cs typeface="Microsoft Sans Serif" charset="0"/>
              </a:rPr>
              <a:t>homoeolog</a:t>
            </a:r>
            <a:r>
              <a:rPr lang="en-US" sz="1600" dirty="0">
                <a:solidFill>
                  <a:schemeClr val="bg1">
                    <a:lumMod val="65000"/>
                  </a:schemeClr>
                </a:solidFill>
                <a:latin typeface="Microsoft Sans Serif" charset="0"/>
                <a:ea typeface="Microsoft Sans Serif" charset="0"/>
                <a:cs typeface="Microsoft Sans Serif" charset="0"/>
              </a:rPr>
              <a:t> identified </a:t>
            </a:r>
            <a:r>
              <a:rPr lang="en-US" sz="1600" dirty="0">
                <a:solidFill>
                  <a:srgbClr val="43C2DE"/>
                </a:solidFill>
                <a:latin typeface="Microsoft Sans Serif" charset="0"/>
                <a:ea typeface="Microsoft Sans Serif" charset="0"/>
                <a:cs typeface="Microsoft Sans Serif" charset="0"/>
              </a:rPr>
              <a:t>fewer expression changes between </a:t>
            </a:r>
            <a:r>
              <a:rPr lang="en-US" sz="1600" dirty="0" err="1">
                <a:solidFill>
                  <a:srgbClr val="43C2DE"/>
                </a:solidFill>
                <a:latin typeface="Microsoft Sans Serif" charset="0"/>
                <a:ea typeface="Microsoft Sans Serif" charset="0"/>
                <a:cs typeface="Microsoft Sans Serif" charset="0"/>
              </a:rPr>
              <a:t>homoeologs</a:t>
            </a:r>
            <a:r>
              <a:rPr lang="en-US" sz="1600" dirty="0">
                <a:solidFill>
                  <a:schemeClr val="bg1">
                    <a:lumMod val="65000"/>
                  </a:schemeClr>
                </a:solidFill>
                <a:latin typeface="Microsoft Sans Serif" charset="0"/>
                <a:ea typeface="Microsoft Sans Serif" charset="0"/>
                <a:cs typeface="Microsoft Sans Serif" charset="0"/>
              </a:rPr>
              <a:t>, due to estimation error and loss of indistinguishable reads.</a:t>
            </a:r>
          </a:p>
        </p:txBody>
      </p:sp>
      <p:grpSp>
        <p:nvGrpSpPr>
          <p:cNvPr id="25" name="Group 24"/>
          <p:cNvGrpSpPr/>
          <p:nvPr/>
        </p:nvGrpSpPr>
        <p:grpSpPr>
          <a:xfrm>
            <a:off x="820989" y="2639439"/>
            <a:ext cx="3408305" cy="3794507"/>
            <a:chOff x="4977624" y="2032911"/>
            <a:chExt cx="3408305" cy="3794507"/>
          </a:xfrm>
        </p:grpSpPr>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l="8035" b="7397"/>
            <a:stretch/>
          </p:blipFill>
          <p:spPr>
            <a:xfrm>
              <a:off x="5388821" y="2387580"/>
              <a:ext cx="2971206" cy="2364750"/>
            </a:xfrm>
            <a:prstGeom prst="rect">
              <a:avLst/>
            </a:prstGeom>
          </p:spPr>
        </p:pic>
        <p:sp>
          <p:nvSpPr>
            <p:cNvPr id="11" name="TextBox 10"/>
            <p:cNvSpPr txBox="1"/>
            <p:nvPr/>
          </p:nvSpPr>
          <p:spPr>
            <a:xfrm>
              <a:off x="5005383" y="2359003"/>
              <a:ext cx="383438" cy="307777"/>
            </a:xfrm>
            <a:prstGeom prst="rect">
              <a:avLst/>
            </a:prstGeom>
            <a:solidFill>
              <a:schemeClr val="bg1"/>
            </a:solidFill>
          </p:spPr>
          <p:txBody>
            <a:bodyPr wrap="none" rtlCol="0">
              <a:spAutoFit/>
            </a:bodyPr>
            <a:lstStyle/>
            <a:p>
              <a:r>
                <a:rPr lang="en-US" sz="1400" b="1" dirty="0">
                  <a:solidFill>
                    <a:schemeClr val="tx1">
                      <a:lumMod val="65000"/>
                      <a:lumOff val="35000"/>
                    </a:schemeClr>
                  </a:solidFill>
                  <a:latin typeface="Microsoft Sans Serif" charset="0"/>
                  <a:ea typeface="Microsoft Sans Serif" charset="0"/>
                  <a:cs typeface="Microsoft Sans Serif" charset="0"/>
                </a:rPr>
                <a:t>40</a:t>
              </a:r>
            </a:p>
          </p:txBody>
        </p:sp>
        <p:sp>
          <p:nvSpPr>
            <p:cNvPr id="12" name="TextBox 11"/>
            <p:cNvSpPr txBox="1"/>
            <p:nvPr/>
          </p:nvSpPr>
          <p:spPr>
            <a:xfrm>
              <a:off x="5005383" y="2915028"/>
              <a:ext cx="383438" cy="307777"/>
            </a:xfrm>
            <a:prstGeom prst="rect">
              <a:avLst/>
            </a:prstGeom>
            <a:solidFill>
              <a:schemeClr val="bg1"/>
            </a:solidFill>
          </p:spPr>
          <p:txBody>
            <a:bodyPr wrap="none" rtlCol="0">
              <a:spAutoFit/>
            </a:bodyPr>
            <a:lstStyle/>
            <a:p>
              <a:r>
                <a:rPr lang="en-US" sz="1400" b="1" dirty="0">
                  <a:solidFill>
                    <a:schemeClr val="tx1">
                      <a:lumMod val="65000"/>
                      <a:lumOff val="35000"/>
                    </a:schemeClr>
                  </a:solidFill>
                  <a:latin typeface="Microsoft Sans Serif" charset="0"/>
                  <a:ea typeface="Microsoft Sans Serif" charset="0"/>
                  <a:cs typeface="Microsoft Sans Serif" charset="0"/>
                </a:rPr>
                <a:t>35</a:t>
              </a:r>
            </a:p>
          </p:txBody>
        </p:sp>
        <p:sp>
          <p:nvSpPr>
            <p:cNvPr id="13" name="TextBox 12"/>
            <p:cNvSpPr txBox="1"/>
            <p:nvPr/>
          </p:nvSpPr>
          <p:spPr>
            <a:xfrm>
              <a:off x="5005383" y="3471053"/>
              <a:ext cx="383438" cy="307777"/>
            </a:xfrm>
            <a:prstGeom prst="rect">
              <a:avLst/>
            </a:prstGeom>
            <a:solidFill>
              <a:schemeClr val="bg1"/>
            </a:solidFill>
          </p:spPr>
          <p:txBody>
            <a:bodyPr wrap="none" rtlCol="0">
              <a:spAutoFit/>
            </a:bodyPr>
            <a:lstStyle/>
            <a:p>
              <a:r>
                <a:rPr lang="en-US" sz="1400" b="1" dirty="0">
                  <a:solidFill>
                    <a:schemeClr val="tx1">
                      <a:lumMod val="65000"/>
                      <a:lumOff val="35000"/>
                    </a:schemeClr>
                  </a:solidFill>
                  <a:latin typeface="Microsoft Sans Serif" charset="0"/>
                  <a:ea typeface="Microsoft Sans Serif" charset="0"/>
                  <a:cs typeface="Microsoft Sans Serif" charset="0"/>
                </a:rPr>
                <a:t>30</a:t>
              </a:r>
            </a:p>
          </p:txBody>
        </p:sp>
        <p:sp>
          <p:nvSpPr>
            <p:cNvPr id="14" name="TextBox 13"/>
            <p:cNvSpPr txBox="1"/>
            <p:nvPr/>
          </p:nvSpPr>
          <p:spPr>
            <a:xfrm>
              <a:off x="5005383" y="4027078"/>
              <a:ext cx="383438" cy="307777"/>
            </a:xfrm>
            <a:prstGeom prst="rect">
              <a:avLst/>
            </a:prstGeom>
            <a:solidFill>
              <a:schemeClr val="bg1"/>
            </a:solidFill>
          </p:spPr>
          <p:txBody>
            <a:bodyPr wrap="none" rtlCol="0">
              <a:spAutoFit/>
            </a:bodyPr>
            <a:lstStyle/>
            <a:p>
              <a:r>
                <a:rPr lang="en-US" sz="1400" b="1" dirty="0">
                  <a:solidFill>
                    <a:schemeClr val="tx1">
                      <a:lumMod val="65000"/>
                      <a:lumOff val="35000"/>
                    </a:schemeClr>
                  </a:solidFill>
                  <a:latin typeface="Microsoft Sans Serif" charset="0"/>
                  <a:ea typeface="Microsoft Sans Serif" charset="0"/>
                  <a:cs typeface="Microsoft Sans Serif" charset="0"/>
                </a:rPr>
                <a:t>25</a:t>
              </a:r>
            </a:p>
          </p:txBody>
        </p:sp>
        <p:sp>
          <p:nvSpPr>
            <p:cNvPr id="15" name="TextBox 14"/>
            <p:cNvSpPr txBox="1"/>
            <p:nvPr/>
          </p:nvSpPr>
          <p:spPr>
            <a:xfrm>
              <a:off x="5005383" y="4583103"/>
              <a:ext cx="383438" cy="307777"/>
            </a:xfrm>
            <a:prstGeom prst="rect">
              <a:avLst/>
            </a:prstGeom>
            <a:solidFill>
              <a:schemeClr val="bg1"/>
            </a:solidFill>
          </p:spPr>
          <p:txBody>
            <a:bodyPr wrap="none" rtlCol="0">
              <a:spAutoFit/>
            </a:bodyPr>
            <a:lstStyle/>
            <a:p>
              <a:r>
                <a:rPr lang="en-US" sz="1400" b="1" dirty="0">
                  <a:solidFill>
                    <a:schemeClr val="tx1">
                      <a:lumMod val="65000"/>
                      <a:lumOff val="35000"/>
                    </a:schemeClr>
                  </a:solidFill>
                  <a:latin typeface="Microsoft Sans Serif" charset="0"/>
                  <a:ea typeface="Microsoft Sans Serif" charset="0"/>
                  <a:cs typeface="Microsoft Sans Serif" charset="0"/>
                </a:rPr>
                <a:t>20</a:t>
              </a:r>
            </a:p>
          </p:txBody>
        </p:sp>
        <p:cxnSp>
          <p:nvCxnSpPr>
            <p:cNvPr id="17" name="Straight Connector 16"/>
            <p:cNvCxnSpPr/>
            <p:nvPr/>
          </p:nvCxnSpPr>
          <p:spPr>
            <a:xfrm>
              <a:off x="5399008" y="4752329"/>
              <a:ext cx="2898648"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5730164" y="4780907"/>
              <a:ext cx="771366" cy="523220"/>
            </a:xfrm>
            <a:prstGeom prst="rect">
              <a:avLst/>
            </a:prstGeom>
            <a:noFill/>
          </p:spPr>
          <p:txBody>
            <a:bodyPr wrap="none" rtlCol="0">
              <a:spAutoFit/>
            </a:bodyPr>
            <a:lstStyle/>
            <a:p>
              <a:pPr algn="ctr"/>
              <a:r>
                <a:rPr lang="en-US" sz="1400" b="1" dirty="0">
                  <a:solidFill>
                    <a:schemeClr val="bg1">
                      <a:lumMod val="50000"/>
                    </a:schemeClr>
                  </a:solidFill>
                  <a:latin typeface="Microsoft Sans Serif" charset="0"/>
                  <a:ea typeface="Microsoft Sans Serif" charset="0"/>
                  <a:cs typeface="Microsoft Sans Serif" charset="0"/>
                </a:rPr>
                <a:t>True </a:t>
              </a:r>
            </a:p>
            <a:p>
              <a:pPr algn="ctr"/>
              <a:r>
                <a:rPr lang="en-US" sz="1400" b="1" dirty="0">
                  <a:solidFill>
                    <a:schemeClr val="bg1">
                      <a:lumMod val="50000"/>
                    </a:schemeClr>
                  </a:solidFill>
                  <a:latin typeface="Microsoft Sans Serif" charset="0"/>
                  <a:ea typeface="Microsoft Sans Serif" charset="0"/>
                  <a:cs typeface="Microsoft Sans Serif" charset="0"/>
                </a:rPr>
                <a:t>dataset</a:t>
              </a:r>
            </a:p>
          </p:txBody>
        </p:sp>
        <p:sp>
          <p:nvSpPr>
            <p:cNvPr id="19" name="TextBox 18"/>
            <p:cNvSpPr txBox="1"/>
            <p:nvPr/>
          </p:nvSpPr>
          <p:spPr>
            <a:xfrm>
              <a:off x="6970979" y="4780907"/>
              <a:ext cx="982961" cy="523220"/>
            </a:xfrm>
            <a:prstGeom prst="rect">
              <a:avLst/>
            </a:prstGeom>
            <a:noFill/>
          </p:spPr>
          <p:txBody>
            <a:bodyPr wrap="none" rtlCol="0">
              <a:spAutoFit/>
            </a:bodyPr>
            <a:lstStyle/>
            <a:p>
              <a:pPr algn="ctr"/>
              <a:r>
                <a:rPr lang="en-US" sz="1400" b="1" dirty="0">
                  <a:solidFill>
                    <a:schemeClr val="bg1">
                      <a:lumMod val="50000"/>
                    </a:schemeClr>
                  </a:solidFill>
                  <a:latin typeface="Microsoft Sans Serif" charset="0"/>
                  <a:ea typeface="Microsoft Sans Serif" charset="0"/>
                  <a:cs typeface="Microsoft Sans Serif" charset="0"/>
                </a:rPr>
                <a:t>Estimated</a:t>
              </a:r>
            </a:p>
            <a:p>
              <a:pPr algn="ctr"/>
              <a:r>
                <a:rPr lang="en-US" sz="1400" b="1" dirty="0">
                  <a:solidFill>
                    <a:schemeClr val="bg1">
                      <a:lumMod val="50000"/>
                    </a:schemeClr>
                  </a:solidFill>
                  <a:latin typeface="Microsoft Sans Serif" charset="0"/>
                  <a:ea typeface="Microsoft Sans Serif" charset="0"/>
                  <a:cs typeface="Microsoft Sans Serif" charset="0"/>
                </a:rPr>
                <a:t>dataset</a:t>
              </a:r>
            </a:p>
          </p:txBody>
        </p:sp>
        <p:sp>
          <p:nvSpPr>
            <p:cNvPr id="20" name="TextBox 19"/>
            <p:cNvSpPr txBox="1"/>
            <p:nvPr/>
          </p:nvSpPr>
          <p:spPr>
            <a:xfrm>
              <a:off x="6364155" y="2032911"/>
              <a:ext cx="838692" cy="400110"/>
            </a:xfrm>
            <a:prstGeom prst="rect">
              <a:avLst/>
            </a:prstGeom>
            <a:noFill/>
          </p:spPr>
          <p:txBody>
            <a:bodyPr wrap="none" rtlCol="0">
              <a:spAutoFit/>
            </a:bodyPr>
            <a:lstStyle/>
            <a:p>
              <a:pPr algn="ctr"/>
              <a:r>
                <a:rPr lang="en-US" sz="2000" b="1">
                  <a:solidFill>
                    <a:schemeClr val="tx1">
                      <a:lumMod val="65000"/>
                      <a:lumOff val="35000"/>
                    </a:schemeClr>
                  </a:solidFill>
                  <a:latin typeface="Microsoft Sans Serif" charset="0"/>
                  <a:ea typeface="Microsoft Sans Serif" charset="0"/>
                  <a:cs typeface="Microsoft Sans Serif" charset="0"/>
                </a:rPr>
                <a:t>% DE</a:t>
              </a:r>
              <a:endParaRPr lang="en-US" sz="2000" b="1" dirty="0">
                <a:solidFill>
                  <a:schemeClr val="tx1">
                    <a:lumMod val="65000"/>
                    <a:lumOff val="35000"/>
                  </a:schemeClr>
                </a:solidFill>
                <a:latin typeface="Microsoft Sans Serif" charset="0"/>
                <a:ea typeface="Microsoft Sans Serif" charset="0"/>
                <a:cs typeface="Microsoft Sans Serif" charset="0"/>
              </a:endParaRPr>
            </a:p>
          </p:txBody>
        </p:sp>
        <p:sp>
          <p:nvSpPr>
            <p:cNvPr id="22" name="Right Bracket 21"/>
            <p:cNvSpPr/>
            <p:nvPr/>
          </p:nvSpPr>
          <p:spPr>
            <a:xfrm rot="16200000">
              <a:off x="6692994" y="2247607"/>
              <a:ext cx="185738" cy="1356584"/>
            </a:xfrm>
            <a:prstGeom prst="rightBracket">
              <a:avLst/>
            </a:prstGeom>
            <a:ln w="22225">
              <a:solidFill>
                <a:schemeClr val="bg1">
                  <a:lumMod val="7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3" name="TextBox 22"/>
            <p:cNvSpPr txBox="1"/>
            <p:nvPr/>
          </p:nvSpPr>
          <p:spPr>
            <a:xfrm>
              <a:off x="6585369" y="2631939"/>
              <a:ext cx="396263" cy="307777"/>
            </a:xfrm>
            <a:prstGeom prst="rect">
              <a:avLst/>
            </a:prstGeom>
            <a:noFill/>
          </p:spPr>
          <p:txBody>
            <a:bodyPr wrap="none" rtlCol="0">
              <a:spAutoFit/>
            </a:bodyPr>
            <a:lstStyle/>
            <a:p>
              <a:pPr algn="ctr"/>
              <a:r>
                <a:rPr lang="en-US" sz="1400" b="1">
                  <a:solidFill>
                    <a:schemeClr val="bg1">
                      <a:lumMod val="50000"/>
                    </a:schemeClr>
                  </a:solidFill>
                  <a:latin typeface="Microsoft Sans Serif" charset="0"/>
                  <a:ea typeface="Microsoft Sans Serif" charset="0"/>
                  <a:cs typeface="Microsoft Sans Serif" charset="0"/>
                </a:rPr>
                <a:t>***</a:t>
              </a:r>
              <a:endParaRPr lang="en-US" sz="1400" b="1" dirty="0">
                <a:solidFill>
                  <a:schemeClr val="bg1">
                    <a:lumMod val="50000"/>
                  </a:schemeClr>
                </a:solidFill>
                <a:latin typeface="Microsoft Sans Serif" charset="0"/>
                <a:ea typeface="Microsoft Sans Serif" charset="0"/>
                <a:cs typeface="Microsoft Sans Serif" charset="0"/>
              </a:endParaRPr>
            </a:p>
          </p:txBody>
        </p:sp>
        <p:sp>
          <p:nvSpPr>
            <p:cNvPr id="24" name="TextBox 23"/>
            <p:cNvSpPr txBox="1"/>
            <p:nvPr/>
          </p:nvSpPr>
          <p:spPr>
            <a:xfrm>
              <a:off x="4977624" y="5304198"/>
              <a:ext cx="3408305" cy="523220"/>
            </a:xfrm>
            <a:prstGeom prst="rect">
              <a:avLst/>
            </a:prstGeom>
            <a:noFill/>
          </p:spPr>
          <p:txBody>
            <a:bodyPr wrap="none" rtlCol="0">
              <a:spAutoFit/>
            </a:bodyPr>
            <a:lstStyle/>
            <a:p>
              <a:pPr algn="ctr"/>
              <a:r>
                <a:rPr lang="en-US" sz="1400" dirty="0">
                  <a:solidFill>
                    <a:schemeClr val="bg1">
                      <a:lumMod val="65000"/>
                    </a:schemeClr>
                  </a:solidFill>
                  <a:latin typeface="Microsoft Sans Serif" charset="0"/>
                  <a:ea typeface="Microsoft Sans Serif" charset="0"/>
                  <a:cs typeface="Microsoft Sans Serif" charset="0"/>
                </a:rPr>
                <a:t>*** ANOVA &amp; Tukey HSD test, </a:t>
              </a:r>
              <a:r>
                <a:rPr lang="en-US" sz="1400" i="1" dirty="0">
                  <a:solidFill>
                    <a:schemeClr val="bg1">
                      <a:lumMod val="65000"/>
                    </a:schemeClr>
                  </a:solidFill>
                  <a:latin typeface="Microsoft Sans Serif" charset="0"/>
                  <a:ea typeface="Microsoft Sans Serif" charset="0"/>
                  <a:cs typeface="Microsoft Sans Serif" charset="0"/>
                </a:rPr>
                <a:t>P</a:t>
              </a:r>
              <a:r>
                <a:rPr lang="en-US" sz="1400" dirty="0">
                  <a:solidFill>
                    <a:schemeClr val="bg1">
                      <a:lumMod val="65000"/>
                    </a:schemeClr>
                  </a:solidFill>
                  <a:latin typeface="Microsoft Sans Serif" charset="0"/>
                  <a:ea typeface="Microsoft Sans Serif" charset="0"/>
                  <a:cs typeface="Microsoft Sans Serif" charset="0"/>
                </a:rPr>
                <a:t> &lt; 0.001</a:t>
              </a:r>
            </a:p>
            <a:p>
              <a:pPr algn="ctr"/>
              <a:endParaRPr lang="en-US" sz="1400" dirty="0">
                <a:solidFill>
                  <a:schemeClr val="bg1">
                    <a:lumMod val="65000"/>
                  </a:schemeClr>
                </a:solidFill>
                <a:latin typeface="Microsoft Sans Serif" charset="0"/>
                <a:ea typeface="Microsoft Sans Serif" charset="0"/>
                <a:cs typeface="Microsoft Sans Serif" charset="0"/>
              </a:endParaRPr>
            </a:p>
          </p:txBody>
        </p:sp>
      </p:grpSp>
      <p:sp>
        <p:nvSpPr>
          <p:cNvPr id="27" name="TextBox 26"/>
          <p:cNvSpPr txBox="1"/>
          <p:nvPr/>
        </p:nvSpPr>
        <p:spPr>
          <a:xfrm>
            <a:off x="5254100" y="5403670"/>
            <a:ext cx="873957" cy="523220"/>
          </a:xfrm>
          <a:prstGeom prst="rect">
            <a:avLst/>
          </a:prstGeom>
          <a:noFill/>
        </p:spPr>
        <p:txBody>
          <a:bodyPr wrap="none" rtlCol="0">
            <a:spAutoFit/>
          </a:bodyPr>
          <a:lstStyle/>
          <a:p>
            <a:r>
              <a:rPr lang="en-US" sz="1400" b="1" dirty="0">
                <a:solidFill>
                  <a:schemeClr val="bg1">
                    <a:lumMod val="50000"/>
                  </a:schemeClr>
                </a:solidFill>
                <a:latin typeface="Microsoft Sans Serif" charset="0"/>
                <a:ea typeface="Microsoft Sans Serif" charset="0"/>
                <a:cs typeface="Microsoft Sans Serif" charset="0"/>
              </a:rPr>
              <a:t>GSNAP-</a:t>
            </a:r>
          </a:p>
          <a:p>
            <a:r>
              <a:rPr lang="en-US" sz="1400" b="1" dirty="0" err="1">
                <a:solidFill>
                  <a:schemeClr val="bg1">
                    <a:lumMod val="50000"/>
                  </a:schemeClr>
                </a:solidFill>
                <a:latin typeface="Microsoft Sans Serif" charset="0"/>
                <a:ea typeface="Microsoft Sans Serif" charset="0"/>
                <a:cs typeface="Microsoft Sans Serif" charset="0"/>
              </a:rPr>
              <a:t>PolyCat</a:t>
            </a:r>
            <a:endParaRPr lang="en-US" sz="1400" b="1" dirty="0">
              <a:solidFill>
                <a:schemeClr val="bg1">
                  <a:lumMod val="50000"/>
                </a:schemeClr>
              </a:solidFill>
              <a:latin typeface="Microsoft Sans Serif" charset="0"/>
              <a:ea typeface="Microsoft Sans Serif" charset="0"/>
              <a:cs typeface="Microsoft Sans Serif" charset="0"/>
            </a:endParaRPr>
          </a:p>
        </p:txBody>
      </p:sp>
      <p:sp>
        <p:nvSpPr>
          <p:cNvPr id="28" name="TextBox 27"/>
          <p:cNvSpPr txBox="1"/>
          <p:nvPr/>
        </p:nvSpPr>
        <p:spPr>
          <a:xfrm>
            <a:off x="6225840" y="5403670"/>
            <a:ext cx="883575" cy="523220"/>
          </a:xfrm>
          <a:prstGeom prst="rect">
            <a:avLst/>
          </a:prstGeom>
          <a:noFill/>
        </p:spPr>
        <p:txBody>
          <a:bodyPr wrap="none" rtlCol="0">
            <a:spAutoFit/>
          </a:bodyPr>
          <a:lstStyle/>
          <a:p>
            <a:r>
              <a:rPr lang="en-US" sz="1400" b="1" dirty="0">
                <a:solidFill>
                  <a:schemeClr val="bg1">
                    <a:lumMod val="50000"/>
                  </a:schemeClr>
                </a:solidFill>
                <a:latin typeface="Microsoft Sans Serif" charset="0"/>
                <a:ea typeface="Microsoft Sans Serif" charset="0"/>
                <a:cs typeface="Microsoft Sans Serif" charset="0"/>
              </a:rPr>
              <a:t>Bowtie2-</a:t>
            </a:r>
          </a:p>
          <a:p>
            <a:r>
              <a:rPr lang="en-US" sz="1400" b="1" dirty="0" err="1">
                <a:solidFill>
                  <a:schemeClr val="bg1">
                    <a:lumMod val="50000"/>
                  </a:schemeClr>
                </a:solidFill>
                <a:latin typeface="Microsoft Sans Serif" charset="0"/>
                <a:ea typeface="Microsoft Sans Serif" charset="0"/>
                <a:cs typeface="Microsoft Sans Serif" charset="0"/>
              </a:rPr>
              <a:t>HyLiTE</a:t>
            </a:r>
            <a:endParaRPr lang="en-US" sz="1400" b="1" dirty="0">
              <a:solidFill>
                <a:schemeClr val="bg1">
                  <a:lumMod val="50000"/>
                </a:schemeClr>
              </a:solidFill>
              <a:latin typeface="Microsoft Sans Serif" charset="0"/>
              <a:ea typeface="Microsoft Sans Serif" charset="0"/>
              <a:cs typeface="Microsoft Sans Serif" charset="0"/>
            </a:endParaRPr>
          </a:p>
        </p:txBody>
      </p:sp>
      <p:sp>
        <p:nvSpPr>
          <p:cNvPr id="29" name="TextBox 28"/>
          <p:cNvSpPr txBox="1"/>
          <p:nvPr/>
        </p:nvSpPr>
        <p:spPr>
          <a:xfrm>
            <a:off x="7207198" y="5403670"/>
            <a:ext cx="1124820" cy="523220"/>
          </a:xfrm>
          <a:prstGeom prst="rect">
            <a:avLst/>
          </a:prstGeom>
          <a:noFill/>
        </p:spPr>
        <p:txBody>
          <a:bodyPr wrap="square" rtlCol="0">
            <a:spAutoFit/>
          </a:bodyPr>
          <a:lstStyle/>
          <a:p>
            <a:r>
              <a:rPr lang="en-US" sz="1400" b="1" dirty="0">
                <a:solidFill>
                  <a:schemeClr val="bg1">
                    <a:lumMod val="50000"/>
                  </a:schemeClr>
                </a:solidFill>
                <a:latin typeface="Microsoft Sans Serif" charset="0"/>
                <a:ea typeface="Microsoft Sans Serif" charset="0"/>
                <a:cs typeface="Microsoft Sans Serif" charset="0"/>
              </a:rPr>
              <a:t>Bowtie2-</a:t>
            </a:r>
          </a:p>
          <a:p>
            <a:r>
              <a:rPr lang="en-US" sz="1400" b="1" dirty="0">
                <a:solidFill>
                  <a:schemeClr val="bg1">
                    <a:lumMod val="50000"/>
                  </a:schemeClr>
                </a:solidFill>
                <a:latin typeface="Microsoft Sans Serif" charset="0"/>
                <a:ea typeface="Microsoft Sans Serif" charset="0"/>
                <a:cs typeface="Microsoft Sans Serif" charset="0"/>
              </a:rPr>
              <a:t>RSEM</a:t>
            </a:r>
          </a:p>
        </p:txBody>
      </p:sp>
      <p:graphicFrame>
        <p:nvGraphicFramePr>
          <p:cNvPr id="30" name="Chart 29"/>
          <p:cNvGraphicFramePr>
            <a:graphicFrameLocks/>
          </p:cNvGraphicFramePr>
          <p:nvPr>
            <p:extLst>
              <p:ext uri="{D42A27DB-BD31-4B8C-83A1-F6EECF244321}">
                <p14:modId xmlns:p14="http://schemas.microsoft.com/office/powerpoint/2010/main" val="695601754"/>
              </p:ext>
            </p:extLst>
          </p:nvPr>
        </p:nvGraphicFramePr>
        <p:xfrm>
          <a:off x="4686529" y="2228845"/>
          <a:ext cx="3483328" cy="3337927"/>
        </p:xfrm>
        <a:graphic>
          <a:graphicData uri="http://schemas.openxmlformats.org/drawingml/2006/chart">
            <c:chart xmlns:c="http://schemas.openxmlformats.org/drawingml/2006/chart" xmlns:r="http://schemas.openxmlformats.org/officeDocument/2006/relationships" r:id="rId4"/>
          </a:graphicData>
        </a:graphic>
      </p:graphicFrame>
      <p:sp>
        <p:nvSpPr>
          <p:cNvPr id="26" name="矩形 6"/>
          <p:cNvSpPr/>
          <p:nvPr/>
        </p:nvSpPr>
        <p:spPr>
          <a:xfrm>
            <a:off x="4695824" y="1573181"/>
            <a:ext cx="3883367" cy="1077218"/>
          </a:xfrm>
          <a:prstGeom prst="rect">
            <a:avLst/>
          </a:prstGeom>
          <a:noFill/>
        </p:spPr>
        <p:txBody>
          <a:bodyPr wrap="square" rtlCol="0">
            <a:spAutoFit/>
          </a:bodyPr>
          <a:lstStyle/>
          <a:p>
            <a:pPr>
              <a:buClr>
                <a:srgbClr val="21B9DE"/>
              </a:buClr>
            </a:pPr>
            <a:r>
              <a:rPr lang="en-US" sz="1600" b="1" dirty="0">
                <a:solidFill>
                  <a:schemeClr val="bg1">
                    <a:lumMod val="65000"/>
                  </a:schemeClr>
                </a:solidFill>
                <a:latin typeface="Microsoft Sans Serif" charset="0"/>
                <a:ea typeface="Microsoft Sans Serif" charset="0"/>
                <a:cs typeface="Microsoft Sans Serif" charset="0"/>
              </a:rPr>
              <a:t>DC</a:t>
            </a:r>
            <a:r>
              <a:rPr lang="en-US" sz="1600" dirty="0">
                <a:solidFill>
                  <a:schemeClr val="bg1">
                    <a:lumMod val="65000"/>
                  </a:schemeClr>
                </a:solidFill>
                <a:latin typeface="Microsoft Sans Serif" charset="0"/>
                <a:ea typeface="Microsoft Sans Serif" charset="0"/>
                <a:cs typeface="Microsoft Sans Serif" charset="0"/>
              </a:rPr>
              <a:t> analysis detected </a:t>
            </a:r>
            <a:r>
              <a:rPr lang="en-US" sz="1600" dirty="0">
                <a:solidFill>
                  <a:srgbClr val="43C2DE"/>
                </a:solidFill>
                <a:latin typeface="Microsoft Sans Serif" charset="0"/>
                <a:ea typeface="Microsoft Sans Serif" charset="0"/>
                <a:cs typeface="Microsoft Sans Serif" charset="0"/>
              </a:rPr>
              <a:t>gain of correlation (GOC)</a:t>
            </a:r>
            <a:r>
              <a:rPr lang="en-US" sz="1600" dirty="0">
                <a:solidFill>
                  <a:schemeClr val="bg1">
                    <a:lumMod val="65000"/>
                  </a:schemeClr>
                </a:solidFill>
                <a:latin typeface="Microsoft Sans Serif" charset="0"/>
                <a:ea typeface="Microsoft Sans Serif" charset="0"/>
                <a:cs typeface="Microsoft Sans Serif" charset="0"/>
              </a:rPr>
              <a:t> in estimated datasets, reflecting </a:t>
            </a:r>
            <a:r>
              <a:rPr lang="en-US" sz="1600" dirty="0">
                <a:solidFill>
                  <a:srgbClr val="43C2DE"/>
                </a:solidFill>
                <a:latin typeface="Microsoft Sans Serif" charset="0"/>
                <a:ea typeface="Microsoft Sans Serif" charset="0"/>
                <a:cs typeface="Microsoft Sans Serif" charset="0"/>
              </a:rPr>
              <a:t>an artefactual increase of co-regulation </a:t>
            </a:r>
            <a:r>
              <a:rPr lang="en-US" sz="1600" dirty="0">
                <a:solidFill>
                  <a:schemeClr val="bg1">
                    <a:lumMod val="65000"/>
                  </a:schemeClr>
                </a:solidFill>
                <a:latin typeface="Microsoft Sans Serif" charset="0"/>
                <a:ea typeface="Microsoft Sans Serif" charset="0"/>
                <a:cs typeface="Microsoft Sans Serif" charset="0"/>
              </a:rPr>
              <a:t>of </a:t>
            </a:r>
            <a:r>
              <a:rPr lang="en-US" sz="1600" dirty="0" err="1">
                <a:solidFill>
                  <a:schemeClr val="bg1">
                    <a:lumMod val="65000"/>
                  </a:schemeClr>
                </a:solidFill>
                <a:latin typeface="Microsoft Sans Serif" charset="0"/>
                <a:ea typeface="Microsoft Sans Serif" charset="0"/>
                <a:cs typeface="Microsoft Sans Serif" charset="0"/>
              </a:rPr>
              <a:t>homoeologs</a:t>
            </a:r>
            <a:r>
              <a:rPr lang="en-US" sz="1600" dirty="0">
                <a:solidFill>
                  <a:schemeClr val="bg1">
                    <a:lumMod val="65000"/>
                  </a:schemeClr>
                </a:solidFill>
                <a:latin typeface="Microsoft Sans Serif" charset="0"/>
                <a:ea typeface="Microsoft Sans Serif" charset="0"/>
                <a:cs typeface="Microsoft Sans Serif" charset="0"/>
              </a:rPr>
              <a:t>. </a:t>
            </a:r>
          </a:p>
        </p:txBody>
      </p:sp>
      <p:grpSp>
        <p:nvGrpSpPr>
          <p:cNvPr id="2" name="Group 1"/>
          <p:cNvGrpSpPr/>
          <p:nvPr/>
        </p:nvGrpSpPr>
        <p:grpSpPr>
          <a:xfrm>
            <a:off x="1241127" y="6206035"/>
            <a:ext cx="2789867" cy="546100"/>
            <a:chOff x="1330775" y="6206035"/>
            <a:chExt cx="2789867" cy="546100"/>
          </a:xfrm>
        </p:grpSpPr>
        <p:pic>
          <p:nvPicPr>
            <p:cNvPr id="31" name="Picture 30"/>
            <p:cNvPicPr>
              <a:picLocks noChangeAspect="1"/>
            </p:cNvPicPr>
            <p:nvPr/>
          </p:nvPicPr>
          <p:blipFill>
            <a:blip r:embed="rId5"/>
            <a:stretch>
              <a:fillRect/>
            </a:stretch>
          </p:blipFill>
          <p:spPr>
            <a:xfrm>
              <a:off x="1330775" y="6206035"/>
              <a:ext cx="2768600" cy="546100"/>
            </a:xfrm>
            <a:prstGeom prst="rect">
              <a:avLst/>
            </a:prstGeom>
          </p:spPr>
        </p:pic>
        <p:sp>
          <p:nvSpPr>
            <p:cNvPr id="32" name="TextBox 31"/>
            <p:cNvSpPr txBox="1"/>
            <p:nvPr/>
          </p:nvSpPr>
          <p:spPr>
            <a:xfrm>
              <a:off x="1687044" y="6267974"/>
              <a:ext cx="556336" cy="400110"/>
            </a:xfrm>
            <a:prstGeom prst="rect">
              <a:avLst/>
            </a:prstGeom>
            <a:solidFill>
              <a:schemeClr val="bg1"/>
            </a:solidFill>
          </p:spPr>
          <p:txBody>
            <a:bodyPr wrap="square" lIns="0" rIns="0" rtlCol="0">
              <a:noAutofit/>
            </a:bodyPr>
            <a:lstStyle>
              <a:defPPr>
                <a:defRPr lang="zh-CN"/>
              </a:defPPr>
              <a:lvl1pPr>
                <a:defRPr sz="1000" b="1">
                  <a:solidFill>
                    <a:schemeClr val="bg1">
                      <a:lumMod val="50000"/>
                    </a:schemeClr>
                  </a:solidFill>
                  <a:latin typeface="Microsoft Sans Serif" charset="0"/>
                  <a:ea typeface="Microsoft Sans Serif" charset="0"/>
                  <a:cs typeface="Microsoft Sans Serif" charset="0"/>
                </a:defRPr>
              </a:lvl1pPr>
            </a:lstStyle>
            <a:p>
              <a:r>
                <a:rPr lang="en-US" dirty="0"/>
                <a:t>GSNAP-</a:t>
              </a:r>
            </a:p>
            <a:p>
              <a:r>
                <a:rPr lang="en-US" dirty="0" err="1"/>
                <a:t>PolyCat</a:t>
              </a:r>
              <a:endParaRPr lang="en-US" dirty="0"/>
            </a:p>
          </p:txBody>
        </p:sp>
        <p:sp>
          <p:nvSpPr>
            <p:cNvPr id="33" name="TextBox 32"/>
            <p:cNvSpPr txBox="1"/>
            <p:nvPr/>
          </p:nvSpPr>
          <p:spPr>
            <a:xfrm>
              <a:off x="2590801" y="6267974"/>
              <a:ext cx="518165" cy="400110"/>
            </a:xfrm>
            <a:prstGeom prst="rect">
              <a:avLst/>
            </a:prstGeom>
            <a:solidFill>
              <a:schemeClr val="bg1"/>
            </a:solidFill>
          </p:spPr>
          <p:txBody>
            <a:bodyPr wrap="square" lIns="0" rIns="0" rtlCol="0">
              <a:noAutofit/>
            </a:bodyPr>
            <a:lstStyle>
              <a:defPPr>
                <a:defRPr lang="zh-CN"/>
              </a:defPPr>
              <a:lvl1pPr>
                <a:defRPr sz="1000" b="1">
                  <a:solidFill>
                    <a:schemeClr val="bg1">
                      <a:lumMod val="50000"/>
                    </a:schemeClr>
                  </a:solidFill>
                  <a:latin typeface="Microsoft Sans Serif" charset="0"/>
                  <a:ea typeface="Microsoft Sans Serif" charset="0"/>
                  <a:cs typeface="Microsoft Sans Serif" charset="0"/>
                </a:defRPr>
              </a:lvl1pPr>
            </a:lstStyle>
            <a:p>
              <a:r>
                <a:rPr lang="en-US" dirty="0"/>
                <a:t>Bowtie2-</a:t>
              </a:r>
            </a:p>
            <a:p>
              <a:r>
                <a:rPr lang="en-US" dirty="0" err="1"/>
                <a:t>HyLiTE</a:t>
              </a:r>
              <a:endParaRPr lang="en-US" dirty="0"/>
            </a:p>
          </p:txBody>
        </p:sp>
        <p:sp>
          <p:nvSpPr>
            <p:cNvPr id="34" name="TextBox 33"/>
            <p:cNvSpPr txBox="1"/>
            <p:nvPr/>
          </p:nvSpPr>
          <p:spPr>
            <a:xfrm>
              <a:off x="3389122" y="6267974"/>
              <a:ext cx="731520" cy="400110"/>
            </a:xfrm>
            <a:prstGeom prst="rect">
              <a:avLst/>
            </a:prstGeom>
            <a:solidFill>
              <a:schemeClr val="bg1"/>
            </a:solidFill>
          </p:spPr>
          <p:txBody>
            <a:bodyPr wrap="square" lIns="0" rIns="0" rtlCol="0">
              <a:noAutofit/>
            </a:bodyPr>
            <a:lstStyle/>
            <a:p>
              <a:r>
                <a:rPr lang="en-US" sz="1000" b="1" dirty="0">
                  <a:solidFill>
                    <a:schemeClr val="bg1">
                      <a:lumMod val="50000"/>
                    </a:schemeClr>
                  </a:solidFill>
                  <a:latin typeface="Microsoft Sans Serif" charset="0"/>
                  <a:ea typeface="Microsoft Sans Serif" charset="0"/>
                  <a:cs typeface="Microsoft Sans Serif" charset="0"/>
                </a:rPr>
                <a:t>Bowtie2-</a:t>
              </a:r>
            </a:p>
            <a:p>
              <a:r>
                <a:rPr lang="en-US" sz="1000" b="1" dirty="0">
                  <a:solidFill>
                    <a:schemeClr val="bg1">
                      <a:lumMod val="50000"/>
                    </a:schemeClr>
                  </a:solidFill>
                  <a:latin typeface="Microsoft Sans Serif" charset="0"/>
                  <a:ea typeface="Microsoft Sans Serif" charset="0"/>
                  <a:cs typeface="Microsoft Sans Serif" charset="0"/>
                </a:rPr>
                <a:t>RSEM</a:t>
              </a:r>
            </a:p>
          </p:txBody>
        </p:sp>
      </p:grpSp>
    </p:spTree>
    <p:extLst>
      <p:ext uri="{BB962C8B-B14F-4D97-AF65-F5344CB8AC3E}">
        <p14:creationId xmlns:p14="http://schemas.microsoft.com/office/powerpoint/2010/main" val="2228187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dissolve">
                                      <p:cBhvr>
                                        <p:cTn id="10" dur="500"/>
                                        <p:tgtEl>
                                          <p:spTgt spid="2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dissolve">
                                      <p:cBhvr>
                                        <p:cTn id="13" dur="500"/>
                                        <p:tgtEl>
                                          <p:spTgt spid="28"/>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dissolve">
                                      <p:cBhvr>
                                        <p:cTn id="16" dur="500"/>
                                        <p:tgtEl>
                                          <p:spTgt spid="29"/>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dissolve">
                                      <p:cBhvr>
                                        <p:cTn id="1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Graphic spid="30" grpId="0">
        <p:bldAsOne/>
      </p:bldGraphic>
      <p:bldP spid="2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7" name="Group 116"/>
          <p:cNvGrpSpPr>
            <a:grpSpLocks noChangeAspect="1"/>
          </p:cNvGrpSpPr>
          <p:nvPr/>
        </p:nvGrpSpPr>
        <p:grpSpPr>
          <a:xfrm rot="1302105">
            <a:off x="-310543" y="-329532"/>
            <a:ext cx="2057096" cy="1759606"/>
            <a:chOff x="2274141" y="-611503"/>
            <a:chExt cx="2010269" cy="1719552"/>
          </a:xfrm>
        </p:grpSpPr>
        <p:cxnSp>
          <p:nvCxnSpPr>
            <p:cNvPr id="83" name="Straight Connector 82"/>
            <p:cNvCxnSpPr/>
            <p:nvPr/>
          </p:nvCxnSpPr>
          <p:spPr>
            <a:xfrm rot="21419627" flipH="1" flipV="1">
              <a:off x="2535999" y="285112"/>
              <a:ext cx="29384" cy="621248"/>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rot="21419627">
              <a:off x="2972070" y="-353890"/>
              <a:ext cx="423642" cy="734115"/>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rot="21419627">
              <a:off x="3918797" y="40353"/>
              <a:ext cx="79301" cy="346574"/>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rot="21419627">
              <a:off x="3427388" y="345088"/>
              <a:ext cx="434687" cy="390631"/>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rot="21419627" flipV="1">
              <a:off x="3625714" y="-237957"/>
              <a:ext cx="513657" cy="34924"/>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rot="21419627" flipV="1">
              <a:off x="2448598" y="-340720"/>
              <a:ext cx="501329" cy="207416"/>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rot="21419627" flipH="1">
              <a:off x="2780650" y="-349298"/>
              <a:ext cx="182098" cy="901682"/>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rot="21419627" flipV="1">
              <a:off x="2576975" y="390580"/>
              <a:ext cx="851751" cy="496366"/>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rot="21419627" flipH="1" flipV="1">
              <a:off x="2523132" y="282588"/>
              <a:ext cx="889395" cy="113760"/>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rot="21419627">
              <a:off x="3633656" y="-193762"/>
              <a:ext cx="264337" cy="255525"/>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rot="21419627" flipV="1">
              <a:off x="3857185" y="388466"/>
              <a:ext cx="161539" cy="326015"/>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rot="21419627">
              <a:off x="2943880" y="-372252"/>
              <a:ext cx="681401" cy="206386"/>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5" name="Oval 94"/>
            <p:cNvSpPr>
              <a:spLocks noChangeAspect="1"/>
            </p:cNvSpPr>
            <p:nvPr/>
          </p:nvSpPr>
          <p:spPr>
            <a:xfrm rot="21419627" flipH="1">
              <a:off x="3085275" y="34714"/>
              <a:ext cx="644916" cy="650977"/>
            </a:xfrm>
            <a:prstGeom prst="ellipse">
              <a:avLst/>
            </a:prstGeom>
            <a:solidFill>
              <a:srgbClr val="6FDF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a:spLocks noChangeAspect="1"/>
            </p:cNvSpPr>
            <p:nvPr/>
          </p:nvSpPr>
          <p:spPr>
            <a:xfrm rot="21419627" flipH="1">
              <a:off x="3764922" y="620591"/>
              <a:ext cx="199741" cy="201618"/>
            </a:xfrm>
            <a:prstGeom prst="ellipse">
              <a:avLst/>
            </a:prstGeom>
            <a:solidFill>
              <a:srgbClr val="6FDF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a:spLocks noChangeAspect="1"/>
            </p:cNvSpPr>
            <p:nvPr/>
          </p:nvSpPr>
          <p:spPr>
            <a:xfrm rot="21419627" flipH="1">
              <a:off x="2384268" y="701875"/>
              <a:ext cx="402393" cy="406174"/>
            </a:xfrm>
            <a:prstGeom prst="ellipse">
              <a:avLst/>
            </a:prstGeom>
            <a:solidFill>
              <a:srgbClr val="6FDF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a:spLocks noChangeAspect="1"/>
            </p:cNvSpPr>
            <p:nvPr/>
          </p:nvSpPr>
          <p:spPr>
            <a:xfrm rot="21419627" flipH="1">
              <a:off x="2709793" y="-611503"/>
              <a:ext cx="470522" cy="474943"/>
            </a:xfrm>
            <a:prstGeom prst="ellipse">
              <a:avLst/>
            </a:prstGeom>
            <a:solidFill>
              <a:srgbClr val="6FDF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a:spLocks noChangeAspect="1"/>
            </p:cNvSpPr>
            <p:nvPr/>
          </p:nvSpPr>
          <p:spPr>
            <a:xfrm rot="21419627" flipH="1">
              <a:off x="2646943" y="409002"/>
              <a:ext cx="291810" cy="294552"/>
            </a:xfrm>
            <a:prstGeom prst="ellipse">
              <a:avLst/>
            </a:prstGeom>
            <a:solidFill>
              <a:srgbClr val="6FDF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a:spLocks noChangeAspect="1"/>
            </p:cNvSpPr>
            <p:nvPr/>
          </p:nvSpPr>
          <p:spPr>
            <a:xfrm rot="21419627" flipH="1">
              <a:off x="2404352" y="178283"/>
              <a:ext cx="286721" cy="289415"/>
            </a:xfrm>
            <a:prstGeom prst="ellipse">
              <a:avLst/>
            </a:prstGeom>
            <a:solidFill>
              <a:srgbClr val="6FDF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a:spLocks noChangeAspect="1"/>
            </p:cNvSpPr>
            <p:nvPr/>
          </p:nvSpPr>
          <p:spPr>
            <a:xfrm rot="21419627" flipH="1">
              <a:off x="2274141" y="-299418"/>
              <a:ext cx="335123" cy="338272"/>
            </a:xfrm>
            <a:prstGeom prst="ellipse">
              <a:avLst/>
            </a:prstGeom>
            <a:solidFill>
              <a:srgbClr val="6FDF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a:spLocks noChangeAspect="1"/>
            </p:cNvSpPr>
            <p:nvPr/>
          </p:nvSpPr>
          <p:spPr>
            <a:xfrm rot="21419627" flipH="1">
              <a:off x="3495072" y="-335732"/>
              <a:ext cx="275212" cy="277798"/>
            </a:xfrm>
            <a:prstGeom prst="ellipse">
              <a:avLst/>
            </a:prstGeom>
            <a:solidFill>
              <a:srgbClr val="6FDF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a:spLocks noChangeAspect="1"/>
            </p:cNvSpPr>
            <p:nvPr/>
          </p:nvSpPr>
          <p:spPr>
            <a:xfrm rot="21419627" flipH="1">
              <a:off x="3992600" y="-399631"/>
              <a:ext cx="291810" cy="294552"/>
            </a:xfrm>
            <a:prstGeom prst="ellipse">
              <a:avLst/>
            </a:prstGeom>
            <a:solidFill>
              <a:srgbClr val="6FDF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a:spLocks noChangeAspect="1"/>
            </p:cNvSpPr>
            <p:nvPr/>
          </p:nvSpPr>
          <p:spPr>
            <a:xfrm rot="21419627" flipH="1">
              <a:off x="3947415" y="325429"/>
              <a:ext cx="136721" cy="138006"/>
            </a:xfrm>
            <a:prstGeom prst="ellipse">
              <a:avLst/>
            </a:prstGeom>
            <a:solidFill>
              <a:srgbClr val="6FDF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a:spLocks noChangeAspect="1"/>
            </p:cNvSpPr>
            <p:nvPr/>
          </p:nvSpPr>
          <p:spPr>
            <a:xfrm rot="21419627" flipH="1">
              <a:off x="3759546" y="-93057"/>
              <a:ext cx="291810" cy="294552"/>
            </a:xfrm>
            <a:prstGeom prst="ellipse">
              <a:avLst/>
            </a:prstGeom>
            <a:solidFill>
              <a:srgbClr val="6FDF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9" name="Group 118"/>
          <p:cNvGrpSpPr>
            <a:grpSpLocks noChangeAspect="1"/>
          </p:cNvGrpSpPr>
          <p:nvPr/>
        </p:nvGrpSpPr>
        <p:grpSpPr>
          <a:xfrm>
            <a:off x="-3007431" y="4193902"/>
            <a:ext cx="5322560" cy="4150408"/>
            <a:chOff x="-162323" y="-431571"/>
            <a:chExt cx="1983658" cy="1546810"/>
          </a:xfrm>
        </p:grpSpPr>
        <p:cxnSp>
          <p:nvCxnSpPr>
            <p:cNvPr id="120" name="Straight Connector 119"/>
            <p:cNvCxnSpPr/>
            <p:nvPr/>
          </p:nvCxnSpPr>
          <p:spPr>
            <a:xfrm rot="21419627" flipV="1">
              <a:off x="1373974" y="537698"/>
              <a:ext cx="155448" cy="320040"/>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rot="21419627">
              <a:off x="1425169" y="171309"/>
              <a:ext cx="79301" cy="346574"/>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rot="21419627">
              <a:off x="585997" y="-87204"/>
              <a:ext cx="149956" cy="241751"/>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rot="21419627" flipH="1">
              <a:off x="1499534" y="-128742"/>
              <a:ext cx="164476" cy="640282"/>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rot="21419627" flipV="1">
              <a:off x="1131319" y="-121611"/>
              <a:ext cx="513657" cy="34924"/>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rot="21419627" flipV="1">
              <a:off x="-45797" y="-224375"/>
              <a:ext cx="501329" cy="207416"/>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rot="21419627" flipH="1">
              <a:off x="286255" y="-232952"/>
              <a:ext cx="182098" cy="901682"/>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rot="21419627" flipV="1">
              <a:off x="92945" y="901932"/>
              <a:ext cx="1190319" cy="92204"/>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rot="21419627" flipH="1" flipV="1">
              <a:off x="28737" y="398934"/>
              <a:ext cx="889395" cy="113760"/>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rot="21419627">
              <a:off x="1139261" y="-77416"/>
              <a:ext cx="264337" cy="255525"/>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rot="21419627">
              <a:off x="449485" y="-255906"/>
              <a:ext cx="681401" cy="206386"/>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rot="21419627" flipV="1">
              <a:off x="85893" y="751771"/>
              <a:ext cx="167719" cy="266516"/>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rot="21419627" flipH="1" flipV="1">
              <a:off x="43077" y="408748"/>
              <a:ext cx="46297" cy="612648"/>
            </a:xfrm>
            <a:prstGeom prst="line">
              <a:avLst/>
            </a:prstGeom>
            <a:ln w="317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33" name="Oval 132"/>
            <p:cNvSpPr>
              <a:spLocks noChangeAspect="1"/>
            </p:cNvSpPr>
            <p:nvPr/>
          </p:nvSpPr>
          <p:spPr>
            <a:xfrm rot="21419627" flipH="1">
              <a:off x="540257" y="112735"/>
              <a:ext cx="748819" cy="755856"/>
            </a:xfrm>
            <a:prstGeom prst="ellipse">
              <a:avLst/>
            </a:prstGeom>
            <a:solidFill>
              <a:srgbClr val="FF65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Oval 133"/>
            <p:cNvSpPr>
              <a:spLocks noChangeAspect="1"/>
            </p:cNvSpPr>
            <p:nvPr/>
          </p:nvSpPr>
          <p:spPr>
            <a:xfrm rot="21419627" flipH="1">
              <a:off x="1279894" y="767664"/>
              <a:ext cx="194226" cy="196051"/>
            </a:xfrm>
            <a:prstGeom prst="ellipse">
              <a:avLst/>
            </a:prstGeom>
            <a:solidFill>
              <a:srgbClr val="FF65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p:cNvSpPr>
              <a:spLocks noChangeAspect="1"/>
            </p:cNvSpPr>
            <p:nvPr/>
          </p:nvSpPr>
          <p:spPr>
            <a:xfrm rot="21419627" flipH="1">
              <a:off x="9872" y="928792"/>
              <a:ext cx="184711" cy="186447"/>
            </a:xfrm>
            <a:prstGeom prst="ellipse">
              <a:avLst/>
            </a:prstGeom>
            <a:solidFill>
              <a:srgbClr val="FF65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a:spLocks noChangeAspect="1"/>
            </p:cNvSpPr>
            <p:nvPr/>
          </p:nvSpPr>
          <p:spPr>
            <a:xfrm rot="21419627" flipH="1">
              <a:off x="212666" y="567852"/>
              <a:ext cx="204297" cy="206217"/>
            </a:xfrm>
            <a:prstGeom prst="ellipse">
              <a:avLst/>
            </a:prstGeom>
            <a:solidFill>
              <a:srgbClr val="FF65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a:spLocks noChangeAspect="1"/>
            </p:cNvSpPr>
            <p:nvPr/>
          </p:nvSpPr>
          <p:spPr>
            <a:xfrm rot="21419627" flipH="1">
              <a:off x="-74360" y="321465"/>
              <a:ext cx="204297" cy="206217"/>
            </a:xfrm>
            <a:prstGeom prst="ellipse">
              <a:avLst/>
            </a:prstGeom>
            <a:solidFill>
              <a:srgbClr val="FF65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p:cNvSpPr>
              <a:spLocks noChangeAspect="1"/>
            </p:cNvSpPr>
            <p:nvPr/>
          </p:nvSpPr>
          <p:spPr>
            <a:xfrm rot="21419627" flipH="1">
              <a:off x="-162323" y="-110856"/>
              <a:ext cx="223368" cy="225467"/>
            </a:xfrm>
            <a:prstGeom prst="ellipse">
              <a:avLst/>
            </a:prstGeom>
            <a:solidFill>
              <a:srgbClr val="FF65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p:cNvSpPr>
              <a:spLocks noChangeAspect="1"/>
            </p:cNvSpPr>
            <p:nvPr/>
          </p:nvSpPr>
          <p:spPr>
            <a:xfrm rot="21419627" flipH="1">
              <a:off x="249528" y="-431571"/>
              <a:ext cx="395133" cy="398846"/>
            </a:xfrm>
            <a:prstGeom prst="ellipse">
              <a:avLst/>
            </a:prstGeom>
            <a:solidFill>
              <a:srgbClr val="FF65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p:cNvSpPr>
              <a:spLocks noChangeAspect="1"/>
            </p:cNvSpPr>
            <p:nvPr/>
          </p:nvSpPr>
          <p:spPr>
            <a:xfrm rot="21419627" flipH="1">
              <a:off x="1000376" y="-198524"/>
              <a:ext cx="271594" cy="274146"/>
            </a:xfrm>
            <a:prstGeom prst="ellipse">
              <a:avLst/>
            </a:prstGeom>
            <a:solidFill>
              <a:srgbClr val="FF65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p:cNvSpPr>
              <a:spLocks noChangeAspect="1"/>
            </p:cNvSpPr>
            <p:nvPr/>
          </p:nvSpPr>
          <p:spPr>
            <a:xfrm rot="21419627" flipH="1">
              <a:off x="1478394" y="-298434"/>
              <a:ext cx="342941" cy="346164"/>
            </a:xfrm>
            <a:prstGeom prst="ellipse">
              <a:avLst/>
            </a:prstGeom>
            <a:solidFill>
              <a:srgbClr val="FF65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p:cNvSpPr>
              <a:spLocks noChangeAspect="1"/>
            </p:cNvSpPr>
            <p:nvPr/>
          </p:nvSpPr>
          <p:spPr>
            <a:xfrm rot="21419627" flipH="1">
              <a:off x="1447880" y="445196"/>
              <a:ext cx="162496" cy="164023"/>
            </a:xfrm>
            <a:prstGeom prst="ellipse">
              <a:avLst/>
            </a:prstGeom>
            <a:solidFill>
              <a:srgbClr val="FF65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p:cNvSpPr>
              <a:spLocks noChangeAspect="1"/>
            </p:cNvSpPr>
            <p:nvPr/>
          </p:nvSpPr>
          <p:spPr>
            <a:xfrm rot="21419627" flipH="1">
              <a:off x="1298140" y="69180"/>
              <a:ext cx="211949" cy="213941"/>
            </a:xfrm>
            <a:prstGeom prst="ellipse">
              <a:avLst/>
            </a:prstGeom>
            <a:solidFill>
              <a:srgbClr val="FF65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 name="Group 1"/>
          <p:cNvGrpSpPr>
            <a:grpSpLocks noChangeAspect="1"/>
          </p:cNvGrpSpPr>
          <p:nvPr/>
        </p:nvGrpSpPr>
        <p:grpSpPr>
          <a:xfrm rot="14451280">
            <a:off x="5290193" y="-893884"/>
            <a:ext cx="6895420" cy="5472311"/>
            <a:chOff x="1049682" y="2157020"/>
            <a:chExt cx="5003389" cy="3970767"/>
          </a:xfrm>
        </p:grpSpPr>
        <p:cxnSp>
          <p:nvCxnSpPr>
            <p:cNvPr id="3" name="Straight Connector 2"/>
            <p:cNvCxnSpPr/>
            <p:nvPr/>
          </p:nvCxnSpPr>
          <p:spPr>
            <a:xfrm>
              <a:off x="3000777" y="3078051"/>
              <a:ext cx="373488" cy="602116"/>
            </a:xfrm>
            <a:prstGeom prst="line">
              <a:avLst/>
            </a:prstGeom>
            <a:ln w="5080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flipH="1">
              <a:off x="5252314" y="3094330"/>
              <a:ext cx="409651" cy="1594713"/>
            </a:xfrm>
            <a:prstGeom prst="line">
              <a:avLst/>
            </a:prstGeom>
            <a:ln w="5080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5047488" y="3825850"/>
              <a:ext cx="197510" cy="863193"/>
            </a:xfrm>
            <a:prstGeom prst="line">
              <a:avLst/>
            </a:prstGeom>
            <a:ln w="5080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3781958" y="4542739"/>
              <a:ext cx="1082650" cy="972922"/>
            </a:xfrm>
            <a:prstGeom prst="line">
              <a:avLst/>
            </a:prstGeom>
            <a:ln w="5080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4374490" y="3087814"/>
              <a:ext cx="1279336" cy="86983"/>
            </a:xfrm>
            <a:prstGeom prst="line">
              <a:avLst/>
            </a:prstGeom>
            <a:ln w="5080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1448927" y="2677363"/>
              <a:ext cx="1248631" cy="516600"/>
            </a:xfrm>
            <a:prstGeom prst="line">
              <a:avLst/>
            </a:prstGeom>
            <a:ln w="5080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2231136" y="2677363"/>
              <a:ext cx="453542" cy="2245767"/>
            </a:xfrm>
            <a:prstGeom prst="line">
              <a:avLst/>
            </a:prstGeom>
            <a:ln w="5080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1653235" y="4535424"/>
              <a:ext cx="2121408" cy="1236270"/>
            </a:xfrm>
            <a:prstGeom prst="line">
              <a:avLst/>
            </a:prstGeom>
            <a:ln w="5080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flipV="1">
              <a:off x="1558344" y="4262907"/>
              <a:ext cx="2215167" cy="283336"/>
            </a:xfrm>
            <a:prstGeom prst="line">
              <a:avLst/>
            </a:prstGeom>
            <a:ln w="5080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374490" y="3182112"/>
              <a:ext cx="658368" cy="636422"/>
            </a:xfrm>
            <a:prstGeom prst="line">
              <a:avLst/>
            </a:prstGeom>
            <a:ln w="5080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4849978" y="4689043"/>
              <a:ext cx="402336" cy="811987"/>
            </a:xfrm>
            <a:prstGeom prst="line">
              <a:avLst/>
            </a:prstGeom>
            <a:ln w="5080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684678" y="2675393"/>
              <a:ext cx="1697127" cy="514034"/>
            </a:xfrm>
            <a:prstGeom prst="line">
              <a:avLst/>
            </a:prstGeom>
            <a:ln w="5080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nvGrpSpPr>
            <p:cNvPr id="15" name="Group 14"/>
            <p:cNvGrpSpPr>
              <a:grpSpLocks noChangeAspect="1"/>
            </p:cNvGrpSpPr>
            <p:nvPr/>
          </p:nvGrpSpPr>
          <p:grpSpPr>
            <a:xfrm>
              <a:off x="2807594" y="3593205"/>
              <a:ext cx="1893195" cy="1893195"/>
              <a:chOff x="7188465" y="-518807"/>
              <a:chExt cx="914400" cy="914400"/>
            </a:xfrm>
          </p:grpSpPr>
          <p:sp>
            <p:nvSpPr>
              <p:cNvPr id="46" name="Pie 45"/>
              <p:cNvSpPr>
                <a:spLocks noChangeAspect="1"/>
              </p:cNvSpPr>
              <p:nvPr/>
            </p:nvSpPr>
            <p:spPr>
              <a:xfrm>
                <a:off x="7188465" y="-518807"/>
                <a:ext cx="914400" cy="914400"/>
              </a:xfrm>
              <a:prstGeom prst="pie">
                <a:avLst/>
              </a:prstGeom>
              <a:solidFill>
                <a:srgbClr val="6FDF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47" name="Pie 46"/>
              <p:cNvSpPr>
                <a:spLocks noChangeAspect="1"/>
              </p:cNvSpPr>
              <p:nvPr/>
            </p:nvSpPr>
            <p:spPr>
              <a:xfrm>
                <a:off x="7188465" y="-518807"/>
                <a:ext cx="914400" cy="914400"/>
              </a:xfrm>
              <a:prstGeom prst="pie">
                <a:avLst>
                  <a:gd name="adj1" fmla="val 16156477"/>
                  <a:gd name="adj2" fmla="val 8445297"/>
                </a:avLst>
              </a:prstGeom>
              <a:solidFill>
                <a:srgbClr val="FF65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 name="Group 15"/>
            <p:cNvGrpSpPr>
              <a:grpSpLocks noChangeAspect="1"/>
            </p:cNvGrpSpPr>
            <p:nvPr/>
          </p:nvGrpSpPr>
          <p:grpSpPr>
            <a:xfrm>
              <a:off x="5254581" y="2704562"/>
              <a:ext cx="798490" cy="798490"/>
              <a:chOff x="7188465" y="-518807"/>
              <a:chExt cx="914400" cy="914400"/>
            </a:xfrm>
          </p:grpSpPr>
          <p:sp>
            <p:nvSpPr>
              <p:cNvPr id="44" name="Pie 43"/>
              <p:cNvSpPr>
                <a:spLocks noChangeAspect="1"/>
              </p:cNvSpPr>
              <p:nvPr/>
            </p:nvSpPr>
            <p:spPr>
              <a:xfrm>
                <a:off x="7188465" y="-518807"/>
                <a:ext cx="914400" cy="914400"/>
              </a:xfrm>
              <a:prstGeom prst="pie">
                <a:avLst/>
              </a:prstGeom>
              <a:solidFill>
                <a:srgbClr val="6FDF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45" name="Pie 44"/>
              <p:cNvSpPr>
                <a:spLocks noChangeAspect="1"/>
              </p:cNvSpPr>
              <p:nvPr/>
            </p:nvSpPr>
            <p:spPr>
              <a:xfrm>
                <a:off x="7188465" y="-518807"/>
                <a:ext cx="914400" cy="914400"/>
              </a:xfrm>
              <a:prstGeom prst="pie">
                <a:avLst>
                  <a:gd name="adj1" fmla="val 16156477"/>
                  <a:gd name="adj2" fmla="val 7705550"/>
                </a:avLst>
              </a:prstGeom>
              <a:solidFill>
                <a:srgbClr val="FF65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p:cNvGrpSpPr>
              <a:grpSpLocks noChangeAspect="1"/>
            </p:cNvGrpSpPr>
            <p:nvPr/>
          </p:nvGrpSpPr>
          <p:grpSpPr>
            <a:xfrm>
              <a:off x="2163651" y="2157020"/>
              <a:ext cx="1043187" cy="1043187"/>
              <a:chOff x="7188465" y="-518807"/>
              <a:chExt cx="914400" cy="914400"/>
            </a:xfrm>
          </p:grpSpPr>
          <p:sp>
            <p:nvSpPr>
              <p:cNvPr id="42" name="Pie 41"/>
              <p:cNvSpPr>
                <a:spLocks noChangeAspect="1"/>
              </p:cNvSpPr>
              <p:nvPr/>
            </p:nvSpPr>
            <p:spPr>
              <a:xfrm>
                <a:off x="7188465" y="-518807"/>
                <a:ext cx="914400" cy="914400"/>
              </a:xfrm>
              <a:prstGeom prst="pie">
                <a:avLst/>
              </a:prstGeom>
              <a:solidFill>
                <a:srgbClr val="6FDF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43" name="Pie 42"/>
              <p:cNvSpPr>
                <a:spLocks noChangeAspect="1"/>
              </p:cNvSpPr>
              <p:nvPr/>
            </p:nvSpPr>
            <p:spPr>
              <a:xfrm>
                <a:off x="7188465" y="-518807"/>
                <a:ext cx="914400" cy="914400"/>
              </a:xfrm>
              <a:prstGeom prst="pie">
                <a:avLst>
                  <a:gd name="adj1" fmla="val 16156477"/>
                  <a:gd name="adj2" fmla="val 1929573"/>
                </a:avLst>
              </a:prstGeom>
              <a:solidFill>
                <a:srgbClr val="FF65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 name="Group 17"/>
            <p:cNvGrpSpPr>
              <a:grpSpLocks noChangeAspect="1"/>
            </p:cNvGrpSpPr>
            <p:nvPr/>
          </p:nvGrpSpPr>
          <p:grpSpPr>
            <a:xfrm>
              <a:off x="1049682" y="2800962"/>
              <a:ext cx="798490" cy="798490"/>
              <a:chOff x="7188465" y="-518807"/>
              <a:chExt cx="914400" cy="914400"/>
            </a:xfrm>
          </p:grpSpPr>
          <p:sp>
            <p:nvSpPr>
              <p:cNvPr id="40" name="Pie 39"/>
              <p:cNvSpPr>
                <a:spLocks noChangeAspect="1"/>
              </p:cNvSpPr>
              <p:nvPr/>
            </p:nvSpPr>
            <p:spPr>
              <a:xfrm>
                <a:off x="7188465" y="-518807"/>
                <a:ext cx="914400" cy="914400"/>
              </a:xfrm>
              <a:prstGeom prst="pie">
                <a:avLst/>
              </a:prstGeom>
              <a:solidFill>
                <a:srgbClr val="6FDF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41" name="Pie 40"/>
              <p:cNvSpPr>
                <a:spLocks noChangeAspect="1"/>
              </p:cNvSpPr>
              <p:nvPr/>
            </p:nvSpPr>
            <p:spPr>
              <a:xfrm>
                <a:off x="7188465" y="-518807"/>
                <a:ext cx="914400" cy="914400"/>
              </a:xfrm>
              <a:prstGeom prst="pie">
                <a:avLst>
                  <a:gd name="adj1" fmla="val 16156477"/>
                  <a:gd name="adj2" fmla="val 3705189"/>
                </a:avLst>
              </a:prstGeom>
              <a:solidFill>
                <a:srgbClr val="FF65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a:grpSpLocks noChangeAspect="1"/>
            </p:cNvGrpSpPr>
            <p:nvPr/>
          </p:nvGrpSpPr>
          <p:grpSpPr>
            <a:xfrm>
              <a:off x="1251692" y="3975846"/>
              <a:ext cx="596480" cy="596480"/>
              <a:chOff x="7188465" y="-518807"/>
              <a:chExt cx="914400" cy="914400"/>
            </a:xfrm>
          </p:grpSpPr>
          <p:sp>
            <p:nvSpPr>
              <p:cNvPr id="38" name="Pie 37"/>
              <p:cNvSpPr>
                <a:spLocks noChangeAspect="1"/>
              </p:cNvSpPr>
              <p:nvPr/>
            </p:nvSpPr>
            <p:spPr>
              <a:xfrm>
                <a:off x="7188465" y="-518807"/>
                <a:ext cx="914400" cy="914400"/>
              </a:xfrm>
              <a:prstGeom prst="pie">
                <a:avLst/>
              </a:prstGeom>
              <a:solidFill>
                <a:srgbClr val="6FDF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39" name="Pie 38"/>
              <p:cNvSpPr>
                <a:spLocks noChangeAspect="1"/>
              </p:cNvSpPr>
              <p:nvPr/>
            </p:nvSpPr>
            <p:spPr>
              <a:xfrm>
                <a:off x="7188465" y="-518807"/>
                <a:ext cx="914400" cy="914400"/>
              </a:xfrm>
              <a:prstGeom prst="pie">
                <a:avLst>
                  <a:gd name="adj1" fmla="val 16156477"/>
                  <a:gd name="adj2" fmla="val 1929573"/>
                </a:avLst>
              </a:prstGeom>
              <a:solidFill>
                <a:srgbClr val="FF65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0" name="Group 19"/>
            <p:cNvGrpSpPr>
              <a:grpSpLocks noChangeAspect="1"/>
            </p:cNvGrpSpPr>
            <p:nvPr/>
          </p:nvGrpSpPr>
          <p:grpSpPr>
            <a:xfrm>
              <a:off x="1303207" y="5434885"/>
              <a:ext cx="707029" cy="692902"/>
              <a:chOff x="7188465" y="-518807"/>
              <a:chExt cx="914400" cy="914400"/>
            </a:xfrm>
          </p:grpSpPr>
          <p:sp>
            <p:nvSpPr>
              <p:cNvPr id="36" name="Pie 35"/>
              <p:cNvSpPr>
                <a:spLocks noChangeAspect="1"/>
              </p:cNvSpPr>
              <p:nvPr/>
            </p:nvSpPr>
            <p:spPr>
              <a:xfrm>
                <a:off x="7188465" y="-518807"/>
                <a:ext cx="914400" cy="914400"/>
              </a:xfrm>
              <a:prstGeom prst="pie">
                <a:avLst>
                  <a:gd name="adj1" fmla="val 19553632"/>
                  <a:gd name="adj2" fmla="val 16200000"/>
                </a:avLst>
              </a:prstGeom>
              <a:solidFill>
                <a:srgbClr val="6FDF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37" name="Pie 36"/>
              <p:cNvSpPr>
                <a:spLocks noChangeAspect="1"/>
              </p:cNvSpPr>
              <p:nvPr/>
            </p:nvSpPr>
            <p:spPr>
              <a:xfrm>
                <a:off x="7188465" y="-518807"/>
                <a:ext cx="914400" cy="914400"/>
              </a:xfrm>
              <a:prstGeom prst="pie">
                <a:avLst>
                  <a:gd name="adj1" fmla="val 16156477"/>
                  <a:gd name="adj2" fmla="val 19842792"/>
                </a:avLst>
              </a:prstGeom>
              <a:solidFill>
                <a:srgbClr val="FF65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1" name="Group 20"/>
            <p:cNvGrpSpPr>
              <a:grpSpLocks noChangeAspect="1"/>
            </p:cNvGrpSpPr>
            <p:nvPr/>
          </p:nvGrpSpPr>
          <p:grpSpPr>
            <a:xfrm>
              <a:off x="1909208" y="4610637"/>
              <a:ext cx="605308" cy="605308"/>
              <a:chOff x="7188465" y="-518807"/>
              <a:chExt cx="914400" cy="914400"/>
            </a:xfrm>
          </p:grpSpPr>
          <p:sp>
            <p:nvSpPr>
              <p:cNvPr id="34" name="Pie 33"/>
              <p:cNvSpPr>
                <a:spLocks noChangeAspect="1"/>
              </p:cNvSpPr>
              <p:nvPr/>
            </p:nvSpPr>
            <p:spPr>
              <a:xfrm>
                <a:off x="7188465" y="-518807"/>
                <a:ext cx="914400" cy="914400"/>
              </a:xfrm>
              <a:prstGeom prst="pie">
                <a:avLst/>
              </a:prstGeom>
              <a:solidFill>
                <a:srgbClr val="6FDF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35" name="Pie 34"/>
              <p:cNvSpPr>
                <a:spLocks noChangeAspect="1"/>
              </p:cNvSpPr>
              <p:nvPr/>
            </p:nvSpPr>
            <p:spPr>
              <a:xfrm>
                <a:off x="7188465" y="-518807"/>
                <a:ext cx="914400" cy="914400"/>
              </a:xfrm>
              <a:prstGeom prst="pie">
                <a:avLst>
                  <a:gd name="adj1" fmla="val 16156477"/>
                  <a:gd name="adj2" fmla="val 1541713"/>
                </a:avLst>
              </a:prstGeom>
              <a:solidFill>
                <a:srgbClr val="FF65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a:grpSpLocks noChangeAspect="1"/>
            </p:cNvGrpSpPr>
            <p:nvPr/>
          </p:nvGrpSpPr>
          <p:grpSpPr>
            <a:xfrm>
              <a:off x="4572000" y="5228822"/>
              <a:ext cx="553792" cy="553792"/>
              <a:chOff x="7188465" y="-518807"/>
              <a:chExt cx="914400" cy="914400"/>
            </a:xfrm>
          </p:grpSpPr>
          <p:sp>
            <p:nvSpPr>
              <p:cNvPr id="32" name="Pie 31"/>
              <p:cNvSpPr>
                <a:spLocks noChangeAspect="1"/>
              </p:cNvSpPr>
              <p:nvPr/>
            </p:nvSpPr>
            <p:spPr>
              <a:xfrm>
                <a:off x="7188465" y="-518807"/>
                <a:ext cx="914400" cy="914400"/>
              </a:xfrm>
              <a:prstGeom prst="pie">
                <a:avLst/>
              </a:prstGeom>
              <a:solidFill>
                <a:srgbClr val="6FDF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33" name="Pie 32"/>
              <p:cNvSpPr>
                <a:spLocks noChangeAspect="1"/>
              </p:cNvSpPr>
              <p:nvPr/>
            </p:nvSpPr>
            <p:spPr>
              <a:xfrm>
                <a:off x="7188465" y="-518807"/>
                <a:ext cx="914400" cy="914400"/>
              </a:xfrm>
              <a:prstGeom prst="pie">
                <a:avLst>
                  <a:gd name="adj1" fmla="val 16156477"/>
                  <a:gd name="adj2" fmla="val 4326601"/>
                </a:avLst>
              </a:prstGeom>
              <a:solidFill>
                <a:srgbClr val="FF65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a:grpSpLocks noChangeAspect="1"/>
            </p:cNvGrpSpPr>
            <p:nvPr/>
          </p:nvGrpSpPr>
          <p:grpSpPr>
            <a:xfrm>
              <a:off x="4922105" y="4371856"/>
              <a:ext cx="629024" cy="629024"/>
              <a:chOff x="7188465" y="-518807"/>
              <a:chExt cx="914400" cy="914400"/>
            </a:xfrm>
          </p:grpSpPr>
          <p:sp>
            <p:nvSpPr>
              <p:cNvPr id="30" name="Pie 29"/>
              <p:cNvSpPr>
                <a:spLocks noChangeAspect="1"/>
              </p:cNvSpPr>
              <p:nvPr/>
            </p:nvSpPr>
            <p:spPr>
              <a:xfrm>
                <a:off x="7188465" y="-518807"/>
                <a:ext cx="914400" cy="914400"/>
              </a:xfrm>
              <a:prstGeom prst="pie">
                <a:avLst/>
              </a:prstGeom>
              <a:solidFill>
                <a:srgbClr val="6FDF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31" name="Pie 30"/>
              <p:cNvSpPr>
                <a:spLocks noChangeAspect="1"/>
              </p:cNvSpPr>
              <p:nvPr/>
            </p:nvSpPr>
            <p:spPr>
              <a:xfrm>
                <a:off x="7188465" y="-518807"/>
                <a:ext cx="914400" cy="914400"/>
              </a:xfrm>
              <a:prstGeom prst="pie">
                <a:avLst>
                  <a:gd name="adj1" fmla="val 16156477"/>
                  <a:gd name="adj2" fmla="val 12447451"/>
                </a:avLst>
              </a:prstGeom>
              <a:solidFill>
                <a:srgbClr val="FF65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4" name="Group 23"/>
            <p:cNvGrpSpPr>
              <a:grpSpLocks noChangeAspect="1"/>
            </p:cNvGrpSpPr>
            <p:nvPr/>
          </p:nvGrpSpPr>
          <p:grpSpPr>
            <a:xfrm>
              <a:off x="4740331" y="3526666"/>
              <a:ext cx="617280" cy="617280"/>
              <a:chOff x="7188465" y="-518807"/>
              <a:chExt cx="914400" cy="914400"/>
            </a:xfrm>
          </p:grpSpPr>
          <p:sp>
            <p:nvSpPr>
              <p:cNvPr id="28" name="Pie 27"/>
              <p:cNvSpPr>
                <a:spLocks noChangeAspect="1"/>
              </p:cNvSpPr>
              <p:nvPr/>
            </p:nvSpPr>
            <p:spPr>
              <a:xfrm>
                <a:off x="7188465" y="-518807"/>
                <a:ext cx="914400" cy="914400"/>
              </a:xfrm>
              <a:prstGeom prst="pie">
                <a:avLst/>
              </a:prstGeom>
              <a:solidFill>
                <a:srgbClr val="6FDF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29" name="Pie 28"/>
              <p:cNvSpPr>
                <a:spLocks noChangeAspect="1"/>
              </p:cNvSpPr>
              <p:nvPr/>
            </p:nvSpPr>
            <p:spPr>
              <a:xfrm>
                <a:off x="7188465" y="-518807"/>
                <a:ext cx="914400" cy="914400"/>
              </a:xfrm>
              <a:prstGeom prst="pie">
                <a:avLst>
                  <a:gd name="adj1" fmla="val 16156477"/>
                  <a:gd name="adj2" fmla="val 1929573"/>
                </a:avLst>
              </a:prstGeom>
              <a:solidFill>
                <a:srgbClr val="FF65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 name="Group 24"/>
            <p:cNvGrpSpPr>
              <a:grpSpLocks noChangeAspect="1"/>
            </p:cNvGrpSpPr>
            <p:nvPr/>
          </p:nvGrpSpPr>
          <p:grpSpPr>
            <a:xfrm>
              <a:off x="4046873" y="2852480"/>
              <a:ext cx="653916" cy="653916"/>
              <a:chOff x="7188465" y="-518807"/>
              <a:chExt cx="914400" cy="914400"/>
            </a:xfrm>
          </p:grpSpPr>
          <p:sp>
            <p:nvSpPr>
              <p:cNvPr id="26" name="Pie 25"/>
              <p:cNvSpPr>
                <a:spLocks noChangeAspect="1"/>
              </p:cNvSpPr>
              <p:nvPr/>
            </p:nvSpPr>
            <p:spPr>
              <a:xfrm>
                <a:off x="7188465" y="-518807"/>
                <a:ext cx="914400" cy="914400"/>
              </a:xfrm>
              <a:prstGeom prst="pie">
                <a:avLst/>
              </a:prstGeom>
              <a:solidFill>
                <a:srgbClr val="6FDF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27" name="Pie 26"/>
              <p:cNvSpPr>
                <a:spLocks noChangeAspect="1"/>
              </p:cNvSpPr>
              <p:nvPr/>
            </p:nvSpPr>
            <p:spPr>
              <a:xfrm>
                <a:off x="7188465" y="-518807"/>
                <a:ext cx="914400" cy="914400"/>
              </a:xfrm>
              <a:prstGeom prst="pie">
                <a:avLst>
                  <a:gd name="adj1" fmla="val 16156477"/>
                  <a:gd name="adj2" fmla="val 5508970"/>
                </a:avLst>
              </a:prstGeom>
              <a:solidFill>
                <a:srgbClr val="FF65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59" name="Rectangle 58"/>
          <p:cNvSpPr/>
          <p:nvPr/>
        </p:nvSpPr>
        <p:spPr>
          <a:xfrm>
            <a:off x="1" y="1"/>
            <a:ext cx="9129932" cy="6865034"/>
          </a:xfrm>
          <a:prstGeom prst="rect">
            <a:avLst/>
          </a:prstGeom>
          <a:solidFill>
            <a:schemeClr val="bg1">
              <a:alpha val="5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60" name="标题 1"/>
          <p:cNvSpPr txBox="1">
            <a:spLocks/>
          </p:cNvSpPr>
          <p:nvPr/>
        </p:nvSpPr>
        <p:spPr>
          <a:xfrm>
            <a:off x="685800" y="2301113"/>
            <a:ext cx="7772400" cy="147002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b="1" dirty="0">
                <a:solidFill>
                  <a:srgbClr val="21B9DE"/>
                </a:solidFill>
                <a:latin typeface="Arial" charset="0"/>
                <a:ea typeface="Arial" charset="0"/>
                <a:cs typeface="Arial" charset="0"/>
              </a:rPr>
              <a:t>Dynamics of Duplicated Networks in Polyploids</a:t>
            </a:r>
            <a:endParaRPr kumimoji="1" lang="zh-CN" altLang="en-US" b="1" dirty="0">
              <a:solidFill>
                <a:srgbClr val="21B9DE"/>
              </a:solidFill>
              <a:latin typeface="Arial" charset="0"/>
              <a:ea typeface="Arial" charset="0"/>
              <a:cs typeface="Arial" charset="0"/>
            </a:endParaRPr>
          </a:p>
        </p:txBody>
      </p:sp>
      <p:cxnSp>
        <p:nvCxnSpPr>
          <p:cNvPr id="61" name="Elbow Connector 60"/>
          <p:cNvCxnSpPr/>
          <p:nvPr/>
        </p:nvCxnSpPr>
        <p:spPr>
          <a:xfrm rot="5400000" flipH="1" flipV="1">
            <a:off x="685800" y="2301113"/>
            <a:ext cx="548640" cy="548640"/>
          </a:xfrm>
          <a:prstGeom prst="bentConnector3">
            <a:avLst>
              <a:gd name="adj1" fmla="val 96667"/>
            </a:avLst>
          </a:prstGeom>
          <a:ln w="50800">
            <a:solidFill>
              <a:srgbClr val="21B9DE"/>
            </a:solidFill>
          </a:ln>
          <a:effectLst/>
        </p:spPr>
        <p:style>
          <a:lnRef idx="2">
            <a:schemeClr val="accent1"/>
          </a:lnRef>
          <a:fillRef idx="0">
            <a:schemeClr val="accent1"/>
          </a:fillRef>
          <a:effectRef idx="1">
            <a:schemeClr val="accent1"/>
          </a:effectRef>
          <a:fontRef idx="minor">
            <a:schemeClr val="tx1"/>
          </a:fontRef>
        </p:style>
      </p:cxnSp>
      <p:cxnSp>
        <p:nvCxnSpPr>
          <p:cNvPr id="62" name="Elbow Connector 61"/>
          <p:cNvCxnSpPr/>
          <p:nvPr/>
        </p:nvCxnSpPr>
        <p:spPr>
          <a:xfrm rot="16200000" flipH="1" flipV="1">
            <a:off x="7909560" y="3222498"/>
            <a:ext cx="548640" cy="548640"/>
          </a:xfrm>
          <a:prstGeom prst="bentConnector3">
            <a:avLst>
              <a:gd name="adj1" fmla="val 96667"/>
            </a:avLst>
          </a:prstGeom>
          <a:ln w="50800">
            <a:solidFill>
              <a:srgbClr val="21B9DE"/>
            </a:solidFill>
          </a:ln>
          <a:effectLst/>
        </p:spPr>
        <p:style>
          <a:lnRef idx="2">
            <a:schemeClr val="accent1"/>
          </a:lnRef>
          <a:fillRef idx="0">
            <a:schemeClr val="accent1"/>
          </a:fillRef>
          <a:effectRef idx="1">
            <a:schemeClr val="accent1"/>
          </a:effectRef>
          <a:fontRef idx="minor">
            <a:schemeClr val="tx1"/>
          </a:fontRef>
        </p:style>
      </p:cxnSp>
      <p:sp>
        <p:nvSpPr>
          <p:cNvPr id="63" name="Subtitle 20"/>
          <p:cNvSpPr txBox="1">
            <a:spLocks/>
          </p:cNvSpPr>
          <p:nvPr/>
        </p:nvSpPr>
        <p:spPr>
          <a:xfrm>
            <a:off x="1371600" y="4056888"/>
            <a:ext cx="6400800" cy="175260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400" b="1" dirty="0" err="1">
                <a:solidFill>
                  <a:schemeClr val="bg1">
                    <a:lumMod val="65000"/>
                  </a:schemeClr>
                </a:solidFill>
                <a:latin typeface="Microsoft Sans Serif" charset="0"/>
                <a:ea typeface="Microsoft Sans Serif" charset="0"/>
                <a:cs typeface="Microsoft Sans Serif" charset="0"/>
              </a:rPr>
              <a:t>Guanjing</a:t>
            </a:r>
            <a:r>
              <a:rPr lang="en-US" sz="2400" b="1" dirty="0">
                <a:solidFill>
                  <a:schemeClr val="bg1">
                    <a:lumMod val="65000"/>
                  </a:schemeClr>
                </a:solidFill>
                <a:latin typeface="Microsoft Sans Serif" charset="0"/>
                <a:ea typeface="Microsoft Sans Serif" charset="0"/>
                <a:cs typeface="Microsoft Sans Serif" charset="0"/>
              </a:rPr>
              <a:t> Hu</a:t>
            </a:r>
          </a:p>
          <a:p>
            <a:pPr marL="0" indent="0" algn="ctr">
              <a:buNone/>
            </a:pPr>
            <a:r>
              <a:rPr lang="en-US" sz="2400" b="1" dirty="0">
                <a:solidFill>
                  <a:schemeClr val="bg1">
                    <a:lumMod val="65000"/>
                  </a:schemeClr>
                </a:solidFill>
                <a:latin typeface="Microsoft Sans Serif" charset="0"/>
                <a:ea typeface="Microsoft Sans Serif" charset="0"/>
                <a:cs typeface="Microsoft Sans Serif" charset="0"/>
              </a:rPr>
              <a:t>May 12</a:t>
            </a:r>
            <a:r>
              <a:rPr lang="en-US" sz="2400" b="1" baseline="30000" dirty="0">
                <a:solidFill>
                  <a:schemeClr val="bg1">
                    <a:lumMod val="65000"/>
                  </a:schemeClr>
                </a:solidFill>
                <a:latin typeface="Microsoft Sans Serif" charset="0"/>
                <a:ea typeface="Microsoft Sans Serif" charset="0"/>
                <a:cs typeface="Microsoft Sans Serif" charset="0"/>
              </a:rPr>
              <a:t>th</a:t>
            </a:r>
            <a:r>
              <a:rPr lang="en-US" sz="2400" b="1" dirty="0">
                <a:solidFill>
                  <a:schemeClr val="bg1">
                    <a:lumMod val="65000"/>
                  </a:schemeClr>
                </a:solidFill>
                <a:latin typeface="Microsoft Sans Serif" charset="0"/>
                <a:ea typeface="Microsoft Sans Serif" charset="0"/>
                <a:cs typeface="Microsoft Sans Serif" charset="0"/>
              </a:rPr>
              <a:t>, 2017</a:t>
            </a:r>
          </a:p>
        </p:txBody>
      </p:sp>
      <p:sp>
        <p:nvSpPr>
          <p:cNvPr id="64" name="TextBox 63"/>
          <p:cNvSpPr txBox="1"/>
          <p:nvPr/>
        </p:nvSpPr>
        <p:spPr>
          <a:xfrm>
            <a:off x="3642360" y="6386680"/>
            <a:ext cx="1873345" cy="461665"/>
          </a:xfrm>
          <a:prstGeom prst="rect">
            <a:avLst/>
          </a:prstGeom>
          <a:noFill/>
        </p:spPr>
        <p:txBody>
          <a:bodyPr wrap="square" rtlCol="0">
            <a:spAutoFit/>
          </a:bodyPr>
          <a:lstStyle/>
          <a:p>
            <a:r>
              <a:rPr lang="en-US" sz="2400" b="1" dirty="0" err="1">
                <a:solidFill>
                  <a:schemeClr val="bg1">
                    <a:lumMod val="65000"/>
                  </a:schemeClr>
                </a:solidFill>
                <a:latin typeface="Microsoft Sans Serif" charset="0"/>
                <a:ea typeface="Microsoft Sans Serif" charset="0"/>
                <a:cs typeface="Microsoft Sans Serif" charset="0"/>
              </a:rPr>
              <a:t>Wendel</a:t>
            </a:r>
            <a:r>
              <a:rPr lang="en-US" sz="2400" b="1" dirty="0">
                <a:solidFill>
                  <a:schemeClr val="bg1">
                    <a:lumMod val="65000"/>
                  </a:schemeClr>
                </a:solidFill>
                <a:latin typeface="Microsoft Sans Serif" charset="0"/>
                <a:ea typeface="Microsoft Sans Serif" charset="0"/>
                <a:cs typeface="Microsoft Sans Serif" charset="0"/>
              </a:rPr>
              <a:t> Lab</a:t>
            </a:r>
            <a:endParaRPr lang="en-US" b="1" dirty="0">
              <a:solidFill>
                <a:schemeClr val="bg1">
                  <a:lumMod val="65000"/>
                </a:schemeClr>
              </a:solidFill>
              <a:latin typeface="Microsoft Sans Serif" charset="0"/>
              <a:ea typeface="Microsoft Sans Serif" charset="0"/>
              <a:cs typeface="Microsoft Sans Serif" charset="0"/>
            </a:endParaRPr>
          </a:p>
        </p:txBody>
      </p:sp>
      <p:grpSp>
        <p:nvGrpSpPr>
          <p:cNvPr id="65" name="Group 64"/>
          <p:cNvGrpSpPr>
            <a:grpSpLocks noChangeAspect="1"/>
          </p:cNvGrpSpPr>
          <p:nvPr/>
        </p:nvGrpSpPr>
        <p:grpSpPr>
          <a:xfrm>
            <a:off x="5690618" y="6480354"/>
            <a:ext cx="3364728" cy="274320"/>
            <a:chOff x="4551728" y="36079"/>
            <a:chExt cx="4571979" cy="372745"/>
          </a:xfrm>
        </p:grpSpPr>
        <p:pic>
          <p:nvPicPr>
            <p:cNvPr id="66" name="Picture 65" descr="EEOBlogotr"/>
            <p:cNvPicPr/>
            <p:nvPr/>
          </p:nvPicPr>
          <p:blipFill>
            <a:blip r:embed="rId2" cstate="print">
              <a:extLst>
                <a:ext uri="{28A0092B-C50C-407E-A947-70E740481C1C}">
                  <a14:useLocalDpi xmlns:a14="http://schemas.microsoft.com/office/drawing/2010/main"/>
                </a:ext>
              </a:extLst>
            </a:blip>
            <a:srcRect/>
            <a:stretch>
              <a:fillRect/>
            </a:stretch>
          </p:blipFill>
          <p:spPr bwMode="auto">
            <a:xfrm>
              <a:off x="4551728" y="36079"/>
              <a:ext cx="1049655" cy="372745"/>
            </a:xfrm>
            <a:prstGeom prst="rect">
              <a:avLst/>
            </a:prstGeom>
            <a:noFill/>
            <a:ln w="9525">
              <a:noFill/>
              <a:miter lim="800000"/>
              <a:headEnd/>
              <a:tailEnd/>
            </a:ln>
          </p:spPr>
        </p:pic>
        <p:pic>
          <p:nvPicPr>
            <p:cNvPr id="67" name="Picture 66"/>
            <p:cNvPicPr>
              <a:picLocks noChangeAspect="1"/>
            </p:cNvPicPr>
            <p:nvPr/>
          </p:nvPicPr>
          <p:blipFill>
            <a:blip r:embed="rId3">
              <a:grayscl/>
            </a:blip>
            <a:stretch>
              <a:fillRect/>
            </a:stretch>
          </p:blipFill>
          <p:spPr>
            <a:xfrm>
              <a:off x="5704253" y="80322"/>
              <a:ext cx="3419454" cy="284258"/>
            </a:xfrm>
            <a:prstGeom prst="rect">
              <a:avLst/>
            </a:prstGeom>
          </p:spPr>
        </p:pic>
      </p:grpSp>
      <p:sp>
        <p:nvSpPr>
          <p:cNvPr id="68" name="TextBox 67"/>
          <p:cNvSpPr txBox="1"/>
          <p:nvPr/>
        </p:nvSpPr>
        <p:spPr>
          <a:xfrm>
            <a:off x="5336209" y="6459831"/>
            <a:ext cx="525098" cy="338554"/>
          </a:xfrm>
          <a:prstGeom prst="rect">
            <a:avLst/>
          </a:prstGeom>
          <a:noFill/>
        </p:spPr>
        <p:txBody>
          <a:bodyPr wrap="square" rtlCol="0">
            <a:spAutoFit/>
          </a:bodyPr>
          <a:lstStyle/>
          <a:p>
            <a:r>
              <a:rPr lang="en-US" sz="1600" b="1" dirty="0">
                <a:solidFill>
                  <a:schemeClr val="bg1">
                    <a:lumMod val="65000"/>
                  </a:schemeClr>
                </a:solidFill>
                <a:latin typeface="Microsoft Sans Serif" charset="0"/>
                <a:ea typeface="Microsoft Sans Serif" charset="0"/>
                <a:cs typeface="Microsoft Sans Serif" charset="0"/>
              </a:rPr>
              <a:t>@</a:t>
            </a:r>
          </a:p>
        </p:txBody>
      </p:sp>
    </p:spTree>
    <p:extLst>
      <p:ext uri="{BB962C8B-B14F-4D97-AF65-F5344CB8AC3E}">
        <p14:creationId xmlns:p14="http://schemas.microsoft.com/office/powerpoint/2010/main" val="491875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06784" y="342900"/>
            <a:ext cx="0" cy="731520"/>
          </a:xfrm>
          <a:prstGeom prst="line">
            <a:avLst/>
          </a:prstGeom>
          <a:ln w="50800">
            <a:solidFill>
              <a:srgbClr val="21B9DE"/>
            </a:solidFill>
          </a:ln>
          <a:effectLst/>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514344" y="285214"/>
            <a:ext cx="2650198" cy="830997"/>
          </a:xfrm>
          <a:prstGeom prst="rect">
            <a:avLst/>
          </a:prstGeom>
        </p:spPr>
        <p:txBody>
          <a:bodyPr wrap="square">
            <a:spAutoFit/>
          </a:bodyPr>
          <a:lstStyle/>
          <a:p>
            <a:r>
              <a:rPr lang="en-US" sz="2400" b="1" dirty="0">
                <a:solidFill>
                  <a:srgbClr val="21B9DE"/>
                </a:solidFill>
                <a:latin typeface="Microsoft Sans Serif" charset="0"/>
                <a:ea typeface="Microsoft Sans Serif" charset="0"/>
                <a:cs typeface="Microsoft Sans Serif" charset="0"/>
              </a:rPr>
              <a:t>Results</a:t>
            </a:r>
          </a:p>
          <a:p>
            <a:r>
              <a:rPr lang="en-US" altLang="zh-CN" sz="2400" b="1" dirty="0">
                <a:latin typeface="Microsoft Sans Serif" charset="0"/>
                <a:ea typeface="Microsoft Sans Serif" charset="0"/>
                <a:cs typeface="Microsoft Sans Serif" charset="0"/>
              </a:rPr>
              <a:t>network topology</a:t>
            </a:r>
            <a:endParaRPr lang="zh-CN" altLang="en-US" sz="2400" b="1" dirty="0">
              <a:latin typeface="Microsoft Sans Serif" charset="0"/>
              <a:ea typeface="Microsoft Sans Serif" charset="0"/>
              <a:cs typeface="Microsoft Sans Serif" charset="0"/>
            </a:endParaRPr>
          </a:p>
        </p:txBody>
      </p:sp>
      <p:sp>
        <p:nvSpPr>
          <p:cNvPr id="6" name="矩形 6"/>
          <p:cNvSpPr/>
          <p:nvPr/>
        </p:nvSpPr>
        <p:spPr>
          <a:xfrm>
            <a:off x="812457" y="1573181"/>
            <a:ext cx="7664681" cy="584775"/>
          </a:xfrm>
          <a:prstGeom prst="rect">
            <a:avLst/>
          </a:prstGeom>
          <a:noFill/>
        </p:spPr>
        <p:txBody>
          <a:bodyPr wrap="square" rtlCol="0">
            <a:spAutoFit/>
          </a:bodyPr>
          <a:lstStyle/>
          <a:p>
            <a:pPr>
              <a:buClr>
                <a:srgbClr val="21B9DE"/>
              </a:buClr>
            </a:pPr>
            <a:r>
              <a:rPr lang="en-US" sz="1600" dirty="0">
                <a:solidFill>
                  <a:schemeClr val="bg1">
                    <a:lumMod val="65000"/>
                  </a:schemeClr>
                </a:solidFill>
                <a:latin typeface="Microsoft Sans Serif" charset="0"/>
                <a:ea typeface="Microsoft Sans Serif" charset="0"/>
                <a:cs typeface="Microsoft Sans Serif" charset="0"/>
              </a:rPr>
              <a:t>The inference of </a:t>
            </a:r>
            <a:r>
              <a:rPr lang="en-US" sz="1600" b="1" dirty="0">
                <a:solidFill>
                  <a:schemeClr val="bg1">
                    <a:lumMod val="65000"/>
                  </a:schemeClr>
                </a:solidFill>
                <a:latin typeface="Microsoft Sans Serif" charset="0"/>
                <a:ea typeface="Microsoft Sans Serif" charset="0"/>
                <a:cs typeface="Microsoft Sans Serif" charset="0"/>
              </a:rPr>
              <a:t>node connectivity</a:t>
            </a:r>
            <a:r>
              <a:rPr lang="en-US" sz="1600" dirty="0">
                <a:solidFill>
                  <a:schemeClr val="bg1">
                    <a:lumMod val="65000"/>
                  </a:schemeClr>
                </a:solidFill>
                <a:latin typeface="Microsoft Sans Serif" charset="0"/>
                <a:ea typeface="Microsoft Sans Serif" charset="0"/>
                <a:cs typeface="Microsoft Sans Serif" charset="0"/>
              </a:rPr>
              <a:t> and </a:t>
            </a:r>
            <a:r>
              <a:rPr lang="en-US" sz="1600" b="1" dirty="0">
                <a:solidFill>
                  <a:schemeClr val="bg1">
                    <a:lumMod val="65000"/>
                  </a:schemeClr>
                </a:solidFill>
                <a:latin typeface="Microsoft Sans Serif" charset="0"/>
                <a:ea typeface="Microsoft Sans Serif" charset="0"/>
                <a:cs typeface="Microsoft Sans Serif" charset="0"/>
              </a:rPr>
              <a:t>functional connectivity</a:t>
            </a:r>
            <a:r>
              <a:rPr lang="en-US" sz="1600" dirty="0">
                <a:solidFill>
                  <a:schemeClr val="bg1">
                    <a:lumMod val="65000"/>
                  </a:schemeClr>
                </a:solidFill>
                <a:latin typeface="Microsoft Sans Serif" charset="0"/>
                <a:ea typeface="Microsoft Sans Serif" charset="0"/>
                <a:cs typeface="Microsoft Sans Serif" charset="0"/>
              </a:rPr>
              <a:t> is quite </a:t>
            </a:r>
            <a:r>
              <a:rPr lang="en-US" sz="1600" dirty="0">
                <a:solidFill>
                  <a:srgbClr val="43C2DE"/>
                </a:solidFill>
                <a:latin typeface="Microsoft Sans Serif" charset="0"/>
                <a:ea typeface="Microsoft Sans Serif" charset="0"/>
                <a:cs typeface="Microsoft Sans Serif" charset="0"/>
              </a:rPr>
              <a:t>robust</a:t>
            </a:r>
            <a:r>
              <a:rPr lang="en-US" sz="1600" dirty="0">
                <a:solidFill>
                  <a:schemeClr val="bg1">
                    <a:lumMod val="65000"/>
                  </a:schemeClr>
                </a:solidFill>
                <a:latin typeface="Microsoft Sans Serif" charset="0"/>
                <a:ea typeface="Microsoft Sans Serif" charset="0"/>
                <a:cs typeface="Microsoft Sans Serif" charset="0"/>
              </a:rPr>
              <a:t>, not significantly affected by </a:t>
            </a:r>
            <a:r>
              <a:rPr lang="en-US" sz="1600" dirty="0" err="1">
                <a:solidFill>
                  <a:schemeClr val="bg1">
                    <a:lumMod val="65000"/>
                  </a:schemeClr>
                </a:solidFill>
                <a:latin typeface="Microsoft Sans Serif" charset="0"/>
                <a:ea typeface="Microsoft Sans Serif" charset="0"/>
                <a:cs typeface="Microsoft Sans Serif" charset="0"/>
              </a:rPr>
              <a:t>homoeolog</a:t>
            </a:r>
            <a:r>
              <a:rPr lang="en-US" sz="1600" dirty="0">
                <a:solidFill>
                  <a:schemeClr val="bg1">
                    <a:lumMod val="65000"/>
                  </a:schemeClr>
                </a:solidFill>
                <a:latin typeface="Microsoft Sans Serif" charset="0"/>
                <a:ea typeface="Microsoft Sans Serif" charset="0"/>
                <a:cs typeface="Microsoft Sans Serif" charset="0"/>
              </a:rPr>
              <a:t>-specific read assignment.</a:t>
            </a:r>
          </a:p>
        </p:txBody>
      </p:sp>
      <p:grpSp>
        <p:nvGrpSpPr>
          <p:cNvPr id="10" name="Group 9"/>
          <p:cNvGrpSpPr/>
          <p:nvPr/>
        </p:nvGrpSpPr>
        <p:grpSpPr>
          <a:xfrm>
            <a:off x="4931967" y="2401648"/>
            <a:ext cx="3555259" cy="3679299"/>
            <a:chOff x="4931967" y="2401648"/>
            <a:chExt cx="3555259" cy="3679299"/>
          </a:xfrm>
        </p:grpSpPr>
        <p:pic>
          <p:nvPicPr>
            <p:cNvPr id="9" name="Picture 8"/>
            <p:cNvPicPr>
              <a:picLocks noChangeAspect="1"/>
            </p:cNvPicPr>
            <p:nvPr/>
          </p:nvPicPr>
          <p:blipFill rotWithShape="1">
            <a:blip r:embed="rId3"/>
            <a:srcRect r="20122" b="13701"/>
            <a:stretch/>
          </p:blipFill>
          <p:spPr>
            <a:xfrm>
              <a:off x="4931967" y="2569134"/>
              <a:ext cx="3411079" cy="3421002"/>
            </a:xfrm>
            <a:prstGeom prst="rect">
              <a:avLst/>
            </a:prstGeom>
          </p:spPr>
        </p:pic>
        <p:grpSp>
          <p:nvGrpSpPr>
            <p:cNvPr id="34" name="Group 33"/>
            <p:cNvGrpSpPr/>
            <p:nvPr/>
          </p:nvGrpSpPr>
          <p:grpSpPr>
            <a:xfrm>
              <a:off x="5276738" y="5336281"/>
              <a:ext cx="3210488" cy="744666"/>
              <a:chOff x="1174638" y="5336281"/>
              <a:chExt cx="3210488" cy="744666"/>
            </a:xfrm>
          </p:grpSpPr>
          <p:sp>
            <p:nvSpPr>
              <p:cNvPr id="35" name="TextBox 34"/>
              <p:cNvSpPr txBox="1"/>
              <p:nvPr/>
            </p:nvSpPr>
            <p:spPr>
              <a:xfrm>
                <a:off x="1232324" y="5342283"/>
                <a:ext cx="731290" cy="523220"/>
              </a:xfrm>
              <a:prstGeom prst="rect">
                <a:avLst/>
              </a:prstGeom>
              <a:solidFill>
                <a:schemeClr val="bg1"/>
              </a:solidFill>
            </p:spPr>
            <p:txBody>
              <a:bodyPr wrap="none" rtlCol="0">
                <a:spAutoFit/>
              </a:bodyPr>
              <a:lstStyle/>
              <a:p>
                <a:pPr algn="ctr"/>
                <a:r>
                  <a:rPr lang="en-US" sz="1400" b="1" dirty="0" err="1">
                    <a:solidFill>
                      <a:schemeClr val="bg1">
                        <a:lumMod val="50000"/>
                      </a:schemeClr>
                    </a:solidFill>
                    <a:latin typeface="Microsoft Sans Serif" charset="0"/>
                    <a:ea typeface="Microsoft Sans Serif" charset="0"/>
                    <a:cs typeface="Microsoft Sans Serif" charset="0"/>
                  </a:rPr>
                  <a:t>Zscore</a:t>
                </a:r>
                <a:endParaRPr lang="en-US" sz="1400" b="1" dirty="0">
                  <a:solidFill>
                    <a:schemeClr val="bg1">
                      <a:lumMod val="50000"/>
                    </a:schemeClr>
                  </a:solidFill>
                  <a:latin typeface="Microsoft Sans Serif" charset="0"/>
                  <a:ea typeface="Microsoft Sans Serif" charset="0"/>
                  <a:cs typeface="Microsoft Sans Serif" charset="0"/>
                </a:endParaRPr>
              </a:p>
              <a:p>
                <a:pPr algn="ctr"/>
                <a:r>
                  <a:rPr lang="en-US" sz="1400" b="1" dirty="0">
                    <a:solidFill>
                      <a:schemeClr val="bg1">
                        <a:lumMod val="50000"/>
                      </a:schemeClr>
                    </a:solidFill>
                    <a:latin typeface="Microsoft Sans Serif" charset="0"/>
                    <a:ea typeface="Microsoft Sans Serif" charset="0"/>
                    <a:cs typeface="Microsoft Sans Serif" charset="0"/>
                  </a:rPr>
                  <a:t>&gt;2</a:t>
                </a:r>
              </a:p>
            </p:txBody>
          </p:sp>
          <p:sp>
            <p:nvSpPr>
              <p:cNvPr id="36" name="TextBox 35"/>
              <p:cNvSpPr txBox="1"/>
              <p:nvPr/>
            </p:nvSpPr>
            <p:spPr>
              <a:xfrm>
                <a:off x="1999285" y="5342283"/>
                <a:ext cx="824756" cy="738664"/>
              </a:xfrm>
              <a:prstGeom prst="rect">
                <a:avLst/>
              </a:prstGeom>
              <a:solidFill>
                <a:schemeClr val="bg1"/>
              </a:solidFill>
            </p:spPr>
            <p:txBody>
              <a:bodyPr wrap="square" rtlCol="0">
                <a:spAutoFit/>
              </a:bodyPr>
              <a:lstStyle/>
              <a:p>
                <a:pPr algn="ctr"/>
                <a:r>
                  <a:rPr lang="en-US" sz="1400" b="1" dirty="0">
                    <a:solidFill>
                      <a:schemeClr val="bg1">
                        <a:lumMod val="50000"/>
                      </a:schemeClr>
                    </a:solidFill>
                    <a:latin typeface="Microsoft Sans Serif" charset="0"/>
                    <a:ea typeface="Microsoft Sans Serif" charset="0"/>
                    <a:cs typeface="Microsoft Sans Serif" charset="0"/>
                  </a:rPr>
                  <a:t>Rank</a:t>
                </a:r>
              </a:p>
              <a:p>
                <a:pPr algn="ctr"/>
                <a:r>
                  <a:rPr lang="en-US" sz="1400" b="1" dirty="0">
                    <a:solidFill>
                      <a:schemeClr val="bg1">
                        <a:lumMod val="50000"/>
                      </a:schemeClr>
                    </a:solidFill>
                    <a:latin typeface="Microsoft Sans Serif" charset="0"/>
                    <a:ea typeface="Microsoft Sans Serif" charset="0"/>
                    <a:cs typeface="Microsoft Sans Serif" charset="0"/>
                  </a:rPr>
                  <a:t>&gt;99%</a:t>
                </a:r>
              </a:p>
              <a:p>
                <a:pPr algn="ctr"/>
                <a:endParaRPr lang="en-US" sz="1400" b="1" dirty="0">
                  <a:solidFill>
                    <a:schemeClr val="bg1">
                      <a:lumMod val="50000"/>
                    </a:schemeClr>
                  </a:solidFill>
                  <a:latin typeface="Microsoft Sans Serif" charset="0"/>
                  <a:ea typeface="Microsoft Sans Serif" charset="0"/>
                  <a:cs typeface="Microsoft Sans Serif" charset="0"/>
                </a:endParaRPr>
              </a:p>
            </p:txBody>
          </p:sp>
          <p:sp>
            <p:nvSpPr>
              <p:cNvPr id="37" name="TextBox 36"/>
              <p:cNvSpPr txBox="1"/>
              <p:nvPr/>
            </p:nvSpPr>
            <p:spPr>
              <a:xfrm>
                <a:off x="2740288" y="5342283"/>
                <a:ext cx="873957" cy="738664"/>
              </a:xfrm>
              <a:prstGeom prst="rect">
                <a:avLst/>
              </a:prstGeom>
              <a:solidFill>
                <a:schemeClr val="bg1"/>
              </a:solidFill>
            </p:spPr>
            <p:txBody>
              <a:bodyPr wrap="none" rtlCol="0">
                <a:spAutoFit/>
              </a:bodyPr>
              <a:lstStyle/>
              <a:p>
                <a:pPr algn="ctr"/>
                <a:r>
                  <a:rPr lang="en-US" sz="1400" b="1" dirty="0">
                    <a:solidFill>
                      <a:schemeClr val="bg1">
                        <a:lumMod val="50000"/>
                      </a:schemeClr>
                    </a:solidFill>
                    <a:latin typeface="Microsoft Sans Serif" charset="0"/>
                    <a:ea typeface="Microsoft Sans Serif" charset="0"/>
                    <a:cs typeface="Microsoft Sans Serif" charset="0"/>
                  </a:rPr>
                  <a:t>WGCNA</a:t>
                </a:r>
              </a:p>
              <a:p>
                <a:pPr algn="ctr"/>
                <a:r>
                  <a:rPr lang="en-US" sz="1400" b="1" dirty="0">
                    <a:solidFill>
                      <a:schemeClr val="bg1">
                        <a:lumMod val="50000"/>
                      </a:schemeClr>
                    </a:solidFill>
                    <a:latin typeface="Microsoft Sans Serif" charset="0"/>
                    <a:ea typeface="Microsoft Sans Serif" charset="0"/>
                    <a:cs typeface="Microsoft Sans Serif" charset="0"/>
                  </a:rPr>
                  <a:t>b=12</a:t>
                </a:r>
              </a:p>
              <a:p>
                <a:pPr algn="ctr"/>
                <a:endParaRPr lang="en-US" sz="1400" b="1" dirty="0">
                  <a:solidFill>
                    <a:schemeClr val="bg1">
                      <a:lumMod val="50000"/>
                    </a:schemeClr>
                  </a:solidFill>
                  <a:latin typeface="Microsoft Sans Serif" charset="0"/>
                  <a:ea typeface="Microsoft Sans Serif" charset="0"/>
                  <a:cs typeface="Microsoft Sans Serif" charset="0"/>
                </a:endParaRPr>
              </a:p>
            </p:txBody>
          </p:sp>
          <p:sp>
            <p:nvSpPr>
              <p:cNvPr id="38" name="TextBox 37"/>
              <p:cNvSpPr txBox="1"/>
              <p:nvPr/>
            </p:nvSpPr>
            <p:spPr>
              <a:xfrm>
                <a:off x="3511169" y="5342283"/>
                <a:ext cx="873957" cy="738664"/>
              </a:xfrm>
              <a:prstGeom prst="rect">
                <a:avLst/>
              </a:prstGeom>
              <a:solidFill>
                <a:schemeClr val="bg1"/>
              </a:solidFill>
            </p:spPr>
            <p:txBody>
              <a:bodyPr wrap="none" rtlCol="0">
                <a:spAutoFit/>
              </a:bodyPr>
              <a:lstStyle/>
              <a:p>
                <a:pPr algn="ctr"/>
                <a:r>
                  <a:rPr lang="en-US" sz="1400" b="1" dirty="0">
                    <a:solidFill>
                      <a:schemeClr val="bg1">
                        <a:lumMod val="50000"/>
                      </a:schemeClr>
                    </a:solidFill>
                    <a:latin typeface="Microsoft Sans Serif" charset="0"/>
                    <a:ea typeface="Microsoft Sans Serif" charset="0"/>
                    <a:cs typeface="Microsoft Sans Serif" charset="0"/>
                  </a:rPr>
                  <a:t>WGCNA</a:t>
                </a:r>
              </a:p>
              <a:p>
                <a:pPr algn="ctr"/>
                <a:r>
                  <a:rPr lang="en-US" sz="1400" b="1" dirty="0">
                    <a:solidFill>
                      <a:schemeClr val="bg1">
                        <a:lumMod val="50000"/>
                      </a:schemeClr>
                    </a:solidFill>
                    <a:latin typeface="Microsoft Sans Serif" charset="0"/>
                    <a:ea typeface="Microsoft Sans Serif" charset="0"/>
                    <a:cs typeface="Microsoft Sans Serif" charset="0"/>
                  </a:rPr>
                  <a:t>b=24</a:t>
                </a:r>
              </a:p>
              <a:p>
                <a:pPr algn="ctr"/>
                <a:endParaRPr lang="en-US" sz="1400" b="1" dirty="0">
                  <a:solidFill>
                    <a:schemeClr val="bg1">
                      <a:lumMod val="50000"/>
                    </a:schemeClr>
                  </a:solidFill>
                  <a:latin typeface="Microsoft Sans Serif" charset="0"/>
                  <a:ea typeface="Microsoft Sans Serif" charset="0"/>
                  <a:cs typeface="Microsoft Sans Serif" charset="0"/>
                </a:endParaRPr>
              </a:p>
            </p:txBody>
          </p:sp>
          <p:cxnSp>
            <p:nvCxnSpPr>
              <p:cNvPr id="39" name="Straight Connector 38"/>
              <p:cNvCxnSpPr/>
              <p:nvPr/>
            </p:nvCxnSpPr>
            <p:spPr>
              <a:xfrm>
                <a:off x="1174638" y="5336281"/>
                <a:ext cx="3200400" cy="0"/>
              </a:xfrm>
              <a:prstGeom prst="line">
                <a:avLst/>
              </a:prstGeom>
              <a:ln w="19050">
                <a:solidFill>
                  <a:schemeClr val="bg1">
                    <a:lumMod val="75000"/>
                  </a:schemeClr>
                </a:solidFill>
              </a:ln>
            </p:spPr>
            <p:style>
              <a:lnRef idx="1">
                <a:schemeClr val="dk1"/>
              </a:lnRef>
              <a:fillRef idx="0">
                <a:schemeClr val="dk1"/>
              </a:fillRef>
              <a:effectRef idx="0">
                <a:schemeClr val="dk1"/>
              </a:effectRef>
              <a:fontRef idx="minor">
                <a:schemeClr val="tx1"/>
              </a:fontRef>
            </p:style>
          </p:cxnSp>
        </p:grpSp>
        <p:sp>
          <p:nvSpPr>
            <p:cNvPr id="41" name="TextBox 40"/>
            <p:cNvSpPr txBox="1"/>
            <p:nvPr/>
          </p:nvSpPr>
          <p:spPr>
            <a:xfrm>
              <a:off x="5270500" y="2401648"/>
              <a:ext cx="2845609" cy="400110"/>
            </a:xfrm>
            <a:prstGeom prst="rect">
              <a:avLst/>
            </a:prstGeom>
            <a:solidFill>
              <a:schemeClr val="bg1"/>
            </a:solidFill>
          </p:spPr>
          <p:txBody>
            <a:bodyPr wrap="square" rtlCol="0">
              <a:spAutoFit/>
            </a:bodyPr>
            <a:lstStyle/>
            <a:p>
              <a:pPr algn="ctr"/>
              <a:r>
                <a:rPr lang="en-US" sz="2000" b="1" dirty="0">
                  <a:solidFill>
                    <a:schemeClr val="tx1">
                      <a:lumMod val="65000"/>
                      <a:lumOff val="35000"/>
                    </a:schemeClr>
                  </a:solidFill>
                  <a:latin typeface="Microsoft Sans Serif" charset="0"/>
                  <a:ea typeface="Microsoft Sans Serif" charset="0"/>
                  <a:cs typeface="Microsoft Sans Serif" charset="0"/>
                </a:rPr>
                <a:t>FC of KEGG and GO</a:t>
              </a:r>
              <a:endParaRPr lang="en-US" sz="2000" b="1" i="1" dirty="0">
                <a:solidFill>
                  <a:schemeClr val="tx1">
                    <a:lumMod val="65000"/>
                    <a:lumOff val="35000"/>
                  </a:schemeClr>
                </a:solidFill>
                <a:latin typeface="Microsoft Sans Serif" charset="0"/>
                <a:ea typeface="Microsoft Sans Serif" charset="0"/>
                <a:cs typeface="Microsoft Sans Serif" charset="0"/>
              </a:endParaRPr>
            </a:p>
          </p:txBody>
        </p:sp>
      </p:grpSp>
      <p:grpSp>
        <p:nvGrpSpPr>
          <p:cNvPr id="29" name="Group 28"/>
          <p:cNvGrpSpPr/>
          <p:nvPr/>
        </p:nvGrpSpPr>
        <p:grpSpPr>
          <a:xfrm>
            <a:off x="5687271" y="6001775"/>
            <a:ext cx="2789867" cy="546100"/>
            <a:chOff x="1330775" y="6206035"/>
            <a:chExt cx="2789867" cy="546100"/>
          </a:xfrm>
        </p:grpSpPr>
        <p:pic>
          <p:nvPicPr>
            <p:cNvPr id="30" name="Picture 29"/>
            <p:cNvPicPr>
              <a:picLocks noChangeAspect="1"/>
            </p:cNvPicPr>
            <p:nvPr/>
          </p:nvPicPr>
          <p:blipFill>
            <a:blip r:embed="rId4"/>
            <a:stretch>
              <a:fillRect/>
            </a:stretch>
          </p:blipFill>
          <p:spPr>
            <a:xfrm>
              <a:off x="1330775" y="6206035"/>
              <a:ext cx="2768600" cy="546100"/>
            </a:xfrm>
            <a:prstGeom prst="rect">
              <a:avLst/>
            </a:prstGeom>
          </p:spPr>
        </p:pic>
        <p:sp>
          <p:nvSpPr>
            <p:cNvPr id="31" name="TextBox 30"/>
            <p:cNvSpPr txBox="1"/>
            <p:nvPr/>
          </p:nvSpPr>
          <p:spPr>
            <a:xfrm>
              <a:off x="1696009" y="6267974"/>
              <a:ext cx="556336" cy="400110"/>
            </a:xfrm>
            <a:prstGeom prst="rect">
              <a:avLst/>
            </a:prstGeom>
            <a:solidFill>
              <a:schemeClr val="bg1"/>
            </a:solidFill>
          </p:spPr>
          <p:txBody>
            <a:bodyPr wrap="square" lIns="0" rIns="0" rtlCol="0">
              <a:noAutofit/>
            </a:bodyPr>
            <a:lstStyle>
              <a:defPPr>
                <a:defRPr lang="zh-CN"/>
              </a:defPPr>
              <a:lvl1pPr>
                <a:defRPr sz="1000" b="1">
                  <a:solidFill>
                    <a:schemeClr val="bg1">
                      <a:lumMod val="50000"/>
                    </a:schemeClr>
                  </a:solidFill>
                  <a:latin typeface="Microsoft Sans Serif" charset="0"/>
                  <a:ea typeface="Microsoft Sans Serif" charset="0"/>
                  <a:cs typeface="Microsoft Sans Serif" charset="0"/>
                </a:defRPr>
              </a:lvl1pPr>
            </a:lstStyle>
            <a:p>
              <a:r>
                <a:rPr lang="en-US" dirty="0"/>
                <a:t>GSNAP-</a:t>
              </a:r>
            </a:p>
            <a:p>
              <a:r>
                <a:rPr lang="en-US" dirty="0" err="1"/>
                <a:t>PolyCat</a:t>
              </a:r>
              <a:endParaRPr lang="en-US" dirty="0"/>
            </a:p>
          </p:txBody>
        </p:sp>
        <p:sp>
          <p:nvSpPr>
            <p:cNvPr id="32" name="TextBox 31"/>
            <p:cNvSpPr txBox="1"/>
            <p:nvPr/>
          </p:nvSpPr>
          <p:spPr>
            <a:xfrm>
              <a:off x="2590801" y="6267974"/>
              <a:ext cx="518165" cy="400110"/>
            </a:xfrm>
            <a:prstGeom prst="rect">
              <a:avLst/>
            </a:prstGeom>
            <a:solidFill>
              <a:schemeClr val="bg1"/>
            </a:solidFill>
          </p:spPr>
          <p:txBody>
            <a:bodyPr wrap="square" lIns="0" rIns="0" rtlCol="0">
              <a:noAutofit/>
            </a:bodyPr>
            <a:lstStyle>
              <a:defPPr>
                <a:defRPr lang="zh-CN"/>
              </a:defPPr>
              <a:lvl1pPr>
                <a:defRPr sz="1000" b="1">
                  <a:solidFill>
                    <a:schemeClr val="bg1">
                      <a:lumMod val="50000"/>
                    </a:schemeClr>
                  </a:solidFill>
                  <a:latin typeface="Microsoft Sans Serif" charset="0"/>
                  <a:ea typeface="Microsoft Sans Serif" charset="0"/>
                  <a:cs typeface="Microsoft Sans Serif" charset="0"/>
                </a:defRPr>
              </a:lvl1pPr>
            </a:lstStyle>
            <a:p>
              <a:r>
                <a:rPr lang="en-US" dirty="0"/>
                <a:t>Bowtie2-</a:t>
              </a:r>
            </a:p>
            <a:p>
              <a:r>
                <a:rPr lang="en-US" dirty="0" err="1"/>
                <a:t>HyLiTE</a:t>
              </a:r>
              <a:endParaRPr lang="en-US" dirty="0"/>
            </a:p>
          </p:txBody>
        </p:sp>
        <p:sp>
          <p:nvSpPr>
            <p:cNvPr id="33" name="TextBox 32"/>
            <p:cNvSpPr txBox="1"/>
            <p:nvPr/>
          </p:nvSpPr>
          <p:spPr>
            <a:xfrm>
              <a:off x="3389122" y="6267974"/>
              <a:ext cx="731520" cy="400110"/>
            </a:xfrm>
            <a:prstGeom prst="rect">
              <a:avLst/>
            </a:prstGeom>
            <a:solidFill>
              <a:schemeClr val="bg1"/>
            </a:solidFill>
          </p:spPr>
          <p:txBody>
            <a:bodyPr wrap="square" lIns="0" rIns="0" rtlCol="0">
              <a:noAutofit/>
            </a:bodyPr>
            <a:lstStyle/>
            <a:p>
              <a:r>
                <a:rPr lang="en-US" sz="1000" b="1" dirty="0">
                  <a:solidFill>
                    <a:schemeClr val="bg1">
                      <a:lumMod val="50000"/>
                    </a:schemeClr>
                  </a:solidFill>
                  <a:latin typeface="Microsoft Sans Serif" charset="0"/>
                  <a:ea typeface="Microsoft Sans Serif" charset="0"/>
                  <a:cs typeface="Microsoft Sans Serif" charset="0"/>
                </a:rPr>
                <a:t>Bowtie2-</a:t>
              </a:r>
            </a:p>
            <a:p>
              <a:r>
                <a:rPr lang="en-US" sz="1000" b="1" dirty="0">
                  <a:solidFill>
                    <a:schemeClr val="bg1">
                      <a:lumMod val="50000"/>
                    </a:schemeClr>
                  </a:solidFill>
                  <a:latin typeface="Microsoft Sans Serif" charset="0"/>
                  <a:ea typeface="Microsoft Sans Serif" charset="0"/>
                  <a:cs typeface="Microsoft Sans Serif" charset="0"/>
                </a:rPr>
                <a:t>RSEM</a:t>
              </a:r>
            </a:p>
          </p:txBody>
        </p:sp>
      </p:grpSp>
      <p:sp>
        <p:nvSpPr>
          <p:cNvPr id="11" name="Rounded Rectangle 10"/>
          <p:cNvSpPr/>
          <p:nvPr/>
        </p:nvSpPr>
        <p:spPr>
          <a:xfrm>
            <a:off x="914400" y="2401648"/>
            <a:ext cx="3883475" cy="3084752"/>
          </a:xfrm>
          <a:prstGeom prst="roundRect">
            <a:avLst/>
          </a:prstGeom>
          <a:noFill/>
          <a:ln w="28575">
            <a:solidFill>
              <a:srgbClr val="43C2DE"/>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b="1" dirty="0">
                <a:solidFill>
                  <a:schemeClr val="tx1">
                    <a:lumMod val="50000"/>
                    <a:lumOff val="50000"/>
                  </a:schemeClr>
                </a:solidFill>
              </a:rPr>
              <a:t>Measurement of network topology</a:t>
            </a:r>
          </a:p>
          <a:p>
            <a:endParaRPr lang="en-US" b="1" dirty="0">
              <a:solidFill>
                <a:srgbClr val="43C2DE"/>
              </a:solidFill>
            </a:endParaRPr>
          </a:p>
          <a:p>
            <a:pPr>
              <a:buClr>
                <a:srgbClr val="21B9DE"/>
              </a:buClr>
            </a:pPr>
            <a:r>
              <a:rPr lang="en-US" sz="1400" b="1" dirty="0">
                <a:solidFill>
                  <a:schemeClr val="tx1">
                    <a:lumMod val="50000"/>
                    <a:lumOff val="50000"/>
                  </a:schemeClr>
                </a:solidFill>
                <a:latin typeface="Microsoft Sans Serif" charset="0"/>
                <a:ea typeface="Microsoft Sans Serif" charset="0"/>
                <a:cs typeface="Microsoft Sans Serif" charset="0"/>
              </a:rPr>
              <a:t>Node connectivity (</a:t>
            </a:r>
            <a:r>
              <a:rPr lang="en-US" sz="1400" b="1" i="1" dirty="0">
                <a:solidFill>
                  <a:schemeClr val="tx1">
                    <a:lumMod val="50000"/>
                    <a:lumOff val="50000"/>
                  </a:schemeClr>
                </a:solidFill>
                <a:latin typeface="Microsoft Sans Serif" charset="0"/>
                <a:ea typeface="Microsoft Sans Serif" charset="0"/>
                <a:cs typeface="Microsoft Sans Serif" charset="0"/>
              </a:rPr>
              <a:t>k</a:t>
            </a:r>
            <a:r>
              <a:rPr lang="en-US" sz="1400" b="1" dirty="0">
                <a:solidFill>
                  <a:schemeClr val="tx1">
                    <a:lumMod val="50000"/>
                    <a:lumOff val="50000"/>
                  </a:schemeClr>
                </a:solidFill>
                <a:latin typeface="Microsoft Sans Serif" charset="0"/>
                <a:ea typeface="Microsoft Sans Serif" charset="0"/>
                <a:cs typeface="Microsoft Sans Serif" charset="0"/>
              </a:rPr>
              <a:t>) </a:t>
            </a:r>
            <a:r>
              <a:rPr lang="mr-IN" sz="1400" b="1" dirty="0">
                <a:solidFill>
                  <a:schemeClr val="tx1">
                    <a:lumMod val="50000"/>
                    <a:lumOff val="50000"/>
                  </a:schemeClr>
                </a:solidFill>
                <a:latin typeface="Microsoft Sans Serif" charset="0"/>
                <a:ea typeface="Microsoft Sans Serif" charset="0"/>
                <a:cs typeface="Microsoft Sans Serif" charset="0"/>
              </a:rPr>
              <a:t>–</a:t>
            </a:r>
            <a:r>
              <a:rPr lang="en-US" sz="1400" b="1" dirty="0">
                <a:solidFill>
                  <a:schemeClr val="tx1">
                    <a:lumMod val="50000"/>
                    <a:lumOff val="50000"/>
                  </a:schemeClr>
                </a:solidFill>
                <a:latin typeface="Microsoft Sans Serif" charset="0"/>
                <a:ea typeface="Microsoft Sans Serif" charset="0"/>
                <a:cs typeface="Microsoft Sans Serif" charset="0"/>
              </a:rPr>
              <a:t> </a:t>
            </a:r>
            <a:r>
              <a:rPr lang="en-US" sz="1400" dirty="0">
                <a:solidFill>
                  <a:schemeClr val="tx1">
                    <a:lumMod val="50000"/>
                    <a:lumOff val="50000"/>
                  </a:schemeClr>
                </a:solidFill>
                <a:latin typeface="Microsoft Sans Serif" charset="0"/>
                <a:ea typeface="Microsoft Sans Serif" charset="0"/>
                <a:cs typeface="Microsoft Sans Serif" charset="0"/>
              </a:rPr>
              <a:t>the amount of connections to a given node in network.</a:t>
            </a:r>
            <a:endParaRPr lang="en-US" sz="1400" b="1" dirty="0">
              <a:solidFill>
                <a:schemeClr val="tx1">
                  <a:lumMod val="50000"/>
                  <a:lumOff val="50000"/>
                </a:schemeClr>
              </a:solidFill>
              <a:latin typeface="Microsoft Sans Serif" charset="0"/>
              <a:ea typeface="Microsoft Sans Serif" charset="0"/>
              <a:cs typeface="Microsoft Sans Serif" charset="0"/>
            </a:endParaRPr>
          </a:p>
          <a:p>
            <a:pPr>
              <a:buClr>
                <a:srgbClr val="21B9DE"/>
              </a:buClr>
            </a:pPr>
            <a:endParaRPr lang="en-US" sz="1400" b="1" dirty="0">
              <a:solidFill>
                <a:schemeClr val="tx1">
                  <a:lumMod val="50000"/>
                  <a:lumOff val="50000"/>
                </a:schemeClr>
              </a:solidFill>
              <a:latin typeface="Microsoft Sans Serif" charset="0"/>
              <a:ea typeface="Microsoft Sans Serif" charset="0"/>
              <a:cs typeface="Microsoft Sans Serif" charset="0"/>
            </a:endParaRPr>
          </a:p>
          <a:p>
            <a:pPr>
              <a:buClr>
                <a:srgbClr val="21B9DE"/>
              </a:buClr>
            </a:pPr>
            <a:r>
              <a:rPr lang="en-US" sz="1400" b="1" dirty="0">
                <a:solidFill>
                  <a:schemeClr val="tx1">
                    <a:lumMod val="50000"/>
                    <a:lumOff val="50000"/>
                  </a:schemeClr>
                </a:solidFill>
                <a:latin typeface="Microsoft Sans Serif" charset="0"/>
                <a:ea typeface="Microsoft Sans Serif" charset="0"/>
                <a:cs typeface="Microsoft Sans Serif" charset="0"/>
              </a:rPr>
              <a:t>Functional connectivity (FC) -  </a:t>
            </a:r>
            <a:r>
              <a:rPr lang="en-US" sz="1400" dirty="0">
                <a:solidFill>
                  <a:schemeClr val="tx1">
                    <a:lumMod val="50000"/>
                    <a:lumOff val="50000"/>
                  </a:schemeClr>
                </a:solidFill>
                <a:latin typeface="Microsoft Sans Serif" charset="0"/>
                <a:ea typeface="Microsoft Sans Serif" charset="0"/>
                <a:cs typeface="Microsoft Sans Serif" charset="0"/>
              </a:rPr>
              <a:t>the degree to which genes of similar functions are preferentially connected in network. </a:t>
            </a:r>
          </a:p>
          <a:p>
            <a:pPr>
              <a:buClr>
                <a:srgbClr val="21B9DE"/>
              </a:buClr>
            </a:pPr>
            <a:endParaRPr lang="en-US" sz="1400" dirty="0">
              <a:solidFill>
                <a:schemeClr val="tx1">
                  <a:lumMod val="50000"/>
                  <a:lumOff val="50000"/>
                </a:schemeClr>
              </a:solidFill>
              <a:latin typeface="Microsoft Sans Serif" charset="0"/>
              <a:ea typeface="Microsoft Sans Serif" charset="0"/>
              <a:cs typeface="Microsoft Sans Serif" charset="0"/>
            </a:endParaRPr>
          </a:p>
          <a:p>
            <a:pPr>
              <a:buClr>
                <a:srgbClr val="21B9DE"/>
              </a:buClr>
            </a:pPr>
            <a:r>
              <a:rPr lang="en-US" sz="1400" dirty="0">
                <a:solidFill>
                  <a:schemeClr val="tx1">
                    <a:lumMod val="50000"/>
                    <a:lumOff val="50000"/>
                  </a:schemeClr>
                </a:solidFill>
                <a:latin typeface="Microsoft Sans Serif" charset="0"/>
                <a:ea typeface="Microsoft Sans Serif" charset="0"/>
                <a:cs typeface="Microsoft Sans Serif" charset="0"/>
              </a:rPr>
              <a:t>According to “Guilt-by-Association” principle, </a:t>
            </a:r>
            <a:r>
              <a:rPr lang="en-US" sz="1400" u="sng" dirty="0">
                <a:solidFill>
                  <a:schemeClr val="tx1">
                    <a:lumMod val="50000"/>
                    <a:lumOff val="50000"/>
                  </a:schemeClr>
                </a:solidFill>
                <a:latin typeface="Microsoft Sans Serif" charset="0"/>
                <a:ea typeface="Microsoft Sans Serif" charset="0"/>
                <a:cs typeface="Microsoft Sans Serif" charset="0"/>
              </a:rPr>
              <a:t>higher FC suggests more reasonable network topology</a:t>
            </a:r>
            <a:r>
              <a:rPr lang="en-US" sz="1400" dirty="0">
                <a:solidFill>
                  <a:schemeClr val="tx1">
                    <a:lumMod val="50000"/>
                    <a:lumOff val="50000"/>
                  </a:schemeClr>
                </a:solidFill>
                <a:latin typeface="Microsoft Sans Serif" charset="0"/>
                <a:ea typeface="Microsoft Sans Serif" charset="0"/>
                <a:cs typeface="Microsoft Sans Serif" charset="0"/>
              </a:rPr>
              <a:t>.</a:t>
            </a:r>
          </a:p>
        </p:txBody>
      </p:sp>
      <p:sp>
        <p:nvSpPr>
          <p:cNvPr id="15" name="TextBox 14"/>
          <p:cNvSpPr txBox="1"/>
          <p:nvPr/>
        </p:nvSpPr>
        <p:spPr>
          <a:xfrm>
            <a:off x="2232212" y="286870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0081097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dissolve">
                                      <p:cBhvr>
                                        <p:cTn id="1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1510748" y="2921727"/>
            <a:ext cx="6122504" cy="147002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2000" b="1" dirty="0">
                <a:latin typeface="Microsoft Sans Serif" charset="0"/>
                <a:ea typeface="Microsoft Sans Serif" charset="0"/>
                <a:cs typeface="Microsoft Sans Serif" charset="0"/>
              </a:rPr>
              <a:t>Evolutionary dynamics of duplicated gene networks by </a:t>
            </a:r>
            <a:r>
              <a:rPr lang="en-US" altLang="zh-CN" sz="2000" b="1" dirty="0" err="1">
                <a:latin typeface="Microsoft Sans Serif" charset="0"/>
                <a:ea typeface="Microsoft Sans Serif" charset="0"/>
                <a:cs typeface="Microsoft Sans Serif" charset="0"/>
              </a:rPr>
              <a:t>allopolyploidization</a:t>
            </a:r>
            <a:endParaRPr kumimoji="1" lang="zh-CN" altLang="en-US" sz="2000" b="1" dirty="0">
              <a:latin typeface="Microsoft Sans Serif" charset="0"/>
              <a:ea typeface="Microsoft Sans Serif" charset="0"/>
              <a:cs typeface="Microsoft Sans Serif" charset="0"/>
            </a:endParaRPr>
          </a:p>
        </p:txBody>
      </p:sp>
      <p:cxnSp>
        <p:nvCxnSpPr>
          <p:cNvPr id="7" name="Elbow Connector 6"/>
          <p:cNvCxnSpPr/>
          <p:nvPr/>
        </p:nvCxnSpPr>
        <p:spPr>
          <a:xfrm rot="5400000" flipH="1" flipV="1">
            <a:off x="962108" y="2647407"/>
            <a:ext cx="548640" cy="548640"/>
          </a:xfrm>
          <a:prstGeom prst="bentConnector3">
            <a:avLst>
              <a:gd name="adj1" fmla="val 96667"/>
            </a:avLst>
          </a:prstGeom>
          <a:ln w="50800">
            <a:solidFill>
              <a:srgbClr val="21B9DE"/>
            </a:solidFill>
          </a:ln>
          <a:effectLst/>
        </p:spPr>
        <p:style>
          <a:lnRef idx="2">
            <a:schemeClr val="accent1"/>
          </a:lnRef>
          <a:fillRef idx="0">
            <a:schemeClr val="accent1"/>
          </a:fillRef>
          <a:effectRef idx="1">
            <a:schemeClr val="accent1"/>
          </a:effectRef>
          <a:fontRef idx="minor">
            <a:schemeClr val="tx1"/>
          </a:fontRef>
        </p:style>
      </p:cxnSp>
      <p:cxnSp>
        <p:nvCxnSpPr>
          <p:cNvPr id="8" name="Elbow Connector 7"/>
          <p:cNvCxnSpPr/>
          <p:nvPr/>
        </p:nvCxnSpPr>
        <p:spPr>
          <a:xfrm rot="16200000" flipH="1" flipV="1">
            <a:off x="7633252" y="3624280"/>
            <a:ext cx="548640" cy="548640"/>
          </a:xfrm>
          <a:prstGeom prst="bentConnector3">
            <a:avLst>
              <a:gd name="adj1" fmla="val 96667"/>
            </a:avLst>
          </a:prstGeom>
          <a:ln w="50800">
            <a:solidFill>
              <a:srgbClr val="21B9DE"/>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96803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4342" y="285214"/>
            <a:ext cx="6059559" cy="830997"/>
          </a:xfrm>
          <a:prstGeom prst="rect">
            <a:avLst/>
          </a:prstGeom>
        </p:spPr>
        <p:txBody>
          <a:bodyPr wrap="square">
            <a:spAutoFit/>
          </a:bodyPr>
          <a:lstStyle/>
          <a:p>
            <a:r>
              <a:rPr lang="en-US" sz="2400" b="1" dirty="0">
                <a:latin typeface="Microsoft Sans Serif" charset="0"/>
                <a:ea typeface="Microsoft Sans Serif" charset="0"/>
                <a:cs typeface="Microsoft Sans Serif" charset="0"/>
              </a:rPr>
              <a:t>Network evolution</a:t>
            </a:r>
            <a:endParaRPr lang="en-US" sz="2400" b="1" dirty="0">
              <a:solidFill>
                <a:srgbClr val="43C2DE"/>
              </a:solidFill>
              <a:latin typeface="Microsoft Sans Serif" charset="0"/>
              <a:ea typeface="Microsoft Sans Serif" charset="0"/>
              <a:cs typeface="Microsoft Sans Serif" charset="0"/>
            </a:endParaRPr>
          </a:p>
          <a:p>
            <a:r>
              <a:rPr lang="en-US" altLang="zh-CN" sz="2400" b="1" dirty="0">
                <a:solidFill>
                  <a:srgbClr val="43C2DE"/>
                </a:solidFill>
                <a:latin typeface="Microsoft Sans Serif" charset="0"/>
                <a:ea typeface="Microsoft Sans Serif" charset="0"/>
                <a:cs typeface="Microsoft Sans Serif" charset="0"/>
              </a:rPr>
              <a:t>model and testing of topological dynamics</a:t>
            </a:r>
            <a:endParaRPr lang="zh-CN" altLang="en-US" sz="2400" b="1" dirty="0">
              <a:solidFill>
                <a:srgbClr val="43C2DE"/>
              </a:solidFill>
              <a:latin typeface="Microsoft Sans Serif" charset="0"/>
              <a:ea typeface="Microsoft Sans Serif" charset="0"/>
              <a:cs typeface="Microsoft Sans Serif" charset="0"/>
            </a:endParaRPr>
          </a:p>
        </p:txBody>
      </p:sp>
      <p:cxnSp>
        <p:nvCxnSpPr>
          <p:cNvPr id="3" name="Straight Connector 2"/>
          <p:cNvCxnSpPr/>
          <p:nvPr/>
        </p:nvCxnSpPr>
        <p:spPr>
          <a:xfrm>
            <a:off x="506784" y="342900"/>
            <a:ext cx="0" cy="731520"/>
          </a:xfrm>
          <a:prstGeom prst="line">
            <a:avLst/>
          </a:prstGeom>
          <a:ln w="50800">
            <a:solidFill>
              <a:srgbClr val="21B9DE"/>
            </a:solidFill>
          </a:ln>
          <a:effectLst/>
        </p:spPr>
        <p:style>
          <a:lnRef idx="2">
            <a:schemeClr val="accent1"/>
          </a:lnRef>
          <a:fillRef idx="0">
            <a:schemeClr val="accent1"/>
          </a:fillRef>
          <a:effectRef idx="1">
            <a:schemeClr val="accent1"/>
          </a:effectRef>
          <a:fontRef idx="minor">
            <a:schemeClr val="tx1"/>
          </a:fontRef>
        </p:style>
      </p:cxnSp>
      <p:sp>
        <p:nvSpPr>
          <p:cNvPr id="157" name="TextBox 156"/>
          <p:cNvSpPr txBox="1"/>
          <p:nvPr/>
        </p:nvSpPr>
        <p:spPr>
          <a:xfrm>
            <a:off x="591190" y="2300187"/>
            <a:ext cx="1367712" cy="523220"/>
          </a:xfrm>
          <a:prstGeom prst="rect">
            <a:avLst/>
          </a:prstGeom>
          <a:noFill/>
        </p:spPr>
        <p:txBody>
          <a:bodyPr wrap="square" rtlCol="0">
            <a:spAutoFit/>
          </a:bodyPr>
          <a:lstStyle/>
          <a:p>
            <a:pPr algn="r"/>
            <a:r>
              <a:rPr lang="en-US" sz="1400" b="1" dirty="0">
                <a:solidFill>
                  <a:schemeClr val="bg1">
                    <a:lumMod val="65000"/>
                  </a:schemeClr>
                </a:solidFill>
                <a:latin typeface="Microsoft Sans Serif" charset="0"/>
                <a:ea typeface="Microsoft Sans Serif" charset="0"/>
                <a:cs typeface="Microsoft Sans Serif" charset="0"/>
              </a:rPr>
              <a:t>Parental</a:t>
            </a:r>
          </a:p>
          <a:p>
            <a:pPr algn="r"/>
            <a:r>
              <a:rPr lang="en-US" sz="1400" b="1" dirty="0">
                <a:solidFill>
                  <a:schemeClr val="bg1">
                    <a:lumMod val="65000"/>
                  </a:schemeClr>
                </a:solidFill>
                <a:latin typeface="Microsoft Sans Serif" charset="0"/>
                <a:ea typeface="Microsoft Sans Serif" charset="0"/>
                <a:cs typeface="Microsoft Sans Serif" charset="0"/>
              </a:rPr>
              <a:t>networks</a:t>
            </a:r>
          </a:p>
        </p:txBody>
      </p:sp>
      <p:grpSp>
        <p:nvGrpSpPr>
          <p:cNvPr id="83" name="Group 82"/>
          <p:cNvGrpSpPr/>
          <p:nvPr/>
        </p:nvGrpSpPr>
        <p:grpSpPr>
          <a:xfrm>
            <a:off x="1977505" y="1908317"/>
            <a:ext cx="2077114" cy="1306960"/>
            <a:chOff x="4642487" y="216756"/>
            <a:chExt cx="2077114" cy="1306960"/>
          </a:xfrm>
        </p:grpSpPr>
        <p:sp>
          <p:nvSpPr>
            <p:cNvPr id="89" name="Arc 88"/>
            <p:cNvSpPr>
              <a:spLocks noChangeAspect="1"/>
            </p:cNvSpPr>
            <p:nvPr/>
          </p:nvSpPr>
          <p:spPr>
            <a:xfrm>
              <a:off x="4642487" y="297024"/>
              <a:ext cx="1303760" cy="1139733"/>
            </a:xfrm>
            <a:prstGeom prst="arc">
              <a:avLst>
                <a:gd name="adj1" fmla="val 5405489"/>
                <a:gd name="adj2" fmla="val 16223780"/>
              </a:avLst>
            </a:prstGeom>
            <a:ln>
              <a:solidFill>
                <a:srgbClr val="EF657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Arc 91"/>
            <p:cNvSpPr>
              <a:spLocks noChangeAspect="1"/>
            </p:cNvSpPr>
            <p:nvPr/>
          </p:nvSpPr>
          <p:spPr>
            <a:xfrm>
              <a:off x="4798277" y="290492"/>
              <a:ext cx="939812" cy="868679"/>
            </a:xfrm>
            <a:prstGeom prst="arc">
              <a:avLst>
                <a:gd name="adj1" fmla="val 5405489"/>
                <a:gd name="adj2" fmla="val 16223780"/>
              </a:avLst>
            </a:prstGeom>
            <a:ln>
              <a:solidFill>
                <a:srgbClr val="EF657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4" name="Oval 83"/>
            <p:cNvSpPr>
              <a:spLocks noChangeAspect="1"/>
            </p:cNvSpPr>
            <p:nvPr/>
          </p:nvSpPr>
          <p:spPr>
            <a:xfrm>
              <a:off x="5177179" y="217648"/>
              <a:ext cx="172118" cy="173736"/>
            </a:xfrm>
            <a:prstGeom prst="ellipse">
              <a:avLst/>
            </a:prstGeom>
            <a:solidFill>
              <a:srgbClr val="EF65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a:spLocks noChangeAspect="1"/>
            </p:cNvSpPr>
            <p:nvPr/>
          </p:nvSpPr>
          <p:spPr>
            <a:xfrm>
              <a:off x="5177179" y="500731"/>
              <a:ext cx="172118" cy="173736"/>
            </a:xfrm>
            <a:prstGeom prst="ellipse">
              <a:avLst/>
            </a:prstGeom>
            <a:solidFill>
              <a:srgbClr val="EF65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a:spLocks noChangeAspect="1"/>
            </p:cNvSpPr>
            <p:nvPr/>
          </p:nvSpPr>
          <p:spPr>
            <a:xfrm>
              <a:off x="5177179" y="783814"/>
              <a:ext cx="172118" cy="173736"/>
            </a:xfrm>
            <a:prstGeom prst="ellipse">
              <a:avLst/>
            </a:prstGeom>
            <a:solidFill>
              <a:srgbClr val="EF65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a:spLocks noChangeAspect="1"/>
            </p:cNvSpPr>
            <p:nvPr/>
          </p:nvSpPr>
          <p:spPr>
            <a:xfrm>
              <a:off x="5177179" y="1066897"/>
              <a:ext cx="172118" cy="173736"/>
            </a:xfrm>
            <a:prstGeom prst="ellipse">
              <a:avLst/>
            </a:prstGeom>
            <a:solidFill>
              <a:srgbClr val="EF65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a:spLocks noChangeAspect="1"/>
            </p:cNvSpPr>
            <p:nvPr/>
          </p:nvSpPr>
          <p:spPr>
            <a:xfrm>
              <a:off x="5177179" y="1349980"/>
              <a:ext cx="172118" cy="173736"/>
            </a:xfrm>
            <a:prstGeom prst="ellipse">
              <a:avLst/>
            </a:prstGeom>
            <a:solidFill>
              <a:srgbClr val="EF65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Arc 89"/>
            <p:cNvSpPr>
              <a:spLocks noChangeAspect="1"/>
            </p:cNvSpPr>
            <p:nvPr/>
          </p:nvSpPr>
          <p:spPr>
            <a:xfrm>
              <a:off x="4942933" y="302394"/>
              <a:ext cx="604158" cy="558430"/>
            </a:xfrm>
            <a:prstGeom prst="arc">
              <a:avLst>
                <a:gd name="adj1" fmla="val 5405489"/>
                <a:gd name="adj2" fmla="val 16223780"/>
              </a:avLst>
            </a:prstGeom>
            <a:ln>
              <a:solidFill>
                <a:srgbClr val="EF657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1" name="Arc 90"/>
            <p:cNvSpPr>
              <a:spLocks noChangeAspect="1"/>
            </p:cNvSpPr>
            <p:nvPr/>
          </p:nvSpPr>
          <p:spPr>
            <a:xfrm>
              <a:off x="4942933" y="869460"/>
              <a:ext cx="604158" cy="558430"/>
            </a:xfrm>
            <a:prstGeom prst="arc">
              <a:avLst>
                <a:gd name="adj1" fmla="val 5405489"/>
                <a:gd name="adj2" fmla="val 16223780"/>
              </a:avLst>
            </a:prstGeom>
            <a:ln>
              <a:solidFill>
                <a:srgbClr val="EF657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93" name="Straight Connector 92"/>
            <p:cNvCxnSpPr>
              <a:endCxn id="123" idx="0"/>
            </p:cNvCxnSpPr>
            <p:nvPr/>
          </p:nvCxnSpPr>
          <p:spPr>
            <a:xfrm>
              <a:off x="5263238" y="674467"/>
              <a:ext cx="0" cy="109347"/>
            </a:xfrm>
            <a:prstGeom prst="line">
              <a:avLst/>
            </a:prstGeom>
            <a:ln>
              <a:solidFill>
                <a:srgbClr val="EF6571"/>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a:stCxn id="123" idx="4"/>
            </p:cNvCxnSpPr>
            <p:nvPr/>
          </p:nvCxnSpPr>
          <p:spPr>
            <a:xfrm>
              <a:off x="5263238" y="957550"/>
              <a:ext cx="0" cy="109347"/>
            </a:xfrm>
            <a:prstGeom prst="line">
              <a:avLst/>
            </a:prstGeom>
            <a:ln>
              <a:solidFill>
                <a:srgbClr val="EF6571"/>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5263238" y="1240633"/>
              <a:ext cx="0" cy="109347"/>
            </a:xfrm>
            <a:prstGeom prst="line">
              <a:avLst/>
            </a:prstGeom>
            <a:ln>
              <a:solidFill>
                <a:srgbClr val="EF6571"/>
              </a:solidFill>
            </a:ln>
            <a:effectLst/>
          </p:spPr>
          <p:style>
            <a:lnRef idx="2">
              <a:schemeClr val="accent1"/>
            </a:lnRef>
            <a:fillRef idx="0">
              <a:schemeClr val="accent1"/>
            </a:fillRef>
            <a:effectRef idx="1">
              <a:schemeClr val="accent1"/>
            </a:effectRef>
            <a:fontRef idx="minor">
              <a:schemeClr val="tx1"/>
            </a:fontRef>
          </p:style>
        </p:cxnSp>
        <p:sp>
          <p:nvSpPr>
            <p:cNvPr id="320" name="Arc 319"/>
            <p:cNvSpPr>
              <a:spLocks noChangeAspect="1"/>
            </p:cNvSpPr>
            <p:nvPr/>
          </p:nvSpPr>
          <p:spPr>
            <a:xfrm flipH="1">
              <a:off x="5415841" y="296132"/>
              <a:ext cx="1303760" cy="1139733"/>
            </a:xfrm>
            <a:prstGeom prst="arc">
              <a:avLst>
                <a:gd name="adj1" fmla="val 5405489"/>
                <a:gd name="adj2" fmla="val 16223780"/>
              </a:avLst>
            </a:prstGeom>
            <a:ln>
              <a:solidFill>
                <a:srgbClr val="6FE0C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2" name="Oval 321"/>
            <p:cNvSpPr>
              <a:spLocks noChangeAspect="1"/>
            </p:cNvSpPr>
            <p:nvPr/>
          </p:nvSpPr>
          <p:spPr>
            <a:xfrm flipH="1">
              <a:off x="6012791" y="216756"/>
              <a:ext cx="172118" cy="173736"/>
            </a:xfrm>
            <a:prstGeom prst="ellipse">
              <a:avLst/>
            </a:prstGeom>
            <a:solidFill>
              <a:srgbClr val="6FE0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3" name="Oval 322"/>
            <p:cNvSpPr>
              <a:spLocks noChangeAspect="1"/>
            </p:cNvSpPr>
            <p:nvPr/>
          </p:nvSpPr>
          <p:spPr>
            <a:xfrm flipH="1">
              <a:off x="6012791" y="499839"/>
              <a:ext cx="172118" cy="173736"/>
            </a:xfrm>
            <a:prstGeom prst="ellipse">
              <a:avLst/>
            </a:prstGeom>
            <a:solidFill>
              <a:srgbClr val="6FE0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4" name="Oval 323"/>
            <p:cNvSpPr>
              <a:spLocks noChangeAspect="1"/>
            </p:cNvSpPr>
            <p:nvPr/>
          </p:nvSpPr>
          <p:spPr>
            <a:xfrm flipH="1">
              <a:off x="6012791" y="782922"/>
              <a:ext cx="172118" cy="173736"/>
            </a:xfrm>
            <a:prstGeom prst="ellipse">
              <a:avLst/>
            </a:prstGeom>
            <a:solidFill>
              <a:srgbClr val="6FE0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5" name="Oval 324"/>
            <p:cNvSpPr>
              <a:spLocks noChangeAspect="1"/>
            </p:cNvSpPr>
            <p:nvPr/>
          </p:nvSpPr>
          <p:spPr>
            <a:xfrm flipH="1">
              <a:off x="6012791" y="1066005"/>
              <a:ext cx="172118" cy="173736"/>
            </a:xfrm>
            <a:prstGeom prst="ellipse">
              <a:avLst/>
            </a:prstGeom>
            <a:solidFill>
              <a:srgbClr val="6FE0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6" name="Oval 325"/>
            <p:cNvSpPr>
              <a:spLocks noChangeAspect="1"/>
            </p:cNvSpPr>
            <p:nvPr/>
          </p:nvSpPr>
          <p:spPr>
            <a:xfrm flipH="1">
              <a:off x="6012791" y="1349088"/>
              <a:ext cx="172118" cy="173736"/>
            </a:xfrm>
            <a:prstGeom prst="ellipse">
              <a:avLst/>
            </a:prstGeom>
            <a:solidFill>
              <a:srgbClr val="6FE0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8" name="Arc 327"/>
            <p:cNvSpPr>
              <a:spLocks noChangeAspect="1"/>
            </p:cNvSpPr>
            <p:nvPr/>
          </p:nvSpPr>
          <p:spPr>
            <a:xfrm flipH="1">
              <a:off x="5814997" y="868568"/>
              <a:ext cx="604158" cy="558430"/>
            </a:xfrm>
            <a:prstGeom prst="arc">
              <a:avLst>
                <a:gd name="adj1" fmla="val 5405489"/>
                <a:gd name="adj2" fmla="val 16223780"/>
              </a:avLst>
            </a:prstGeom>
            <a:ln>
              <a:solidFill>
                <a:srgbClr val="6FE0C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29" name="Straight Connector 328"/>
            <p:cNvCxnSpPr/>
            <p:nvPr/>
          </p:nvCxnSpPr>
          <p:spPr>
            <a:xfrm flipH="1">
              <a:off x="6098850" y="673575"/>
              <a:ext cx="0" cy="109347"/>
            </a:xfrm>
            <a:prstGeom prst="line">
              <a:avLst/>
            </a:prstGeom>
            <a:ln>
              <a:solidFill>
                <a:srgbClr val="6FE0C2"/>
              </a:solidFill>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p:cNvCxnSpPr>
              <a:stCxn id="322" idx="4"/>
              <a:endCxn id="323" idx="0"/>
            </p:cNvCxnSpPr>
            <p:nvPr/>
          </p:nvCxnSpPr>
          <p:spPr>
            <a:xfrm>
              <a:off x="6098850" y="390492"/>
              <a:ext cx="0" cy="109347"/>
            </a:xfrm>
            <a:prstGeom prst="line">
              <a:avLst/>
            </a:prstGeom>
            <a:ln>
              <a:solidFill>
                <a:srgbClr val="6FE0C2"/>
              </a:solidFill>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p:cNvCxnSpPr>
              <a:endCxn id="326" idx="0"/>
            </p:cNvCxnSpPr>
            <p:nvPr/>
          </p:nvCxnSpPr>
          <p:spPr>
            <a:xfrm>
              <a:off x="6098850" y="1239741"/>
              <a:ext cx="0" cy="109347"/>
            </a:xfrm>
            <a:prstGeom prst="line">
              <a:avLst/>
            </a:prstGeom>
            <a:ln>
              <a:solidFill>
                <a:srgbClr val="6FE0C2"/>
              </a:solidFill>
            </a:ln>
            <a:effectLst/>
          </p:spPr>
          <p:style>
            <a:lnRef idx="2">
              <a:schemeClr val="accent1"/>
            </a:lnRef>
            <a:fillRef idx="0">
              <a:schemeClr val="accent1"/>
            </a:fillRef>
            <a:effectRef idx="1">
              <a:schemeClr val="accent1"/>
            </a:effectRef>
            <a:fontRef idx="minor">
              <a:schemeClr val="tx1"/>
            </a:fontRef>
          </p:style>
        </p:cxnSp>
        <p:sp>
          <p:nvSpPr>
            <p:cNvPr id="335" name="Arc 334"/>
            <p:cNvSpPr>
              <a:spLocks noChangeAspect="1"/>
            </p:cNvSpPr>
            <p:nvPr/>
          </p:nvSpPr>
          <p:spPr>
            <a:xfrm flipH="1">
              <a:off x="5633150" y="565478"/>
              <a:ext cx="939812" cy="868679"/>
            </a:xfrm>
            <a:prstGeom prst="arc">
              <a:avLst>
                <a:gd name="adj1" fmla="val 5405489"/>
                <a:gd name="adj2" fmla="val 16223780"/>
              </a:avLst>
            </a:prstGeom>
            <a:ln>
              <a:solidFill>
                <a:srgbClr val="6FE0C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59" name="TextBox 158"/>
          <p:cNvSpPr txBox="1"/>
          <p:nvPr/>
        </p:nvSpPr>
        <p:spPr>
          <a:xfrm>
            <a:off x="591190" y="4365938"/>
            <a:ext cx="1367712" cy="523220"/>
          </a:xfrm>
          <a:prstGeom prst="rect">
            <a:avLst/>
          </a:prstGeom>
          <a:noFill/>
        </p:spPr>
        <p:txBody>
          <a:bodyPr wrap="square" rtlCol="0">
            <a:spAutoFit/>
          </a:bodyPr>
          <a:lstStyle/>
          <a:p>
            <a:pPr algn="r"/>
            <a:r>
              <a:rPr lang="en-US" sz="1400" b="1" dirty="0">
                <a:solidFill>
                  <a:schemeClr val="bg1">
                    <a:lumMod val="65000"/>
                  </a:schemeClr>
                </a:solidFill>
                <a:latin typeface="Microsoft Sans Serif" charset="0"/>
                <a:ea typeface="Microsoft Sans Serif" charset="0"/>
                <a:cs typeface="Microsoft Sans Serif" charset="0"/>
              </a:rPr>
              <a:t>Predicted</a:t>
            </a:r>
          </a:p>
          <a:p>
            <a:pPr algn="r"/>
            <a:r>
              <a:rPr lang="en-US" sz="1400" b="1" dirty="0">
                <a:solidFill>
                  <a:schemeClr val="bg1">
                    <a:lumMod val="65000"/>
                  </a:schemeClr>
                </a:solidFill>
                <a:latin typeface="Microsoft Sans Serif" charset="0"/>
                <a:ea typeface="Microsoft Sans Serif" charset="0"/>
                <a:cs typeface="Microsoft Sans Serif" charset="0"/>
              </a:rPr>
              <a:t>Network</a:t>
            </a:r>
          </a:p>
        </p:txBody>
      </p:sp>
      <p:sp>
        <p:nvSpPr>
          <p:cNvPr id="160" name="TextBox 159"/>
          <p:cNvSpPr txBox="1"/>
          <p:nvPr/>
        </p:nvSpPr>
        <p:spPr>
          <a:xfrm>
            <a:off x="7252419" y="2300187"/>
            <a:ext cx="1367712" cy="523220"/>
          </a:xfrm>
          <a:prstGeom prst="rect">
            <a:avLst/>
          </a:prstGeom>
          <a:noFill/>
        </p:spPr>
        <p:txBody>
          <a:bodyPr wrap="square" rtlCol="0">
            <a:spAutoFit/>
          </a:bodyPr>
          <a:lstStyle/>
          <a:p>
            <a:r>
              <a:rPr lang="en-US" sz="1400" b="1" dirty="0">
                <a:solidFill>
                  <a:schemeClr val="bg1">
                    <a:lumMod val="65000"/>
                  </a:schemeClr>
                </a:solidFill>
                <a:latin typeface="Microsoft Sans Serif" charset="0"/>
                <a:ea typeface="Microsoft Sans Serif" charset="0"/>
                <a:cs typeface="Microsoft Sans Serif" charset="0"/>
              </a:rPr>
              <a:t>Allopolyploid</a:t>
            </a:r>
          </a:p>
          <a:p>
            <a:r>
              <a:rPr lang="en-US" sz="1400" b="1" dirty="0">
                <a:solidFill>
                  <a:schemeClr val="bg1">
                    <a:lumMod val="65000"/>
                  </a:schemeClr>
                </a:solidFill>
                <a:latin typeface="Microsoft Sans Serif" charset="0"/>
                <a:ea typeface="Microsoft Sans Serif" charset="0"/>
                <a:cs typeface="Microsoft Sans Serif" charset="0"/>
              </a:rPr>
              <a:t>Network</a:t>
            </a:r>
          </a:p>
        </p:txBody>
      </p:sp>
      <p:sp>
        <p:nvSpPr>
          <p:cNvPr id="386" name="TextBox 385"/>
          <p:cNvSpPr txBox="1"/>
          <p:nvPr/>
        </p:nvSpPr>
        <p:spPr>
          <a:xfrm>
            <a:off x="3994799" y="1835847"/>
            <a:ext cx="1560378" cy="276999"/>
          </a:xfrm>
          <a:prstGeom prst="rect">
            <a:avLst/>
          </a:prstGeom>
          <a:noFill/>
        </p:spPr>
        <p:txBody>
          <a:bodyPr wrap="square" rtlCol="0">
            <a:spAutoFit/>
          </a:bodyPr>
          <a:lstStyle/>
          <a:p>
            <a:r>
              <a:rPr lang="en-US" sz="1200" b="1" i="1" dirty="0" err="1">
                <a:solidFill>
                  <a:srgbClr val="43C2DE"/>
                </a:solidFill>
                <a:latin typeface="Microsoft Sans Serif" charset="0"/>
                <a:ea typeface="Microsoft Sans Serif" charset="0"/>
                <a:cs typeface="Microsoft Sans Serif" charset="0"/>
              </a:rPr>
              <a:t>Allopolyploidization</a:t>
            </a:r>
            <a:endParaRPr lang="en-US" sz="1200" b="1" i="1" dirty="0">
              <a:solidFill>
                <a:srgbClr val="43C2DE"/>
              </a:solidFill>
              <a:latin typeface="Microsoft Sans Serif" charset="0"/>
              <a:ea typeface="Microsoft Sans Serif" charset="0"/>
              <a:cs typeface="Microsoft Sans Serif" charset="0"/>
            </a:endParaRPr>
          </a:p>
        </p:txBody>
      </p:sp>
      <p:sp>
        <p:nvSpPr>
          <p:cNvPr id="342" name="Down Arrow 341"/>
          <p:cNvSpPr/>
          <p:nvPr/>
        </p:nvSpPr>
        <p:spPr>
          <a:xfrm rot="16200000">
            <a:off x="4708602" y="2378653"/>
            <a:ext cx="252724" cy="366289"/>
          </a:xfrm>
          <a:prstGeom prst="downArrow">
            <a:avLst/>
          </a:prstGeom>
          <a:no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Group 4"/>
          <p:cNvGrpSpPr/>
          <p:nvPr/>
        </p:nvGrpSpPr>
        <p:grpSpPr>
          <a:xfrm>
            <a:off x="5390501" y="1908152"/>
            <a:ext cx="1712274" cy="1307290"/>
            <a:chOff x="6573901" y="2034987"/>
            <a:chExt cx="1712274" cy="1307290"/>
          </a:xfrm>
        </p:grpSpPr>
        <p:sp>
          <p:nvSpPr>
            <p:cNvPr id="486" name="Arc 485"/>
            <p:cNvSpPr>
              <a:spLocks noChangeAspect="1"/>
            </p:cNvSpPr>
            <p:nvPr/>
          </p:nvSpPr>
          <p:spPr>
            <a:xfrm flipH="1">
              <a:off x="7221167" y="2124040"/>
              <a:ext cx="914851" cy="845607"/>
            </a:xfrm>
            <a:prstGeom prst="arc">
              <a:avLst>
                <a:gd name="adj1" fmla="val 5405489"/>
                <a:gd name="adj2" fmla="val 16223780"/>
              </a:avLst>
            </a:prstGeom>
            <a:ln>
              <a:solidFill>
                <a:srgbClr val="6FE0C2"/>
              </a:solid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5" name="Oval 344"/>
            <p:cNvSpPr>
              <a:spLocks noChangeAspect="1"/>
            </p:cNvSpPr>
            <p:nvPr/>
          </p:nvSpPr>
          <p:spPr>
            <a:xfrm>
              <a:off x="7108593" y="2034987"/>
              <a:ext cx="172118" cy="173736"/>
            </a:xfrm>
            <a:prstGeom prst="ellipse">
              <a:avLst/>
            </a:prstGeom>
            <a:solidFill>
              <a:srgbClr val="EF65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6" name="Oval 345"/>
            <p:cNvSpPr>
              <a:spLocks noChangeAspect="1"/>
            </p:cNvSpPr>
            <p:nvPr/>
          </p:nvSpPr>
          <p:spPr>
            <a:xfrm>
              <a:off x="7108593" y="2318070"/>
              <a:ext cx="172118" cy="173736"/>
            </a:xfrm>
            <a:prstGeom prst="ellipse">
              <a:avLst/>
            </a:prstGeom>
            <a:solidFill>
              <a:srgbClr val="EF65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4" name="Oval 383"/>
            <p:cNvSpPr>
              <a:spLocks noChangeAspect="1"/>
            </p:cNvSpPr>
            <p:nvPr/>
          </p:nvSpPr>
          <p:spPr>
            <a:xfrm>
              <a:off x="7108593" y="2601153"/>
              <a:ext cx="172118" cy="173736"/>
            </a:xfrm>
            <a:prstGeom prst="ellipse">
              <a:avLst/>
            </a:prstGeom>
            <a:solidFill>
              <a:srgbClr val="EF65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5" name="Oval 384"/>
            <p:cNvSpPr>
              <a:spLocks noChangeAspect="1"/>
            </p:cNvSpPr>
            <p:nvPr/>
          </p:nvSpPr>
          <p:spPr>
            <a:xfrm>
              <a:off x="7108593" y="2884236"/>
              <a:ext cx="172118" cy="173736"/>
            </a:xfrm>
            <a:prstGeom prst="ellipse">
              <a:avLst/>
            </a:prstGeom>
            <a:solidFill>
              <a:srgbClr val="EF65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7" name="Oval 386"/>
            <p:cNvSpPr>
              <a:spLocks noChangeAspect="1"/>
            </p:cNvSpPr>
            <p:nvPr/>
          </p:nvSpPr>
          <p:spPr>
            <a:xfrm>
              <a:off x="7108593" y="3167319"/>
              <a:ext cx="172118" cy="173736"/>
            </a:xfrm>
            <a:prstGeom prst="ellipse">
              <a:avLst/>
            </a:prstGeom>
            <a:solidFill>
              <a:srgbClr val="EF65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0" name="Arc 389"/>
            <p:cNvSpPr>
              <a:spLocks noChangeAspect="1"/>
            </p:cNvSpPr>
            <p:nvPr/>
          </p:nvSpPr>
          <p:spPr>
            <a:xfrm>
              <a:off x="6573901" y="2114363"/>
              <a:ext cx="1303760" cy="1139733"/>
            </a:xfrm>
            <a:prstGeom prst="arc">
              <a:avLst>
                <a:gd name="adj1" fmla="val 5405489"/>
                <a:gd name="adj2" fmla="val 16223780"/>
              </a:avLst>
            </a:prstGeom>
            <a:ln>
              <a:solidFill>
                <a:srgbClr val="EF657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Arc 390"/>
            <p:cNvSpPr>
              <a:spLocks noChangeAspect="1"/>
            </p:cNvSpPr>
            <p:nvPr/>
          </p:nvSpPr>
          <p:spPr>
            <a:xfrm>
              <a:off x="6874347" y="2119733"/>
              <a:ext cx="604158" cy="558430"/>
            </a:xfrm>
            <a:prstGeom prst="arc">
              <a:avLst>
                <a:gd name="adj1" fmla="val 5405489"/>
                <a:gd name="adj2" fmla="val 16223780"/>
              </a:avLst>
            </a:prstGeom>
            <a:ln>
              <a:solidFill>
                <a:srgbClr val="EF657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2" name="Arc 391"/>
            <p:cNvSpPr>
              <a:spLocks noChangeAspect="1"/>
            </p:cNvSpPr>
            <p:nvPr/>
          </p:nvSpPr>
          <p:spPr>
            <a:xfrm>
              <a:off x="6874347" y="2686799"/>
              <a:ext cx="604158" cy="558430"/>
            </a:xfrm>
            <a:prstGeom prst="arc">
              <a:avLst>
                <a:gd name="adj1" fmla="val 5405489"/>
                <a:gd name="adj2" fmla="val 16223780"/>
              </a:avLst>
            </a:prstGeom>
            <a:ln>
              <a:solidFill>
                <a:srgbClr val="EF657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3" name="Arc 392"/>
            <p:cNvSpPr>
              <a:spLocks noChangeAspect="1"/>
            </p:cNvSpPr>
            <p:nvPr/>
          </p:nvSpPr>
          <p:spPr>
            <a:xfrm>
              <a:off x="6729691" y="2107831"/>
              <a:ext cx="939812" cy="868679"/>
            </a:xfrm>
            <a:prstGeom prst="arc">
              <a:avLst>
                <a:gd name="adj1" fmla="val 5405489"/>
                <a:gd name="adj2" fmla="val 16223780"/>
              </a:avLst>
            </a:prstGeom>
            <a:ln w="12700">
              <a:solidFill>
                <a:srgbClr val="EF6571"/>
              </a:solidFill>
              <a:prstDash val="sysDot"/>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94" name="Straight Connector 393"/>
            <p:cNvCxnSpPr/>
            <p:nvPr/>
          </p:nvCxnSpPr>
          <p:spPr>
            <a:xfrm>
              <a:off x="7194652" y="2491806"/>
              <a:ext cx="0" cy="109347"/>
            </a:xfrm>
            <a:prstGeom prst="line">
              <a:avLst/>
            </a:prstGeom>
            <a:ln cap="rnd">
              <a:solidFill>
                <a:srgbClr val="EF6571"/>
              </a:solidFill>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p:nvCxnSpPr>
          <p:spPr>
            <a:xfrm>
              <a:off x="7194652" y="2774889"/>
              <a:ext cx="0" cy="109347"/>
            </a:xfrm>
            <a:prstGeom prst="line">
              <a:avLst/>
            </a:prstGeom>
            <a:ln cap="rnd">
              <a:solidFill>
                <a:srgbClr val="EF6571"/>
              </a:solidFill>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p:nvCxnSpPr>
          <p:spPr>
            <a:xfrm>
              <a:off x="7194652" y="3057972"/>
              <a:ext cx="0" cy="109347"/>
            </a:xfrm>
            <a:prstGeom prst="line">
              <a:avLst/>
            </a:prstGeom>
            <a:ln cap="rnd">
              <a:solidFill>
                <a:srgbClr val="EF6571"/>
              </a:solidFill>
            </a:ln>
            <a:effectLst/>
          </p:spPr>
          <p:style>
            <a:lnRef idx="2">
              <a:schemeClr val="accent1"/>
            </a:lnRef>
            <a:fillRef idx="0">
              <a:schemeClr val="accent1"/>
            </a:fillRef>
            <a:effectRef idx="1">
              <a:schemeClr val="accent1"/>
            </a:effectRef>
            <a:fontRef idx="minor">
              <a:schemeClr val="tx1"/>
            </a:fontRef>
          </p:style>
        </p:cxnSp>
        <p:sp>
          <p:nvSpPr>
            <p:cNvPr id="397" name="Oval 396"/>
            <p:cNvSpPr>
              <a:spLocks noChangeAspect="1"/>
            </p:cNvSpPr>
            <p:nvPr/>
          </p:nvSpPr>
          <p:spPr>
            <a:xfrm flipH="1">
              <a:off x="7579365" y="2036209"/>
              <a:ext cx="172118" cy="173736"/>
            </a:xfrm>
            <a:prstGeom prst="ellipse">
              <a:avLst/>
            </a:prstGeom>
            <a:solidFill>
              <a:srgbClr val="6FE0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8" name="Oval 397"/>
            <p:cNvSpPr>
              <a:spLocks noChangeAspect="1"/>
            </p:cNvSpPr>
            <p:nvPr/>
          </p:nvSpPr>
          <p:spPr>
            <a:xfrm flipH="1">
              <a:off x="7579365" y="2319292"/>
              <a:ext cx="172118" cy="173736"/>
            </a:xfrm>
            <a:prstGeom prst="ellipse">
              <a:avLst/>
            </a:prstGeom>
            <a:solidFill>
              <a:srgbClr val="6FE0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9" name="Oval 398"/>
            <p:cNvSpPr>
              <a:spLocks noChangeAspect="1"/>
            </p:cNvSpPr>
            <p:nvPr/>
          </p:nvSpPr>
          <p:spPr>
            <a:xfrm flipH="1">
              <a:off x="7579365" y="2602375"/>
              <a:ext cx="172118" cy="173736"/>
            </a:xfrm>
            <a:prstGeom prst="ellipse">
              <a:avLst/>
            </a:prstGeom>
            <a:solidFill>
              <a:srgbClr val="6FE0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0" name="Oval 399"/>
            <p:cNvSpPr>
              <a:spLocks noChangeAspect="1"/>
            </p:cNvSpPr>
            <p:nvPr/>
          </p:nvSpPr>
          <p:spPr>
            <a:xfrm flipH="1">
              <a:off x="7579365" y="2885458"/>
              <a:ext cx="172118" cy="173736"/>
            </a:xfrm>
            <a:prstGeom prst="ellipse">
              <a:avLst/>
            </a:prstGeom>
            <a:solidFill>
              <a:srgbClr val="6FE0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1" name="Oval 400"/>
            <p:cNvSpPr>
              <a:spLocks noChangeAspect="1"/>
            </p:cNvSpPr>
            <p:nvPr/>
          </p:nvSpPr>
          <p:spPr>
            <a:xfrm flipH="1">
              <a:off x="7579365" y="3168541"/>
              <a:ext cx="172118" cy="173736"/>
            </a:xfrm>
            <a:prstGeom prst="ellipse">
              <a:avLst/>
            </a:prstGeom>
            <a:solidFill>
              <a:srgbClr val="6FE0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2" name="Arc 401"/>
            <p:cNvSpPr>
              <a:spLocks noChangeAspect="1"/>
            </p:cNvSpPr>
            <p:nvPr/>
          </p:nvSpPr>
          <p:spPr>
            <a:xfrm flipH="1">
              <a:off x="6982415" y="2115585"/>
              <a:ext cx="1303760" cy="1139733"/>
            </a:xfrm>
            <a:prstGeom prst="arc">
              <a:avLst>
                <a:gd name="adj1" fmla="val 5405489"/>
                <a:gd name="adj2" fmla="val 16223780"/>
              </a:avLst>
            </a:prstGeom>
            <a:ln w="12700">
              <a:solidFill>
                <a:srgbClr val="6FE0C2"/>
              </a:solidFill>
              <a:prstDash val="sysDot"/>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Arc 402"/>
            <p:cNvSpPr>
              <a:spLocks noChangeAspect="1"/>
            </p:cNvSpPr>
            <p:nvPr/>
          </p:nvSpPr>
          <p:spPr>
            <a:xfrm flipH="1">
              <a:off x="7381571" y="2688021"/>
              <a:ext cx="604158" cy="558430"/>
            </a:xfrm>
            <a:prstGeom prst="arc">
              <a:avLst>
                <a:gd name="adj1" fmla="val 5405489"/>
                <a:gd name="adj2" fmla="val 16223780"/>
              </a:avLst>
            </a:prstGeom>
            <a:ln>
              <a:solidFill>
                <a:srgbClr val="6FE0C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4" name="Arc 403"/>
            <p:cNvSpPr>
              <a:spLocks noChangeAspect="1"/>
            </p:cNvSpPr>
            <p:nvPr/>
          </p:nvSpPr>
          <p:spPr>
            <a:xfrm flipH="1">
              <a:off x="7207351" y="2398824"/>
              <a:ext cx="914851" cy="845607"/>
            </a:xfrm>
            <a:prstGeom prst="arc">
              <a:avLst>
                <a:gd name="adj1" fmla="val 5405489"/>
                <a:gd name="adj2" fmla="val 16223780"/>
              </a:avLst>
            </a:prstGeom>
            <a:ln>
              <a:solidFill>
                <a:srgbClr val="6FE0C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05" name="Straight Connector 404"/>
            <p:cNvCxnSpPr/>
            <p:nvPr/>
          </p:nvCxnSpPr>
          <p:spPr>
            <a:xfrm flipH="1">
              <a:off x="7665424" y="2493028"/>
              <a:ext cx="0" cy="109347"/>
            </a:xfrm>
            <a:prstGeom prst="line">
              <a:avLst/>
            </a:prstGeom>
            <a:ln>
              <a:solidFill>
                <a:srgbClr val="6FE0C2"/>
              </a:solidFill>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p:nvCxnSpPr>
          <p:spPr>
            <a:xfrm>
              <a:off x="7665424" y="2209945"/>
              <a:ext cx="0" cy="109347"/>
            </a:xfrm>
            <a:prstGeom prst="line">
              <a:avLst/>
            </a:prstGeom>
            <a:ln>
              <a:solidFill>
                <a:srgbClr val="6FE0C2"/>
              </a:solidFill>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p:nvCxnSpPr>
          <p:spPr>
            <a:xfrm flipH="1">
              <a:off x="7665424" y="3059194"/>
              <a:ext cx="0" cy="109347"/>
            </a:xfrm>
            <a:prstGeom prst="line">
              <a:avLst/>
            </a:prstGeom>
            <a:ln>
              <a:solidFill>
                <a:srgbClr val="6FE0C2"/>
              </a:solidFill>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p:nvCxnSpPr>
          <p:spPr>
            <a:xfrm flipV="1">
              <a:off x="7280711" y="2972326"/>
              <a:ext cx="298654" cy="281861"/>
            </a:xfrm>
            <a:prstGeom prst="line">
              <a:avLst/>
            </a:prstGeom>
            <a:ln cap="rnd">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p:nvCxnSpPr>
          <p:spPr>
            <a:xfrm flipV="1">
              <a:off x="7280711" y="2689243"/>
              <a:ext cx="298654" cy="555987"/>
            </a:xfrm>
            <a:prstGeom prst="line">
              <a:avLst/>
            </a:prstGeom>
            <a:ln cap="rnd">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p:nvCxnSpPr>
          <p:spPr>
            <a:xfrm flipV="1">
              <a:off x="7280711" y="2123077"/>
              <a:ext cx="298654" cy="1122152"/>
            </a:xfrm>
            <a:prstGeom prst="line">
              <a:avLst/>
            </a:prstGeom>
            <a:ln cap="rnd">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p:nvCxnSpPr>
          <p:spPr>
            <a:xfrm flipH="1" flipV="1">
              <a:off x="7280711" y="2971104"/>
              <a:ext cx="298654" cy="284305"/>
            </a:xfrm>
            <a:prstGeom prst="line">
              <a:avLst/>
            </a:prstGeom>
            <a:ln cap="rnd">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p:nvCxnSpPr>
          <p:spPr>
            <a:xfrm flipH="1" flipV="1">
              <a:off x="7280711" y="2688021"/>
              <a:ext cx="298654" cy="567388"/>
            </a:xfrm>
            <a:prstGeom prst="line">
              <a:avLst/>
            </a:prstGeom>
            <a:ln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p:nvCxnSpPr>
          <p:spPr>
            <a:xfrm flipH="1" flipV="1">
              <a:off x="7280711" y="2121855"/>
              <a:ext cx="298654" cy="1133554"/>
            </a:xfrm>
            <a:prstGeom prst="line">
              <a:avLst/>
            </a:prstGeom>
            <a:ln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p:nvCxnSpPr>
          <p:spPr>
            <a:xfrm flipH="1" flipV="1">
              <a:off x="7280711" y="2688021"/>
              <a:ext cx="298654" cy="284305"/>
            </a:xfrm>
            <a:prstGeom prst="line">
              <a:avLst/>
            </a:prstGeom>
            <a:ln cap="rnd">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p:nvCxnSpPr>
          <p:spPr>
            <a:xfrm flipH="1">
              <a:off x="7280711" y="2689243"/>
              <a:ext cx="298654" cy="281861"/>
            </a:xfrm>
            <a:prstGeom prst="line">
              <a:avLst/>
            </a:prstGeom>
            <a:ln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p:nvCxnSpPr>
          <p:spPr>
            <a:xfrm>
              <a:off x="7280711" y="2121855"/>
              <a:ext cx="298654" cy="850471"/>
            </a:xfrm>
            <a:prstGeom prst="line">
              <a:avLst/>
            </a:prstGeom>
            <a:ln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p:nvCxnSpPr>
          <p:spPr>
            <a:xfrm flipV="1">
              <a:off x="7280711" y="2406160"/>
              <a:ext cx="298654" cy="281861"/>
            </a:xfrm>
            <a:prstGeom prst="line">
              <a:avLst/>
            </a:prstGeom>
            <a:ln cap="rnd">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p:nvCxnSpPr>
          <p:spPr>
            <a:xfrm>
              <a:off x="7280711" y="2121855"/>
              <a:ext cx="298654" cy="1222"/>
            </a:xfrm>
            <a:prstGeom prst="line">
              <a:avLst/>
            </a:prstGeom>
            <a:ln cap="rnd">
              <a:solidFill>
                <a:schemeClr val="bg1">
                  <a:lumMod val="8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p:nvCxnSpPr>
          <p:spPr>
            <a:xfrm>
              <a:off x="7280711" y="2404938"/>
              <a:ext cx="298654" cy="284305"/>
            </a:xfrm>
            <a:prstGeom prst="line">
              <a:avLst/>
            </a:prstGeom>
            <a:ln cap="rnd">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p:nvCxnSpPr>
          <p:spPr>
            <a:xfrm>
              <a:off x="7280711" y="2121855"/>
              <a:ext cx="298654" cy="567388"/>
            </a:xfrm>
            <a:prstGeom prst="line">
              <a:avLst/>
            </a:prstGeom>
            <a:ln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p:nvCxnSpPr>
          <p:spPr>
            <a:xfrm flipV="1">
              <a:off x="7280711" y="2123077"/>
              <a:ext cx="298654" cy="848027"/>
            </a:xfrm>
            <a:prstGeom prst="line">
              <a:avLst/>
            </a:prstGeom>
            <a:ln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1079051" y="3380131"/>
            <a:ext cx="2793148" cy="1838597"/>
            <a:chOff x="1079051" y="3380131"/>
            <a:chExt cx="2793148" cy="1838597"/>
          </a:xfrm>
        </p:grpSpPr>
        <p:sp>
          <p:nvSpPr>
            <p:cNvPr id="343" name="TextBox 342"/>
            <p:cNvSpPr txBox="1"/>
            <p:nvPr/>
          </p:nvSpPr>
          <p:spPr>
            <a:xfrm>
              <a:off x="1079051" y="3425424"/>
              <a:ext cx="1846563" cy="461665"/>
            </a:xfrm>
            <a:prstGeom prst="rect">
              <a:avLst/>
            </a:prstGeom>
            <a:noFill/>
          </p:spPr>
          <p:txBody>
            <a:bodyPr wrap="square" rtlCol="0">
              <a:spAutoFit/>
            </a:bodyPr>
            <a:lstStyle/>
            <a:p>
              <a:r>
                <a:rPr lang="en-US" sz="1200" b="1" i="1" dirty="0">
                  <a:solidFill>
                    <a:schemeClr val="bg1">
                      <a:lumMod val="65000"/>
                    </a:schemeClr>
                  </a:solidFill>
                  <a:latin typeface="Microsoft Sans Serif" charset="0"/>
                  <a:ea typeface="Microsoft Sans Serif" charset="0"/>
                  <a:cs typeface="Microsoft Sans Serif" charset="0"/>
                </a:rPr>
                <a:t>Predict inter-genome connections</a:t>
              </a:r>
            </a:p>
          </p:txBody>
        </p:sp>
        <p:grpSp>
          <p:nvGrpSpPr>
            <p:cNvPr id="422" name="Group 421"/>
            <p:cNvGrpSpPr/>
            <p:nvPr/>
          </p:nvGrpSpPr>
          <p:grpSpPr>
            <a:xfrm>
              <a:off x="2159925" y="3911438"/>
              <a:ext cx="1712274" cy="1307290"/>
              <a:chOff x="4874249" y="2150823"/>
              <a:chExt cx="1712274" cy="1307290"/>
            </a:xfrm>
          </p:grpSpPr>
          <p:sp>
            <p:nvSpPr>
              <p:cNvPr id="423" name="Arc 422"/>
              <p:cNvSpPr>
                <a:spLocks noChangeAspect="1"/>
              </p:cNvSpPr>
              <p:nvPr/>
            </p:nvSpPr>
            <p:spPr>
              <a:xfrm>
                <a:off x="4874249" y="2230199"/>
                <a:ext cx="1303760" cy="1139733"/>
              </a:xfrm>
              <a:prstGeom prst="arc">
                <a:avLst>
                  <a:gd name="adj1" fmla="val 5405489"/>
                  <a:gd name="adj2" fmla="val 16223780"/>
                </a:avLst>
              </a:prstGeom>
              <a:ln>
                <a:solidFill>
                  <a:srgbClr val="EF657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4" name="Arc 423"/>
              <p:cNvSpPr>
                <a:spLocks noChangeAspect="1"/>
              </p:cNvSpPr>
              <p:nvPr/>
            </p:nvSpPr>
            <p:spPr>
              <a:xfrm>
                <a:off x="5174695" y="2235569"/>
                <a:ext cx="604158" cy="558430"/>
              </a:xfrm>
              <a:prstGeom prst="arc">
                <a:avLst>
                  <a:gd name="adj1" fmla="val 5405489"/>
                  <a:gd name="adj2" fmla="val 16223780"/>
                </a:avLst>
              </a:prstGeom>
              <a:ln>
                <a:solidFill>
                  <a:srgbClr val="EF657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5" name="Arc 424"/>
              <p:cNvSpPr>
                <a:spLocks noChangeAspect="1"/>
              </p:cNvSpPr>
              <p:nvPr/>
            </p:nvSpPr>
            <p:spPr>
              <a:xfrm>
                <a:off x="5174695" y="2802635"/>
                <a:ext cx="604158" cy="558430"/>
              </a:xfrm>
              <a:prstGeom prst="arc">
                <a:avLst>
                  <a:gd name="adj1" fmla="val 5405489"/>
                  <a:gd name="adj2" fmla="val 16223780"/>
                </a:avLst>
              </a:prstGeom>
              <a:ln>
                <a:solidFill>
                  <a:srgbClr val="EF657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6" name="Arc 425"/>
              <p:cNvSpPr>
                <a:spLocks noChangeAspect="1"/>
              </p:cNvSpPr>
              <p:nvPr/>
            </p:nvSpPr>
            <p:spPr>
              <a:xfrm>
                <a:off x="5030039" y="2223667"/>
                <a:ext cx="939812" cy="868679"/>
              </a:xfrm>
              <a:prstGeom prst="arc">
                <a:avLst>
                  <a:gd name="adj1" fmla="val 5405489"/>
                  <a:gd name="adj2" fmla="val 16223780"/>
                </a:avLst>
              </a:prstGeom>
              <a:ln>
                <a:solidFill>
                  <a:srgbClr val="EF657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27" name="Straight Connector 426"/>
              <p:cNvCxnSpPr/>
              <p:nvPr/>
            </p:nvCxnSpPr>
            <p:spPr>
              <a:xfrm>
                <a:off x="5495000" y="2607642"/>
                <a:ext cx="0" cy="109347"/>
              </a:xfrm>
              <a:prstGeom prst="line">
                <a:avLst/>
              </a:prstGeom>
              <a:ln cap="rnd">
                <a:solidFill>
                  <a:srgbClr val="EF6571"/>
                </a:solidFill>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p:nvCxnSpPr>
            <p:spPr>
              <a:xfrm>
                <a:off x="5495000" y="2890725"/>
                <a:ext cx="0" cy="109347"/>
              </a:xfrm>
              <a:prstGeom prst="line">
                <a:avLst/>
              </a:prstGeom>
              <a:ln cap="rnd">
                <a:solidFill>
                  <a:srgbClr val="EF6571"/>
                </a:solidFill>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p:nvCxnSpPr>
            <p:spPr>
              <a:xfrm>
                <a:off x="5495000" y="3173808"/>
                <a:ext cx="0" cy="109347"/>
              </a:xfrm>
              <a:prstGeom prst="line">
                <a:avLst/>
              </a:prstGeom>
              <a:ln cap="rnd">
                <a:solidFill>
                  <a:srgbClr val="EF6571"/>
                </a:solidFill>
              </a:ln>
              <a:effectLst/>
            </p:spPr>
            <p:style>
              <a:lnRef idx="2">
                <a:schemeClr val="accent1"/>
              </a:lnRef>
              <a:fillRef idx="0">
                <a:schemeClr val="accent1"/>
              </a:fillRef>
              <a:effectRef idx="1">
                <a:schemeClr val="accent1"/>
              </a:effectRef>
              <a:fontRef idx="minor">
                <a:schemeClr val="tx1"/>
              </a:fontRef>
            </p:style>
          </p:cxnSp>
          <p:sp>
            <p:nvSpPr>
              <p:cNvPr id="430" name="Arc 429"/>
              <p:cNvSpPr>
                <a:spLocks noChangeAspect="1"/>
              </p:cNvSpPr>
              <p:nvPr/>
            </p:nvSpPr>
            <p:spPr>
              <a:xfrm flipH="1">
                <a:off x="5282763" y="2231421"/>
                <a:ext cx="1303760" cy="1139733"/>
              </a:xfrm>
              <a:prstGeom prst="arc">
                <a:avLst>
                  <a:gd name="adj1" fmla="val 5405489"/>
                  <a:gd name="adj2" fmla="val 16223780"/>
                </a:avLst>
              </a:prstGeom>
              <a:ln>
                <a:solidFill>
                  <a:srgbClr val="6FE0C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1" name="Arc 430"/>
              <p:cNvSpPr>
                <a:spLocks noChangeAspect="1"/>
              </p:cNvSpPr>
              <p:nvPr/>
            </p:nvSpPr>
            <p:spPr>
              <a:xfrm flipH="1">
                <a:off x="5681919" y="2803857"/>
                <a:ext cx="604158" cy="558430"/>
              </a:xfrm>
              <a:prstGeom prst="arc">
                <a:avLst>
                  <a:gd name="adj1" fmla="val 5405489"/>
                  <a:gd name="adj2" fmla="val 16223780"/>
                </a:avLst>
              </a:prstGeom>
              <a:ln>
                <a:solidFill>
                  <a:srgbClr val="6FE0C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2" name="Arc 431"/>
              <p:cNvSpPr>
                <a:spLocks noChangeAspect="1"/>
              </p:cNvSpPr>
              <p:nvPr/>
            </p:nvSpPr>
            <p:spPr>
              <a:xfrm flipH="1">
                <a:off x="5507699" y="2514660"/>
                <a:ext cx="914851" cy="845607"/>
              </a:xfrm>
              <a:prstGeom prst="arc">
                <a:avLst>
                  <a:gd name="adj1" fmla="val 5405489"/>
                  <a:gd name="adj2" fmla="val 16223780"/>
                </a:avLst>
              </a:prstGeom>
              <a:ln>
                <a:solidFill>
                  <a:srgbClr val="6FE0C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33" name="Straight Connector 432"/>
              <p:cNvCxnSpPr/>
              <p:nvPr/>
            </p:nvCxnSpPr>
            <p:spPr>
              <a:xfrm flipH="1">
                <a:off x="5965772" y="2608864"/>
                <a:ext cx="0" cy="109347"/>
              </a:xfrm>
              <a:prstGeom prst="line">
                <a:avLst/>
              </a:prstGeom>
              <a:ln>
                <a:solidFill>
                  <a:srgbClr val="6FE0C2"/>
                </a:solidFill>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p:nvCxnSpPr>
            <p:spPr>
              <a:xfrm>
                <a:off x="5965772" y="2325781"/>
                <a:ext cx="0" cy="109347"/>
              </a:xfrm>
              <a:prstGeom prst="line">
                <a:avLst/>
              </a:prstGeom>
              <a:ln>
                <a:solidFill>
                  <a:srgbClr val="6FE0C2"/>
                </a:solidFill>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p:nvCxnSpPr>
            <p:spPr>
              <a:xfrm flipH="1">
                <a:off x="5965772" y="3175030"/>
                <a:ext cx="0" cy="109347"/>
              </a:xfrm>
              <a:prstGeom prst="line">
                <a:avLst/>
              </a:prstGeom>
              <a:ln>
                <a:solidFill>
                  <a:srgbClr val="6FE0C2"/>
                </a:solidFill>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p:nvCxnSpPr>
            <p:spPr>
              <a:xfrm flipV="1">
                <a:off x="5581059" y="3088162"/>
                <a:ext cx="298654" cy="281861"/>
              </a:xfrm>
              <a:prstGeom prst="line">
                <a:avLst/>
              </a:prstGeom>
              <a:ln cap="rnd">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p:nvCxnSpPr>
            <p:spPr>
              <a:xfrm flipV="1">
                <a:off x="5581059" y="2805079"/>
                <a:ext cx="298654" cy="555987"/>
              </a:xfrm>
              <a:prstGeom prst="line">
                <a:avLst/>
              </a:prstGeom>
              <a:ln cap="rnd">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p:nvCxnSpPr>
            <p:spPr>
              <a:xfrm flipV="1">
                <a:off x="5581059" y="2238913"/>
                <a:ext cx="298654" cy="1122152"/>
              </a:xfrm>
              <a:prstGeom prst="line">
                <a:avLst/>
              </a:prstGeom>
              <a:ln cap="rnd">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p:nvCxnSpPr>
            <p:spPr>
              <a:xfrm flipH="1" flipV="1">
                <a:off x="5581059" y="3086940"/>
                <a:ext cx="298654" cy="284305"/>
              </a:xfrm>
              <a:prstGeom prst="line">
                <a:avLst/>
              </a:prstGeom>
              <a:ln cap="rnd">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p:nvCxnSpPr>
            <p:spPr>
              <a:xfrm flipH="1" flipV="1">
                <a:off x="5581059" y="2803857"/>
                <a:ext cx="298654" cy="284305"/>
              </a:xfrm>
              <a:prstGeom prst="line">
                <a:avLst/>
              </a:prstGeom>
              <a:ln cap="rnd">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p:nvCxnSpPr>
            <p:spPr>
              <a:xfrm flipV="1">
                <a:off x="5581059" y="2521996"/>
                <a:ext cx="298654" cy="281861"/>
              </a:xfrm>
              <a:prstGeom prst="line">
                <a:avLst/>
              </a:prstGeom>
              <a:ln cap="rnd">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p:nvCxnSpPr>
            <p:spPr>
              <a:xfrm>
                <a:off x="5581059" y="2520774"/>
                <a:ext cx="298654" cy="284305"/>
              </a:xfrm>
              <a:prstGeom prst="line">
                <a:avLst/>
              </a:prstGeom>
              <a:ln cap="rnd">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p:nvCxnSpPr>
            <p:spPr>
              <a:xfrm>
                <a:off x="5581059" y="2237691"/>
                <a:ext cx="298654" cy="1222"/>
              </a:xfrm>
              <a:prstGeom prst="line">
                <a:avLst/>
              </a:prstGeom>
              <a:ln cap="rnd">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444" name="Oval 443"/>
              <p:cNvSpPr>
                <a:spLocks noChangeAspect="1"/>
              </p:cNvSpPr>
              <p:nvPr/>
            </p:nvSpPr>
            <p:spPr>
              <a:xfrm>
                <a:off x="5408941" y="2150823"/>
                <a:ext cx="172118" cy="173736"/>
              </a:xfrm>
              <a:prstGeom prst="ellipse">
                <a:avLst/>
              </a:prstGeom>
              <a:solidFill>
                <a:srgbClr val="EF65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5" name="Oval 444"/>
              <p:cNvSpPr>
                <a:spLocks noChangeAspect="1"/>
              </p:cNvSpPr>
              <p:nvPr/>
            </p:nvSpPr>
            <p:spPr>
              <a:xfrm>
                <a:off x="5408941" y="2433906"/>
                <a:ext cx="172118" cy="173736"/>
              </a:xfrm>
              <a:prstGeom prst="ellipse">
                <a:avLst/>
              </a:prstGeom>
              <a:solidFill>
                <a:srgbClr val="EF65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6" name="Oval 445"/>
              <p:cNvSpPr>
                <a:spLocks noChangeAspect="1"/>
              </p:cNvSpPr>
              <p:nvPr/>
            </p:nvSpPr>
            <p:spPr>
              <a:xfrm>
                <a:off x="5408941" y="2716989"/>
                <a:ext cx="172118" cy="173736"/>
              </a:xfrm>
              <a:prstGeom prst="ellipse">
                <a:avLst/>
              </a:prstGeom>
              <a:solidFill>
                <a:srgbClr val="EF65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7" name="Oval 446"/>
              <p:cNvSpPr>
                <a:spLocks noChangeAspect="1"/>
              </p:cNvSpPr>
              <p:nvPr/>
            </p:nvSpPr>
            <p:spPr>
              <a:xfrm>
                <a:off x="5408941" y="3000072"/>
                <a:ext cx="172118" cy="173736"/>
              </a:xfrm>
              <a:prstGeom prst="ellipse">
                <a:avLst/>
              </a:prstGeom>
              <a:solidFill>
                <a:srgbClr val="EF65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8" name="Oval 447"/>
              <p:cNvSpPr>
                <a:spLocks noChangeAspect="1"/>
              </p:cNvSpPr>
              <p:nvPr/>
            </p:nvSpPr>
            <p:spPr>
              <a:xfrm>
                <a:off x="5408941" y="3283155"/>
                <a:ext cx="172118" cy="173736"/>
              </a:xfrm>
              <a:prstGeom prst="ellipse">
                <a:avLst/>
              </a:prstGeom>
              <a:solidFill>
                <a:srgbClr val="EF65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9" name="Oval 448"/>
              <p:cNvSpPr>
                <a:spLocks noChangeAspect="1"/>
              </p:cNvSpPr>
              <p:nvPr/>
            </p:nvSpPr>
            <p:spPr>
              <a:xfrm flipH="1">
                <a:off x="5879713" y="2152045"/>
                <a:ext cx="172118" cy="173736"/>
              </a:xfrm>
              <a:prstGeom prst="ellipse">
                <a:avLst/>
              </a:prstGeom>
              <a:solidFill>
                <a:srgbClr val="6FE0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0" name="Oval 449"/>
              <p:cNvSpPr>
                <a:spLocks noChangeAspect="1"/>
              </p:cNvSpPr>
              <p:nvPr/>
            </p:nvSpPr>
            <p:spPr>
              <a:xfrm flipH="1">
                <a:off x="5879713" y="2435128"/>
                <a:ext cx="172118" cy="173736"/>
              </a:xfrm>
              <a:prstGeom prst="ellipse">
                <a:avLst/>
              </a:prstGeom>
              <a:solidFill>
                <a:srgbClr val="6FE0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1" name="Oval 450"/>
              <p:cNvSpPr>
                <a:spLocks noChangeAspect="1"/>
              </p:cNvSpPr>
              <p:nvPr/>
            </p:nvSpPr>
            <p:spPr>
              <a:xfrm flipH="1">
                <a:off x="5879713" y="2718211"/>
                <a:ext cx="172118" cy="173736"/>
              </a:xfrm>
              <a:prstGeom prst="ellipse">
                <a:avLst/>
              </a:prstGeom>
              <a:solidFill>
                <a:srgbClr val="6FE0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2" name="Oval 451"/>
              <p:cNvSpPr>
                <a:spLocks noChangeAspect="1"/>
              </p:cNvSpPr>
              <p:nvPr/>
            </p:nvSpPr>
            <p:spPr>
              <a:xfrm flipH="1">
                <a:off x="5879713" y="3001294"/>
                <a:ext cx="172118" cy="173736"/>
              </a:xfrm>
              <a:prstGeom prst="ellipse">
                <a:avLst/>
              </a:prstGeom>
              <a:solidFill>
                <a:srgbClr val="6FE0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3" name="Oval 452"/>
              <p:cNvSpPr>
                <a:spLocks noChangeAspect="1"/>
              </p:cNvSpPr>
              <p:nvPr/>
            </p:nvSpPr>
            <p:spPr>
              <a:xfrm flipH="1">
                <a:off x="5879713" y="3284377"/>
                <a:ext cx="172118" cy="173736"/>
              </a:xfrm>
              <a:prstGeom prst="ellipse">
                <a:avLst/>
              </a:prstGeom>
              <a:solidFill>
                <a:srgbClr val="6FE0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54" name="Down Arrow 453"/>
            <p:cNvSpPr/>
            <p:nvPr/>
          </p:nvSpPr>
          <p:spPr>
            <a:xfrm>
              <a:off x="2889700" y="3380131"/>
              <a:ext cx="252724" cy="366289"/>
            </a:xfrm>
            <a:prstGeom prst="downArrow">
              <a:avLst/>
            </a:prstGeom>
            <a:noFill/>
            <a:ln w="19050">
              <a:solidFill>
                <a:schemeClr val="tx1">
                  <a:lumMod val="50000"/>
                  <a:lumOff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76" name="Group 475"/>
          <p:cNvGrpSpPr/>
          <p:nvPr/>
        </p:nvGrpSpPr>
        <p:grpSpPr>
          <a:xfrm>
            <a:off x="4728185" y="3536750"/>
            <a:ext cx="3036906" cy="859089"/>
            <a:chOff x="5145932" y="4311715"/>
            <a:chExt cx="3036906" cy="859089"/>
          </a:xfrm>
        </p:grpSpPr>
        <p:sp>
          <p:nvSpPr>
            <p:cNvPr id="456" name="TextBox 455"/>
            <p:cNvSpPr txBox="1"/>
            <p:nvPr/>
          </p:nvSpPr>
          <p:spPr>
            <a:xfrm>
              <a:off x="5651110" y="4311715"/>
              <a:ext cx="2026550" cy="307777"/>
            </a:xfrm>
            <a:prstGeom prst="rect">
              <a:avLst/>
            </a:prstGeom>
            <a:noFill/>
          </p:spPr>
          <p:txBody>
            <a:bodyPr wrap="square" rtlCol="0">
              <a:spAutoFit/>
            </a:bodyPr>
            <a:lstStyle/>
            <a:p>
              <a:r>
                <a:rPr lang="en-US" sz="1400" b="1" dirty="0" smtClean="0">
                  <a:solidFill>
                    <a:schemeClr val="tx1">
                      <a:lumMod val="65000"/>
                      <a:lumOff val="35000"/>
                    </a:schemeClr>
                  </a:solidFill>
                  <a:latin typeface="Microsoft Sans Serif" charset="0"/>
                  <a:ea typeface="Microsoft Sans Serif" charset="0"/>
                  <a:cs typeface="Microsoft Sans Serif" charset="0"/>
                </a:rPr>
                <a:t>Inter </a:t>
              </a:r>
              <a:r>
                <a:rPr lang="en-US" sz="1400" b="1" dirty="0">
                  <a:solidFill>
                    <a:schemeClr val="tx1">
                      <a:lumMod val="65000"/>
                      <a:lumOff val="35000"/>
                    </a:schemeClr>
                  </a:solidFill>
                  <a:latin typeface="Microsoft Sans Serif" charset="0"/>
                  <a:ea typeface="Microsoft Sans Serif" charset="0"/>
                  <a:cs typeface="Microsoft Sans Serif" charset="0"/>
                </a:rPr>
                <a:t>sub-genomes</a:t>
              </a:r>
            </a:p>
          </p:txBody>
        </p:sp>
        <p:cxnSp>
          <p:nvCxnSpPr>
            <p:cNvPr id="457" name="Straight Connector 456"/>
            <p:cNvCxnSpPr/>
            <p:nvPr/>
          </p:nvCxnSpPr>
          <p:spPr>
            <a:xfrm flipV="1">
              <a:off x="5735995" y="4775193"/>
              <a:ext cx="457200" cy="3226"/>
            </a:xfrm>
            <a:prstGeom prst="line">
              <a:avLst/>
            </a:prstGeom>
            <a:ln w="38100" cap="rnd">
              <a:solidFill>
                <a:schemeClr val="bg1">
                  <a:lumMod val="8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p:cNvCxnSpPr/>
            <p:nvPr/>
          </p:nvCxnSpPr>
          <p:spPr>
            <a:xfrm>
              <a:off x="5735994" y="5020318"/>
              <a:ext cx="457200" cy="2702"/>
            </a:xfrm>
            <a:prstGeom prst="line">
              <a:avLst/>
            </a:prstGeom>
            <a:ln w="38100"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462" name="TextBox 461"/>
            <p:cNvSpPr txBox="1"/>
            <p:nvPr/>
          </p:nvSpPr>
          <p:spPr>
            <a:xfrm>
              <a:off x="6164654" y="4610946"/>
              <a:ext cx="1221209" cy="307777"/>
            </a:xfrm>
            <a:prstGeom prst="rect">
              <a:avLst/>
            </a:prstGeom>
            <a:noFill/>
          </p:spPr>
          <p:txBody>
            <a:bodyPr wrap="square" rtlCol="0">
              <a:spAutoFit/>
            </a:bodyPr>
            <a:lstStyle/>
            <a:p>
              <a:r>
                <a:rPr lang="en-US" sz="1400" b="1" dirty="0">
                  <a:solidFill>
                    <a:schemeClr val="bg1">
                      <a:lumMod val="65000"/>
                    </a:schemeClr>
                  </a:solidFill>
                  <a:latin typeface="Microsoft Sans Serif" charset="0"/>
                  <a:ea typeface="Microsoft Sans Serif" charset="0"/>
                  <a:cs typeface="Microsoft Sans Serif" charset="0"/>
                </a:rPr>
                <a:t>loss of edge</a:t>
              </a:r>
            </a:p>
          </p:txBody>
        </p:sp>
        <p:sp>
          <p:nvSpPr>
            <p:cNvPr id="463" name="TextBox 462"/>
            <p:cNvSpPr txBox="1"/>
            <p:nvPr/>
          </p:nvSpPr>
          <p:spPr>
            <a:xfrm>
              <a:off x="6164654" y="4863027"/>
              <a:ext cx="1221209" cy="307777"/>
            </a:xfrm>
            <a:prstGeom prst="rect">
              <a:avLst/>
            </a:prstGeom>
            <a:noFill/>
          </p:spPr>
          <p:txBody>
            <a:bodyPr wrap="square" rtlCol="0">
              <a:spAutoFit/>
            </a:bodyPr>
            <a:lstStyle/>
            <a:p>
              <a:r>
                <a:rPr lang="en-US" sz="1400" b="1" dirty="0">
                  <a:solidFill>
                    <a:schemeClr val="bg1">
                      <a:lumMod val="65000"/>
                    </a:schemeClr>
                  </a:solidFill>
                  <a:latin typeface="Microsoft Sans Serif" charset="0"/>
                  <a:ea typeface="Microsoft Sans Serif" charset="0"/>
                  <a:cs typeface="Microsoft Sans Serif" charset="0"/>
                </a:rPr>
                <a:t>gain of edge</a:t>
              </a:r>
            </a:p>
          </p:txBody>
        </p:sp>
        <p:sp>
          <p:nvSpPr>
            <p:cNvPr id="472" name="Rounded Rectangle 471"/>
            <p:cNvSpPr/>
            <p:nvPr/>
          </p:nvSpPr>
          <p:spPr>
            <a:xfrm>
              <a:off x="5145932" y="4311715"/>
              <a:ext cx="3036906" cy="859089"/>
            </a:xfrm>
            <a:prstGeom prst="roundRect">
              <a:avLst/>
            </a:prstGeom>
            <a:ln w="28575">
              <a:solidFill>
                <a:srgbClr val="43C2DE"/>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0" name="Group 9"/>
          <p:cNvGrpSpPr/>
          <p:nvPr/>
        </p:nvGrpSpPr>
        <p:grpSpPr>
          <a:xfrm>
            <a:off x="4728185" y="4648881"/>
            <a:ext cx="3036906" cy="859089"/>
            <a:chOff x="4728185" y="3384328"/>
            <a:chExt cx="3036906" cy="859089"/>
          </a:xfrm>
        </p:grpSpPr>
        <p:sp>
          <p:nvSpPr>
            <p:cNvPr id="478" name="TextBox 477"/>
            <p:cNvSpPr txBox="1"/>
            <p:nvPr/>
          </p:nvSpPr>
          <p:spPr>
            <a:xfrm>
              <a:off x="5276628" y="3384328"/>
              <a:ext cx="1940020" cy="307777"/>
            </a:xfrm>
            <a:prstGeom prst="rect">
              <a:avLst/>
            </a:prstGeom>
            <a:noFill/>
          </p:spPr>
          <p:txBody>
            <a:bodyPr wrap="square" rtlCol="0">
              <a:spAutoFit/>
            </a:bodyPr>
            <a:lstStyle/>
            <a:p>
              <a:r>
                <a:rPr lang="en-US" sz="1400" b="1" dirty="0" smtClean="0">
                  <a:solidFill>
                    <a:schemeClr val="tx1">
                      <a:lumMod val="65000"/>
                      <a:lumOff val="35000"/>
                    </a:schemeClr>
                  </a:solidFill>
                  <a:latin typeface="Microsoft Sans Serif" charset="0"/>
                  <a:ea typeface="Microsoft Sans Serif" charset="0"/>
                  <a:cs typeface="Microsoft Sans Serif" charset="0"/>
                </a:rPr>
                <a:t>Intra </a:t>
              </a:r>
              <a:r>
                <a:rPr lang="en-US" sz="1400" b="1" dirty="0">
                  <a:solidFill>
                    <a:schemeClr val="tx1">
                      <a:lumMod val="65000"/>
                      <a:lumOff val="35000"/>
                    </a:schemeClr>
                  </a:solidFill>
                  <a:latin typeface="Microsoft Sans Serif" charset="0"/>
                  <a:ea typeface="Microsoft Sans Serif" charset="0"/>
                  <a:cs typeface="Microsoft Sans Serif" charset="0"/>
                </a:rPr>
                <a:t>sub-genome</a:t>
              </a:r>
            </a:p>
          </p:txBody>
        </p:sp>
        <p:cxnSp>
          <p:nvCxnSpPr>
            <p:cNvPr id="479" name="Straight Connector 478"/>
            <p:cNvCxnSpPr/>
            <p:nvPr/>
          </p:nvCxnSpPr>
          <p:spPr>
            <a:xfrm flipV="1">
              <a:off x="5339627" y="3787984"/>
              <a:ext cx="457200" cy="3226"/>
            </a:xfrm>
            <a:prstGeom prst="line">
              <a:avLst/>
            </a:prstGeom>
            <a:ln w="38100" cap="rnd">
              <a:solidFill>
                <a:srgbClr val="EF657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80" name="Straight Connector 479"/>
            <p:cNvCxnSpPr/>
            <p:nvPr/>
          </p:nvCxnSpPr>
          <p:spPr>
            <a:xfrm>
              <a:off x="5335616" y="4087348"/>
              <a:ext cx="457200" cy="2702"/>
            </a:xfrm>
            <a:prstGeom prst="line">
              <a:avLst/>
            </a:prstGeom>
            <a:ln w="38100" cap="rnd">
              <a:solidFill>
                <a:srgbClr val="EF6571"/>
              </a:solidFill>
              <a:prstDash val="dash"/>
            </a:ln>
            <a:effectLst/>
          </p:spPr>
          <p:style>
            <a:lnRef idx="2">
              <a:schemeClr val="accent1"/>
            </a:lnRef>
            <a:fillRef idx="0">
              <a:schemeClr val="accent1"/>
            </a:fillRef>
            <a:effectRef idx="1">
              <a:schemeClr val="accent1"/>
            </a:effectRef>
            <a:fontRef idx="minor">
              <a:schemeClr val="tx1"/>
            </a:fontRef>
          </p:style>
        </p:cxnSp>
        <p:sp>
          <p:nvSpPr>
            <p:cNvPr id="481" name="TextBox 480"/>
            <p:cNvSpPr txBox="1"/>
            <p:nvPr/>
          </p:nvSpPr>
          <p:spPr>
            <a:xfrm>
              <a:off x="5778257" y="3683559"/>
              <a:ext cx="1221209" cy="307777"/>
            </a:xfrm>
            <a:prstGeom prst="rect">
              <a:avLst/>
            </a:prstGeom>
            <a:noFill/>
          </p:spPr>
          <p:txBody>
            <a:bodyPr wrap="square" rtlCol="0">
              <a:spAutoFit/>
            </a:bodyPr>
            <a:lstStyle/>
            <a:p>
              <a:r>
                <a:rPr lang="en-US" sz="1400" b="1" dirty="0">
                  <a:solidFill>
                    <a:schemeClr val="bg1">
                      <a:lumMod val="65000"/>
                    </a:schemeClr>
                  </a:solidFill>
                  <a:latin typeface="Microsoft Sans Serif" charset="0"/>
                  <a:ea typeface="Microsoft Sans Serif" charset="0"/>
                  <a:cs typeface="Microsoft Sans Serif" charset="0"/>
                </a:rPr>
                <a:t>loss of edge</a:t>
              </a:r>
            </a:p>
          </p:txBody>
        </p:sp>
        <p:sp>
          <p:nvSpPr>
            <p:cNvPr id="482" name="TextBox 481"/>
            <p:cNvSpPr txBox="1"/>
            <p:nvPr/>
          </p:nvSpPr>
          <p:spPr>
            <a:xfrm>
              <a:off x="5778257" y="3935640"/>
              <a:ext cx="1221209" cy="307777"/>
            </a:xfrm>
            <a:prstGeom prst="rect">
              <a:avLst/>
            </a:prstGeom>
            <a:noFill/>
          </p:spPr>
          <p:txBody>
            <a:bodyPr wrap="square" rtlCol="0">
              <a:spAutoFit/>
            </a:bodyPr>
            <a:lstStyle/>
            <a:p>
              <a:r>
                <a:rPr lang="en-US" sz="1400" b="1" dirty="0">
                  <a:solidFill>
                    <a:schemeClr val="bg1">
                      <a:lumMod val="65000"/>
                    </a:schemeClr>
                  </a:solidFill>
                  <a:latin typeface="Microsoft Sans Serif" charset="0"/>
                  <a:ea typeface="Microsoft Sans Serif" charset="0"/>
                  <a:cs typeface="Microsoft Sans Serif" charset="0"/>
                </a:rPr>
                <a:t>gain of edge</a:t>
              </a:r>
            </a:p>
          </p:txBody>
        </p:sp>
        <p:sp>
          <p:nvSpPr>
            <p:cNvPr id="483" name="Rounded Rectangle 482"/>
            <p:cNvSpPr/>
            <p:nvPr/>
          </p:nvSpPr>
          <p:spPr>
            <a:xfrm>
              <a:off x="4728185" y="3384328"/>
              <a:ext cx="3036906" cy="859089"/>
            </a:xfrm>
            <a:prstGeom prst="roundRect">
              <a:avLst/>
            </a:prstGeom>
            <a:ln w="28575">
              <a:solidFill>
                <a:srgbClr val="43C2DE"/>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84" name="Straight Connector 483"/>
            <p:cNvCxnSpPr/>
            <p:nvPr/>
          </p:nvCxnSpPr>
          <p:spPr>
            <a:xfrm flipV="1">
              <a:off x="5339627" y="3863472"/>
              <a:ext cx="457200" cy="3226"/>
            </a:xfrm>
            <a:prstGeom prst="line">
              <a:avLst/>
            </a:prstGeom>
            <a:ln w="38100" cap="rnd">
              <a:solidFill>
                <a:srgbClr val="6FE0C2"/>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5335614" y="4155521"/>
              <a:ext cx="457200" cy="2702"/>
            </a:xfrm>
            <a:prstGeom prst="line">
              <a:avLst/>
            </a:prstGeom>
            <a:ln w="38100" cap="rnd">
              <a:solidFill>
                <a:srgbClr val="6FE0C2"/>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6" name="Triangle 5"/>
          <p:cNvSpPr/>
          <p:nvPr/>
        </p:nvSpPr>
        <p:spPr>
          <a:xfrm>
            <a:off x="2977305" y="5265422"/>
            <a:ext cx="91440" cy="197223"/>
          </a:xfrm>
          <a:prstGeom prst="triangl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Triangle 126"/>
          <p:cNvSpPr/>
          <p:nvPr/>
        </p:nvSpPr>
        <p:spPr>
          <a:xfrm>
            <a:off x="3473702" y="5265422"/>
            <a:ext cx="91440" cy="197223"/>
          </a:xfrm>
          <a:prstGeom prst="triangl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riangle 127"/>
          <p:cNvSpPr/>
          <p:nvPr/>
        </p:nvSpPr>
        <p:spPr>
          <a:xfrm>
            <a:off x="2492230" y="5265421"/>
            <a:ext cx="91440" cy="197223"/>
          </a:xfrm>
          <a:prstGeom prst="triangl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129" name="Triangle 128"/>
          <p:cNvSpPr/>
          <p:nvPr/>
        </p:nvSpPr>
        <p:spPr>
          <a:xfrm flipV="1">
            <a:off x="5652865" y="1664304"/>
            <a:ext cx="91440" cy="197223"/>
          </a:xfrm>
          <a:prstGeom prst="triangl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Triangle 129"/>
          <p:cNvSpPr/>
          <p:nvPr/>
        </p:nvSpPr>
        <p:spPr>
          <a:xfrm flipV="1">
            <a:off x="6680462" y="1658150"/>
            <a:ext cx="91440" cy="197223"/>
          </a:xfrm>
          <a:prstGeom prst="triangl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riangle 130"/>
          <p:cNvSpPr/>
          <p:nvPr/>
        </p:nvSpPr>
        <p:spPr>
          <a:xfrm flipV="1">
            <a:off x="6172021" y="1658150"/>
            <a:ext cx="91440" cy="197223"/>
          </a:xfrm>
          <a:prstGeom prst="triangl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75034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dissolve">
                                      <p:cBhvr>
                                        <p:cTn id="7" dur="500"/>
                                        <p:tgtEl>
                                          <p:spTgt spid="160"/>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59"/>
                                        </p:tgtEl>
                                        <p:attrNameLst>
                                          <p:attrName>style.visibility</p:attrName>
                                        </p:attrNameLst>
                                      </p:cBhvr>
                                      <p:to>
                                        <p:strVal val="visible"/>
                                      </p:to>
                                    </p:set>
                                    <p:animEffect transition="in" filter="dissolve">
                                      <p:cBhvr>
                                        <p:cTn id="18" dur="500"/>
                                        <p:tgtEl>
                                          <p:spTgt spid="15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476"/>
                                        </p:tgtEl>
                                        <p:attrNameLst>
                                          <p:attrName>style.visibility</p:attrName>
                                        </p:attrNameLst>
                                      </p:cBhvr>
                                      <p:to>
                                        <p:strVal val="visible"/>
                                      </p:to>
                                    </p:set>
                                    <p:animEffect transition="in" filter="dissolve">
                                      <p:cBhvr>
                                        <p:cTn id="23" dur="500"/>
                                        <p:tgtEl>
                                          <p:spTgt spid="476"/>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31"/>
                                        </p:tgtEl>
                                        <p:attrNameLst>
                                          <p:attrName>style.visibility</p:attrName>
                                        </p:attrNameLst>
                                      </p:cBhvr>
                                      <p:to>
                                        <p:strVal val="visible"/>
                                      </p:to>
                                    </p:set>
                                    <p:animEffect transition="in" filter="dissolve">
                                      <p:cBhvr>
                                        <p:cTn id="26" dur="500"/>
                                        <p:tgtEl>
                                          <p:spTgt spid="131"/>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dissolv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30"/>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29"/>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27"/>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28"/>
                                        </p:tgtEl>
                                        <p:attrNameLst>
                                          <p:attrName>style.visibility</p:attrName>
                                        </p:attrNameLst>
                                      </p:cBhvr>
                                      <p:to>
                                        <p:strVal val="visible"/>
                                      </p:to>
                                    </p:set>
                                  </p:childTnLst>
                                </p:cTn>
                              </p:par>
                              <p:par>
                                <p:cTn id="42" presetID="1" presetClass="exit" presetSubtype="0" fill="hold" grpId="1" nodeType="withEffect">
                                  <p:stCondLst>
                                    <p:cond delay="0"/>
                                  </p:stCondLst>
                                  <p:childTnLst>
                                    <p:set>
                                      <p:cBhvr>
                                        <p:cTn id="43" dur="1" fill="hold">
                                          <p:stCondLst>
                                            <p:cond delay="0"/>
                                          </p:stCondLst>
                                        </p:cTn>
                                        <p:tgtEl>
                                          <p:spTgt spid="6"/>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1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160" grpId="0"/>
      <p:bldP spid="6" grpId="0" animBg="1"/>
      <p:bldP spid="6" grpId="1" animBg="1"/>
      <p:bldP spid="127" grpId="0" animBg="1"/>
      <p:bldP spid="128" grpId="0" animBg="1"/>
      <p:bldP spid="129" grpId="0" animBg="1"/>
      <p:bldP spid="130" grpId="0" animBg="1"/>
      <p:bldP spid="131" grpId="0" animBg="1"/>
      <p:bldP spid="131"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14343" y="285214"/>
            <a:ext cx="6795103" cy="830997"/>
          </a:xfrm>
          <a:prstGeom prst="rect">
            <a:avLst/>
          </a:prstGeom>
        </p:spPr>
        <p:txBody>
          <a:bodyPr wrap="square">
            <a:spAutoFit/>
          </a:bodyPr>
          <a:lstStyle/>
          <a:p>
            <a:r>
              <a:rPr lang="en-US" sz="2400" b="1" dirty="0">
                <a:solidFill>
                  <a:srgbClr val="21B9DE"/>
                </a:solidFill>
                <a:latin typeface="Microsoft Sans Serif" charset="0"/>
                <a:ea typeface="Microsoft Sans Serif" charset="0"/>
                <a:cs typeface="Microsoft Sans Serif" charset="0"/>
              </a:rPr>
              <a:t>Results</a:t>
            </a:r>
          </a:p>
          <a:p>
            <a:r>
              <a:rPr lang="en-US" altLang="zh-CN" sz="2400" b="1" dirty="0" smtClean="0">
                <a:latin typeface="Microsoft Sans Serif" charset="0"/>
                <a:ea typeface="Microsoft Sans Serif" charset="0"/>
                <a:cs typeface="Microsoft Sans Serif" charset="0"/>
              </a:rPr>
              <a:t>inter </a:t>
            </a:r>
            <a:r>
              <a:rPr lang="en-US" altLang="zh-CN" sz="2400" b="1" dirty="0">
                <a:latin typeface="Microsoft Sans Serif" charset="0"/>
                <a:ea typeface="Microsoft Sans Serif" charset="0"/>
                <a:cs typeface="Microsoft Sans Serif" charset="0"/>
              </a:rPr>
              <a:t>sub-genome connections</a:t>
            </a:r>
            <a:endParaRPr lang="zh-CN" altLang="en-US" sz="2400" b="1" dirty="0">
              <a:latin typeface="Microsoft Sans Serif" charset="0"/>
              <a:ea typeface="Microsoft Sans Serif" charset="0"/>
              <a:cs typeface="Microsoft Sans Serif" charset="0"/>
            </a:endParaRPr>
          </a:p>
        </p:txBody>
      </p:sp>
      <p:sp>
        <p:nvSpPr>
          <p:cNvPr id="6" name="Rectangle 5"/>
          <p:cNvSpPr/>
          <p:nvPr/>
        </p:nvSpPr>
        <p:spPr>
          <a:xfrm>
            <a:off x="880927" y="1570294"/>
            <a:ext cx="4092368" cy="3685309"/>
          </a:xfrm>
          <a:prstGeom prst="rect">
            <a:avLst/>
          </a:prstGeom>
          <a:solidFill>
            <a:srgbClr val="43C2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lumMod val="85000"/>
                </a:schemeClr>
              </a:solidFill>
            </a:endParaRPr>
          </a:p>
        </p:txBody>
      </p:sp>
      <p:graphicFrame>
        <p:nvGraphicFramePr>
          <p:cNvPr id="7" name="Chart 6"/>
          <p:cNvGraphicFramePr>
            <a:graphicFrameLocks/>
          </p:cNvGraphicFramePr>
          <p:nvPr>
            <p:extLst>
              <p:ext uri="{D42A27DB-BD31-4B8C-83A1-F6EECF244321}">
                <p14:modId xmlns:p14="http://schemas.microsoft.com/office/powerpoint/2010/main" val="1140504513"/>
              </p:ext>
            </p:extLst>
          </p:nvPr>
        </p:nvGraphicFramePr>
        <p:xfrm>
          <a:off x="4973296" y="1570294"/>
          <a:ext cx="3624484" cy="3685309"/>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p:cNvSpPr txBox="1"/>
          <p:nvPr/>
        </p:nvSpPr>
        <p:spPr>
          <a:xfrm>
            <a:off x="880927" y="2283772"/>
            <a:ext cx="4092367" cy="3108543"/>
          </a:xfrm>
          <a:prstGeom prst="rect">
            <a:avLst/>
          </a:prstGeom>
          <a:noFill/>
        </p:spPr>
        <p:txBody>
          <a:bodyPr wrap="square" rtlCol="0">
            <a:spAutoFit/>
          </a:bodyPr>
          <a:lstStyle/>
          <a:p>
            <a:pPr marL="742950" lvl="1" indent="-285750" algn="r">
              <a:buFont typeface="Wingdings" charset="2"/>
              <a:buChar char="Ø"/>
            </a:pPr>
            <a:endParaRPr lang="en-US" sz="1400" b="1" dirty="0">
              <a:solidFill>
                <a:schemeClr val="bg1">
                  <a:lumMod val="95000"/>
                </a:schemeClr>
              </a:solidFill>
              <a:latin typeface="Microsoft Sans Serif" charset="0"/>
              <a:ea typeface="Microsoft Sans Serif" charset="0"/>
              <a:cs typeface="Microsoft Sans Serif" charset="0"/>
            </a:endParaRPr>
          </a:p>
          <a:p>
            <a:pPr algn="r"/>
            <a:r>
              <a:rPr lang="en-US" sz="1400" dirty="0">
                <a:latin typeface="Microsoft Sans Serif" charset="0"/>
                <a:ea typeface="Microsoft Sans Serif" charset="0"/>
                <a:cs typeface="Microsoft Sans Serif" charset="0"/>
              </a:rPr>
              <a:t>Sub-network density</a:t>
            </a:r>
          </a:p>
          <a:p>
            <a:pPr algn="r"/>
            <a:r>
              <a:rPr lang="en-US" sz="1400" b="1" dirty="0">
                <a:solidFill>
                  <a:schemeClr val="bg1">
                    <a:lumMod val="95000"/>
                  </a:schemeClr>
                </a:solidFill>
                <a:latin typeface="Microsoft Sans Serif" charset="0"/>
                <a:ea typeface="Microsoft Sans Serif" charset="0"/>
                <a:cs typeface="Microsoft Sans Serif" charset="0"/>
              </a:rPr>
              <a:t>Increase connectivity between sub-genomes </a:t>
            </a:r>
          </a:p>
          <a:p>
            <a:pPr algn="r"/>
            <a:endParaRPr lang="en-US" sz="1400" b="1" dirty="0">
              <a:solidFill>
                <a:schemeClr val="bg1">
                  <a:lumMod val="95000"/>
                </a:schemeClr>
              </a:solidFill>
              <a:latin typeface="Microsoft Sans Serif" charset="0"/>
              <a:ea typeface="Microsoft Sans Serif" charset="0"/>
              <a:cs typeface="Microsoft Sans Serif" charset="0"/>
            </a:endParaRPr>
          </a:p>
          <a:p>
            <a:pPr algn="r"/>
            <a:r>
              <a:rPr lang="en-US" sz="1400" dirty="0">
                <a:latin typeface="Microsoft Sans Serif" charset="0"/>
                <a:ea typeface="Microsoft Sans Serif" charset="0"/>
                <a:cs typeface="Microsoft Sans Serif" charset="0"/>
              </a:rPr>
              <a:t>Module membership</a:t>
            </a:r>
          </a:p>
          <a:p>
            <a:pPr algn="r"/>
            <a:r>
              <a:rPr lang="en-US" sz="1400" b="1" dirty="0">
                <a:solidFill>
                  <a:schemeClr val="bg1">
                    <a:lumMod val="95000"/>
                  </a:schemeClr>
                </a:solidFill>
                <a:latin typeface="Microsoft Sans Serif" charset="0"/>
                <a:ea typeface="Microsoft Sans Serif" charset="0"/>
                <a:cs typeface="Microsoft Sans Serif" charset="0"/>
              </a:rPr>
              <a:t>About twice as many </a:t>
            </a:r>
            <a:r>
              <a:rPr lang="en-US" sz="1400" b="1" dirty="0" err="1">
                <a:solidFill>
                  <a:schemeClr val="bg1">
                    <a:lumMod val="95000"/>
                  </a:schemeClr>
                </a:solidFill>
                <a:latin typeface="Microsoft Sans Serif" charset="0"/>
                <a:ea typeface="Microsoft Sans Serif" charset="0"/>
                <a:cs typeface="Microsoft Sans Serif" charset="0"/>
              </a:rPr>
              <a:t>homoeolog</a:t>
            </a:r>
            <a:r>
              <a:rPr lang="en-US" sz="1400" b="1" dirty="0">
                <a:solidFill>
                  <a:schemeClr val="bg1">
                    <a:lumMod val="95000"/>
                  </a:schemeClr>
                </a:solidFill>
                <a:latin typeface="Microsoft Sans Serif" charset="0"/>
                <a:ea typeface="Microsoft Sans Serif" charset="0"/>
                <a:cs typeface="Microsoft Sans Serif" charset="0"/>
              </a:rPr>
              <a:t> pairs became clustered in the same module in </a:t>
            </a:r>
            <a:r>
              <a:rPr lang="en-US" sz="1400" b="1" dirty="0" err="1">
                <a:solidFill>
                  <a:schemeClr val="bg1">
                    <a:lumMod val="95000"/>
                  </a:schemeClr>
                </a:solidFill>
                <a:latin typeface="Microsoft Sans Serif" charset="0"/>
                <a:ea typeface="Microsoft Sans Serif" charset="0"/>
                <a:cs typeface="Microsoft Sans Serif" charset="0"/>
              </a:rPr>
              <a:t>alopolyploid</a:t>
            </a:r>
            <a:endParaRPr lang="en-US" sz="1400" b="1" dirty="0">
              <a:solidFill>
                <a:schemeClr val="bg1">
                  <a:lumMod val="95000"/>
                </a:schemeClr>
              </a:solidFill>
              <a:latin typeface="Microsoft Sans Serif" charset="0"/>
              <a:ea typeface="Microsoft Sans Serif" charset="0"/>
              <a:cs typeface="Microsoft Sans Serif" charset="0"/>
            </a:endParaRPr>
          </a:p>
          <a:p>
            <a:pPr algn="r"/>
            <a:endParaRPr lang="en-US" sz="1400" b="1" dirty="0">
              <a:solidFill>
                <a:schemeClr val="bg1">
                  <a:lumMod val="95000"/>
                </a:schemeClr>
              </a:solidFill>
              <a:latin typeface="Microsoft Sans Serif" charset="0"/>
              <a:ea typeface="Microsoft Sans Serif" charset="0"/>
              <a:cs typeface="Microsoft Sans Serif" charset="0"/>
            </a:endParaRPr>
          </a:p>
          <a:p>
            <a:pPr algn="r"/>
            <a:r>
              <a:rPr lang="en-US" sz="1400" dirty="0">
                <a:latin typeface="Microsoft Sans Serif" charset="0"/>
                <a:ea typeface="Microsoft Sans Serif" charset="0"/>
                <a:cs typeface="Microsoft Sans Serif" charset="0"/>
              </a:rPr>
              <a:t>Correlation of node connectivity</a:t>
            </a:r>
          </a:p>
          <a:p>
            <a:pPr algn="r"/>
            <a:r>
              <a:rPr lang="en-US" sz="1400" b="1" dirty="0">
                <a:solidFill>
                  <a:schemeClr val="bg1">
                    <a:lumMod val="95000"/>
                  </a:schemeClr>
                </a:solidFill>
                <a:latin typeface="Microsoft Sans Serif" charset="0"/>
                <a:ea typeface="Microsoft Sans Serif" charset="0"/>
                <a:cs typeface="Microsoft Sans Serif" charset="0"/>
              </a:rPr>
              <a:t>Increase correlation between </a:t>
            </a:r>
            <a:r>
              <a:rPr lang="en-US" sz="1400" b="1" dirty="0" err="1">
                <a:solidFill>
                  <a:schemeClr val="bg1">
                    <a:lumMod val="95000"/>
                  </a:schemeClr>
                </a:solidFill>
                <a:latin typeface="Microsoft Sans Serif" charset="0"/>
                <a:ea typeface="Microsoft Sans Serif" charset="0"/>
                <a:cs typeface="Microsoft Sans Serif" charset="0"/>
              </a:rPr>
              <a:t>homoeologs</a:t>
            </a:r>
            <a:endParaRPr lang="en-US" sz="1400" b="1" dirty="0">
              <a:solidFill>
                <a:schemeClr val="bg1">
                  <a:lumMod val="95000"/>
                </a:schemeClr>
              </a:solidFill>
              <a:latin typeface="Microsoft Sans Serif" charset="0"/>
              <a:ea typeface="Microsoft Sans Serif" charset="0"/>
              <a:cs typeface="Microsoft Sans Serif" charset="0"/>
            </a:endParaRPr>
          </a:p>
          <a:p>
            <a:pPr algn="r"/>
            <a:endParaRPr lang="en-US" sz="1400" b="1" dirty="0">
              <a:solidFill>
                <a:schemeClr val="bg1">
                  <a:lumMod val="95000"/>
                </a:schemeClr>
              </a:solidFill>
              <a:latin typeface="Microsoft Sans Serif" charset="0"/>
              <a:ea typeface="Microsoft Sans Serif" charset="0"/>
              <a:cs typeface="Microsoft Sans Serif" charset="0"/>
            </a:endParaRPr>
          </a:p>
          <a:p>
            <a:pPr algn="r"/>
            <a:r>
              <a:rPr lang="en-US" sz="1400" dirty="0">
                <a:latin typeface="Microsoft Sans Serif" charset="0"/>
                <a:ea typeface="Microsoft Sans Serif" charset="0"/>
                <a:cs typeface="Microsoft Sans Serif" charset="0"/>
              </a:rPr>
              <a:t>Correlation of </a:t>
            </a:r>
            <a:r>
              <a:rPr lang="en-US" sz="1400" dirty="0" smtClean="0">
                <a:latin typeface="Microsoft Sans Serif" charset="0"/>
                <a:ea typeface="Microsoft Sans Serif" charset="0"/>
                <a:cs typeface="Microsoft Sans Serif" charset="0"/>
              </a:rPr>
              <a:t>functional </a:t>
            </a:r>
            <a:r>
              <a:rPr lang="en-US" sz="1400" dirty="0">
                <a:latin typeface="Microsoft Sans Serif" charset="0"/>
                <a:ea typeface="Microsoft Sans Serif" charset="0"/>
                <a:cs typeface="Microsoft Sans Serif" charset="0"/>
              </a:rPr>
              <a:t>connectivity</a:t>
            </a:r>
          </a:p>
          <a:p>
            <a:pPr algn="r"/>
            <a:r>
              <a:rPr lang="en-US" sz="1400" b="1" dirty="0">
                <a:solidFill>
                  <a:schemeClr val="bg1">
                    <a:lumMod val="95000"/>
                  </a:schemeClr>
                </a:solidFill>
                <a:latin typeface="Microsoft Sans Serif" charset="0"/>
                <a:ea typeface="Microsoft Sans Serif" charset="0"/>
                <a:cs typeface="Microsoft Sans Serif" charset="0"/>
              </a:rPr>
              <a:t>Increased correlation between sub-genomes</a:t>
            </a:r>
          </a:p>
          <a:p>
            <a:pPr marL="800100" lvl="1" indent="-342900" algn="r">
              <a:buFont typeface="Arial" charset="0"/>
              <a:buChar char="•"/>
            </a:pPr>
            <a:endParaRPr lang="en-US" sz="1400" b="1" dirty="0">
              <a:solidFill>
                <a:schemeClr val="bg1">
                  <a:lumMod val="95000"/>
                </a:schemeClr>
              </a:solidFill>
              <a:latin typeface="Microsoft Sans Serif" charset="0"/>
              <a:ea typeface="Microsoft Sans Serif" charset="0"/>
              <a:cs typeface="Microsoft Sans Serif" charset="0"/>
            </a:endParaRPr>
          </a:p>
        </p:txBody>
      </p:sp>
      <p:cxnSp>
        <p:nvCxnSpPr>
          <p:cNvPr id="3" name="Straight Connector 2"/>
          <p:cNvCxnSpPr/>
          <p:nvPr/>
        </p:nvCxnSpPr>
        <p:spPr>
          <a:xfrm>
            <a:off x="506784" y="342900"/>
            <a:ext cx="0" cy="731520"/>
          </a:xfrm>
          <a:prstGeom prst="line">
            <a:avLst/>
          </a:prstGeom>
          <a:ln w="50800">
            <a:solidFill>
              <a:srgbClr val="21B9DE"/>
            </a:solidFill>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p:nvGrpSpPr>
        <p:grpSpPr>
          <a:xfrm>
            <a:off x="4011714" y="1651621"/>
            <a:ext cx="855708" cy="721638"/>
            <a:chOff x="4011714" y="1651621"/>
            <a:chExt cx="855708" cy="721638"/>
          </a:xfrm>
        </p:grpSpPr>
        <p:sp>
          <p:nvSpPr>
            <p:cNvPr id="9" name="Rounded Rectangle 8"/>
            <p:cNvSpPr/>
            <p:nvPr/>
          </p:nvSpPr>
          <p:spPr>
            <a:xfrm>
              <a:off x="4011714" y="1651621"/>
              <a:ext cx="855708" cy="721638"/>
            </a:xfrm>
            <a:prstGeom prst="roundRect">
              <a:avLst/>
            </a:prstGeom>
            <a:solidFill>
              <a:schemeClr val="bg1"/>
            </a:solidFill>
            <a:ln>
              <a:solidFill>
                <a:srgbClr val="43C2D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7102" y="1784716"/>
              <a:ext cx="756892" cy="570334"/>
            </a:xfrm>
            <a:prstGeom prst="rect">
              <a:avLst/>
            </a:prstGeom>
          </p:spPr>
        </p:pic>
      </p:grpSp>
      <p:sp>
        <p:nvSpPr>
          <p:cNvPr id="11" name="Triangle 10"/>
          <p:cNvSpPr>
            <a:spLocks noChangeAspect="1"/>
          </p:cNvSpPr>
          <p:nvPr/>
        </p:nvSpPr>
        <p:spPr>
          <a:xfrm flipV="1">
            <a:off x="4412688" y="1699056"/>
            <a:ext cx="45720" cy="98612"/>
          </a:xfrm>
          <a:prstGeom prst="triangl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880927" y="5555253"/>
            <a:ext cx="7716853" cy="923330"/>
          </a:xfrm>
          <a:prstGeom prst="rect">
            <a:avLst/>
          </a:prstGeom>
          <a:noFill/>
        </p:spPr>
        <p:txBody>
          <a:bodyPr wrap="square" rtlCol="0">
            <a:spAutoFit/>
          </a:bodyPr>
          <a:lstStyle/>
          <a:p>
            <a:r>
              <a:rPr lang="en-US" b="1" dirty="0" err="1">
                <a:solidFill>
                  <a:schemeClr val="tx1">
                    <a:lumMod val="50000"/>
                    <a:lumOff val="50000"/>
                  </a:schemeClr>
                </a:solidFill>
                <a:latin typeface="Microsoft Sans Serif" charset="0"/>
                <a:ea typeface="Microsoft Sans Serif" charset="0"/>
                <a:cs typeface="Microsoft Sans Serif" charset="0"/>
              </a:rPr>
              <a:t>Allopolyploidization</a:t>
            </a:r>
            <a:r>
              <a:rPr lang="en-US" b="1" dirty="0">
                <a:solidFill>
                  <a:schemeClr val="tx1">
                    <a:lumMod val="50000"/>
                    <a:lumOff val="50000"/>
                  </a:schemeClr>
                </a:solidFill>
                <a:latin typeface="Microsoft Sans Serif" charset="0"/>
                <a:ea typeface="Microsoft Sans Serif" charset="0"/>
                <a:cs typeface="Microsoft Sans Serif" charset="0"/>
              </a:rPr>
              <a:t> increases co-expression connections between sub-genomes.</a:t>
            </a:r>
          </a:p>
          <a:p>
            <a:endParaRPr lang="en-US" dirty="0"/>
          </a:p>
        </p:txBody>
      </p:sp>
    </p:spTree>
    <p:extLst>
      <p:ext uri="{BB962C8B-B14F-4D97-AF65-F5344CB8AC3E}">
        <p14:creationId xmlns:p14="http://schemas.microsoft.com/office/powerpoint/2010/main" val="17762313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1" presetClass="entr" presetSubtype="0" fill="hold" grpId="1" nodeType="withEffect">
                                  <p:stCondLst>
                                    <p:cond delay="0"/>
                                  </p:stCondLst>
                                  <p:childTnLst>
                                    <p:set>
                                      <p:cBhvr>
                                        <p:cTn id="9" dur="1" fill="hold">
                                          <p:stCondLst>
                                            <p:cond delay="0"/>
                                          </p:stCondLst>
                                        </p:cTn>
                                        <p:tgtEl>
                                          <p:spTgt spid="11"/>
                                        </p:tgtEl>
                                        <p:attrNameLst>
                                          <p:attrName>style.visibility</p:attrName>
                                        </p:attrNameLst>
                                      </p:cBhvr>
                                      <p:to>
                                        <p:strVal val="visible"/>
                                      </p:to>
                                    </p:set>
                                  </p:childTnLst>
                                </p:cTn>
                              </p:par>
                            </p:childTnLst>
                          </p:cTn>
                        </p:par>
                        <p:par>
                          <p:cTn id="10" fill="hold">
                            <p:stCondLst>
                              <p:cond delay="500"/>
                            </p:stCondLst>
                            <p:childTnLst>
                              <p:par>
                                <p:cTn id="11" presetID="27" presetClass="emph" presetSubtype="0" repeatCount="3000" fill="remove" grpId="0" nodeType="afterEffect">
                                  <p:stCondLst>
                                    <p:cond delay="0"/>
                                  </p:stCondLst>
                                  <p:childTnLst>
                                    <p:animClr clrSpc="rgb" dir="cw">
                                      <p:cBhvr override="childStyle">
                                        <p:cTn id="12" dur="500" autoRev="1" fill="remove"/>
                                        <p:tgtEl>
                                          <p:spTgt spid="11"/>
                                        </p:tgtEl>
                                        <p:attrNameLst>
                                          <p:attrName>style.color</p:attrName>
                                        </p:attrNameLst>
                                      </p:cBhvr>
                                      <p:to>
                                        <a:schemeClr val="bg1"/>
                                      </p:to>
                                    </p:animClr>
                                    <p:animClr clrSpc="rgb" dir="cw">
                                      <p:cBhvr>
                                        <p:cTn id="13" dur="500" autoRev="1" fill="remove"/>
                                        <p:tgtEl>
                                          <p:spTgt spid="11"/>
                                        </p:tgtEl>
                                        <p:attrNameLst>
                                          <p:attrName>fillcolor</p:attrName>
                                        </p:attrNameLst>
                                      </p:cBhvr>
                                      <p:to>
                                        <a:schemeClr val="bg1"/>
                                      </p:to>
                                    </p:animClr>
                                    <p:set>
                                      <p:cBhvr>
                                        <p:cTn id="14" dur="500" autoRev="1" fill="remove"/>
                                        <p:tgtEl>
                                          <p:spTgt spid="11"/>
                                        </p:tgtEl>
                                        <p:attrNameLst>
                                          <p:attrName>fill.type</p:attrName>
                                        </p:attrNameLst>
                                      </p:cBhvr>
                                      <p:to>
                                        <p:strVal val="solid"/>
                                      </p:to>
                                    </p:set>
                                    <p:set>
                                      <p:cBhvr>
                                        <p:cTn id="15" dur="500" autoRev="1" fill="remove"/>
                                        <p:tgtEl>
                                          <p:spTgt spid="11"/>
                                        </p:tgtEl>
                                        <p:attrNameLst>
                                          <p:attrName>fill.on</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
                                            <p:txEl>
                                              <p:pRg st="1" end="1"/>
                                            </p:txEl>
                                          </p:spTgt>
                                        </p:tgtEl>
                                        <p:attrNameLst>
                                          <p:attrName>style.visibility</p:attrName>
                                        </p:attrNameLst>
                                      </p:cBhvr>
                                      <p:to>
                                        <p:strVal val="visible"/>
                                      </p:to>
                                    </p:set>
                                    <p:animEffect transition="in" filter="dissolve">
                                      <p:cBhvr>
                                        <p:cTn id="20" dur="500"/>
                                        <p:tgtEl>
                                          <p:spTgt spid="2">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dissolve">
                                      <p:cBhvr>
                                        <p:cTn id="23" dur="500"/>
                                        <p:tgtEl>
                                          <p:spTgt spid="2">
                                            <p:txEl>
                                              <p:pRg st="2" end="2"/>
                                            </p:tx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ipe(down)">
                                      <p:cBhvr>
                                        <p:cTn id="26" dur="500"/>
                                        <p:tgtEl>
                                          <p:spTgt spid="7">
                                            <p:graphicEl>
                                              <a:chart seriesIdx="-3" categoryIdx="-3" bldStep="gridLegend"/>
                                            </p:graphicEl>
                                          </p:spTgt>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7">
                                            <p:graphicEl>
                                              <a:chart seriesIdx="0" categoryIdx="-4" bldStep="series"/>
                                            </p:graphicEl>
                                          </p:spTgt>
                                        </p:tgtEl>
                                        <p:attrNameLst>
                                          <p:attrName>style.visibility</p:attrName>
                                        </p:attrNameLst>
                                      </p:cBhvr>
                                      <p:to>
                                        <p:strVal val="visible"/>
                                      </p:to>
                                    </p:set>
                                    <p:animEffect transition="in" filter="wipe(down)">
                                      <p:cBhvr>
                                        <p:cTn id="33" dur="500"/>
                                        <p:tgtEl>
                                          <p:spTgt spid="7">
                                            <p:graphicEl>
                                              <a:chart seriesIdx="0" categoryIdx="-4" bldStep="series"/>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7">
                                            <p:graphicEl>
                                              <a:chart seriesIdx="1" categoryIdx="-4" bldStep="series"/>
                                            </p:graphicEl>
                                          </p:spTgt>
                                        </p:tgtEl>
                                        <p:attrNameLst>
                                          <p:attrName>style.visibility</p:attrName>
                                        </p:attrNameLst>
                                      </p:cBhvr>
                                      <p:to>
                                        <p:strVal val="visible"/>
                                      </p:to>
                                    </p:set>
                                    <p:animEffect transition="in" filter="wipe(down)">
                                      <p:cBhvr>
                                        <p:cTn id="38" dur="500"/>
                                        <p:tgtEl>
                                          <p:spTgt spid="7">
                                            <p:graphicEl>
                                              <a:chart seriesIdx="1" categoryIdx="-4" bldStep="series"/>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7">
                                            <p:graphicEl>
                                              <a:chart seriesIdx="2" categoryIdx="-4" bldStep="series"/>
                                            </p:graphicEl>
                                          </p:spTgt>
                                        </p:tgtEl>
                                        <p:attrNameLst>
                                          <p:attrName>style.visibility</p:attrName>
                                        </p:attrNameLst>
                                      </p:cBhvr>
                                      <p:to>
                                        <p:strVal val="visible"/>
                                      </p:to>
                                    </p:set>
                                    <p:animEffect transition="in" filter="wipe(down)">
                                      <p:cBhvr>
                                        <p:cTn id="43" dur="500"/>
                                        <p:tgtEl>
                                          <p:spTgt spid="7">
                                            <p:graphicEl>
                                              <a:chart seriesIdx="2" categoryIdx="-4" bldStep="series"/>
                                            </p:graphicEl>
                                          </p:spTgt>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2">
                                            <p:txEl>
                                              <p:pRg st="4" end="4"/>
                                            </p:txEl>
                                          </p:spTgt>
                                        </p:tgtEl>
                                        <p:attrNameLst>
                                          <p:attrName>style.visibility</p:attrName>
                                        </p:attrNameLst>
                                      </p:cBhvr>
                                      <p:to>
                                        <p:strVal val="visible"/>
                                      </p:to>
                                    </p:set>
                                    <p:animEffect transition="in" filter="dissolve">
                                      <p:cBhvr>
                                        <p:cTn id="52" dur="500"/>
                                        <p:tgtEl>
                                          <p:spTgt spid="2">
                                            <p:txEl>
                                              <p:pRg st="4" end="4"/>
                                            </p:txEl>
                                          </p:spTgt>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
                                            <p:txEl>
                                              <p:pRg st="5" end="5"/>
                                            </p:txEl>
                                          </p:spTgt>
                                        </p:tgtEl>
                                        <p:attrNameLst>
                                          <p:attrName>style.visibility</p:attrName>
                                        </p:attrNameLst>
                                      </p:cBhvr>
                                      <p:to>
                                        <p:strVal val="visible"/>
                                      </p:to>
                                    </p:set>
                                    <p:animEffect transition="in" filter="dissolve">
                                      <p:cBhvr>
                                        <p:cTn id="55" dur="500"/>
                                        <p:tgtEl>
                                          <p:spTgt spid="2">
                                            <p:txEl>
                                              <p:pRg st="5" end="5"/>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2">
                                            <p:txEl>
                                              <p:pRg st="7" end="7"/>
                                            </p:txEl>
                                          </p:spTgt>
                                        </p:tgtEl>
                                        <p:attrNameLst>
                                          <p:attrName>style.visibility</p:attrName>
                                        </p:attrNameLst>
                                      </p:cBhvr>
                                      <p:to>
                                        <p:strVal val="visible"/>
                                      </p:to>
                                    </p:set>
                                    <p:animEffect transition="in" filter="dissolve">
                                      <p:cBhvr>
                                        <p:cTn id="60" dur="500"/>
                                        <p:tgtEl>
                                          <p:spTgt spid="2">
                                            <p:txEl>
                                              <p:pRg st="7" end="7"/>
                                            </p:tx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
                                            <p:txEl>
                                              <p:pRg st="8" end="8"/>
                                            </p:txEl>
                                          </p:spTgt>
                                        </p:tgtEl>
                                        <p:attrNameLst>
                                          <p:attrName>style.visibility</p:attrName>
                                        </p:attrNameLst>
                                      </p:cBhvr>
                                      <p:to>
                                        <p:strVal val="visible"/>
                                      </p:to>
                                    </p:set>
                                    <p:animEffect transition="in" filter="dissolve">
                                      <p:cBhvr>
                                        <p:cTn id="63" dur="500"/>
                                        <p:tgtEl>
                                          <p:spTgt spid="2">
                                            <p:txEl>
                                              <p:pRg st="8" end="8"/>
                                            </p:txEl>
                                          </p:spTgt>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
                                            <p:txEl>
                                              <p:pRg st="10" end="10"/>
                                            </p:txEl>
                                          </p:spTgt>
                                        </p:tgtEl>
                                        <p:attrNameLst>
                                          <p:attrName>style.visibility</p:attrName>
                                        </p:attrNameLst>
                                      </p:cBhvr>
                                      <p:to>
                                        <p:strVal val="visible"/>
                                      </p:to>
                                    </p:set>
                                    <p:animEffect transition="in" filter="dissolve">
                                      <p:cBhvr>
                                        <p:cTn id="66" dur="500"/>
                                        <p:tgtEl>
                                          <p:spTgt spid="2">
                                            <p:txEl>
                                              <p:pRg st="10" end="10"/>
                                            </p:txEl>
                                          </p:spTgt>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
                                            <p:txEl>
                                              <p:pRg st="11" end="11"/>
                                            </p:txEl>
                                          </p:spTgt>
                                        </p:tgtEl>
                                        <p:attrNameLst>
                                          <p:attrName>style.visibility</p:attrName>
                                        </p:attrNameLst>
                                      </p:cBhvr>
                                      <p:to>
                                        <p:strVal val="visible"/>
                                      </p:to>
                                    </p:set>
                                    <p:animEffect transition="in" filter="dissolve">
                                      <p:cBhvr>
                                        <p:cTn id="69"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Graphic spid="7" grpId="0" uiExpand="1">
        <p:bldSub>
          <a:bldChart bld="series"/>
        </p:bldSub>
      </p:bldGraphic>
      <p:bldP spid="2" grpId="0" uiExpand="1" build="p"/>
      <p:bldP spid="11" grpId="0" animBg="1"/>
      <p:bldP spid="11" grpId="1" animBg="1"/>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1325095" y="1354508"/>
            <a:ext cx="915933" cy="1575360"/>
            <a:chOff x="1325095" y="1354508"/>
            <a:chExt cx="915933" cy="1575360"/>
          </a:xfrm>
        </p:grpSpPr>
        <p:sp>
          <p:nvSpPr>
            <p:cNvPr id="8" name="Rounded Rectangle 7"/>
            <p:cNvSpPr/>
            <p:nvPr/>
          </p:nvSpPr>
          <p:spPr>
            <a:xfrm>
              <a:off x="1325095" y="1354508"/>
              <a:ext cx="894582" cy="1575360"/>
            </a:xfrm>
            <a:prstGeom prst="roundRect">
              <a:avLst/>
            </a:prstGeom>
            <a:solidFill>
              <a:schemeClr val="bg1"/>
            </a:solidFill>
            <a:ln>
              <a:solidFill>
                <a:srgbClr val="43C2D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413" y="1478638"/>
              <a:ext cx="756892" cy="57033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0284" y="2261433"/>
              <a:ext cx="755021" cy="566928"/>
            </a:xfrm>
            <a:prstGeom prst="rect">
              <a:avLst/>
            </a:prstGeom>
          </p:spPr>
        </p:pic>
        <p:sp>
          <p:nvSpPr>
            <p:cNvPr id="12" name="TextBox 11"/>
            <p:cNvSpPr txBox="1"/>
            <p:nvPr/>
          </p:nvSpPr>
          <p:spPr>
            <a:xfrm>
              <a:off x="1631863" y="1981490"/>
              <a:ext cx="338554" cy="276999"/>
            </a:xfrm>
            <a:prstGeom prst="rect">
              <a:avLst/>
            </a:prstGeom>
            <a:noFill/>
          </p:spPr>
          <p:txBody>
            <a:bodyPr wrap="none" rtlCol="0">
              <a:spAutoFit/>
            </a:bodyPr>
            <a:lstStyle/>
            <a:p>
              <a:r>
                <a:rPr lang="en-US" sz="1200" dirty="0">
                  <a:solidFill>
                    <a:schemeClr val="tx1">
                      <a:lumMod val="50000"/>
                      <a:lumOff val="50000"/>
                    </a:schemeClr>
                  </a:solidFill>
                  <a:latin typeface="Microsoft Sans Serif" charset="0"/>
                  <a:ea typeface="Microsoft Sans Serif" charset="0"/>
                  <a:cs typeface="Microsoft Sans Serif" charset="0"/>
                </a:rPr>
                <a:t>vs</a:t>
              </a:r>
            </a:p>
          </p:txBody>
        </p:sp>
        <p:sp>
          <p:nvSpPr>
            <p:cNvPr id="13" name="TextBox 12"/>
            <p:cNvSpPr txBox="1"/>
            <p:nvPr/>
          </p:nvSpPr>
          <p:spPr>
            <a:xfrm>
              <a:off x="1326971" y="1914649"/>
              <a:ext cx="304892" cy="246221"/>
            </a:xfrm>
            <a:prstGeom prst="rect">
              <a:avLst/>
            </a:prstGeom>
            <a:noFill/>
          </p:spPr>
          <p:txBody>
            <a:bodyPr wrap="none" rtlCol="0">
              <a:spAutoFit/>
            </a:bodyPr>
            <a:lstStyle/>
            <a:p>
              <a:r>
                <a:rPr lang="en-US" sz="1000" b="1" dirty="0">
                  <a:solidFill>
                    <a:schemeClr val="tx1">
                      <a:lumMod val="50000"/>
                      <a:lumOff val="50000"/>
                    </a:schemeClr>
                  </a:solidFill>
                  <a:latin typeface="Microsoft Sans Serif" charset="0"/>
                  <a:ea typeface="Microsoft Sans Serif" charset="0"/>
                  <a:cs typeface="Microsoft Sans Serif" charset="0"/>
                </a:rPr>
                <a:t>At</a:t>
              </a:r>
            </a:p>
          </p:txBody>
        </p:sp>
        <p:sp>
          <p:nvSpPr>
            <p:cNvPr id="14" name="TextBox 13"/>
            <p:cNvSpPr txBox="1"/>
            <p:nvPr/>
          </p:nvSpPr>
          <p:spPr>
            <a:xfrm>
              <a:off x="1928122" y="1914649"/>
              <a:ext cx="312906" cy="246221"/>
            </a:xfrm>
            <a:prstGeom prst="rect">
              <a:avLst/>
            </a:prstGeom>
            <a:noFill/>
          </p:spPr>
          <p:txBody>
            <a:bodyPr wrap="none" rtlCol="0">
              <a:spAutoFit/>
            </a:bodyPr>
            <a:lstStyle/>
            <a:p>
              <a:r>
                <a:rPr lang="en-US" sz="1000" b="1" dirty="0">
                  <a:solidFill>
                    <a:schemeClr val="tx1">
                      <a:lumMod val="50000"/>
                      <a:lumOff val="50000"/>
                    </a:schemeClr>
                  </a:solidFill>
                  <a:latin typeface="Microsoft Sans Serif" charset="0"/>
                  <a:ea typeface="Microsoft Sans Serif" charset="0"/>
                  <a:cs typeface="Microsoft Sans Serif" charset="0"/>
                </a:rPr>
                <a:t>Dt</a:t>
              </a:r>
            </a:p>
          </p:txBody>
        </p:sp>
        <p:sp>
          <p:nvSpPr>
            <p:cNvPr id="15" name="TextBox 14"/>
            <p:cNvSpPr txBox="1"/>
            <p:nvPr/>
          </p:nvSpPr>
          <p:spPr>
            <a:xfrm>
              <a:off x="1911877" y="2674682"/>
              <a:ext cx="325730" cy="246221"/>
            </a:xfrm>
            <a:prstGeom prst="rect">
              <a:avLst/>
            </a:prstGeom>
            <a:noFill/>
          </p:spPr>
          <p:txBody>
            <a:bodyPr wrap="none" rtlCol="0">
              <a:spAutoFit/>
            </a:bodyPr>
            <a:lstStyle/>
            <a:p>
              <a:r>
                <a:rPr lang="en-US" sz="1000" b="1" dirty="0">
                  <a:solidFill>
                    <a:schemeClr val="tx1">
                      <a:lumMod val="50000"/>
                      <a:lumOff val="50000"/>
                    </a:schemeClr>
                  </a:solidFill>
                  <a:latin typeface="Microsoft Sans Serif" charset="0"/>
                  <a:ea typeface="Microsoft Sans Serif" charset="0"/>
                  <a:cs typeface="Microsoft Sans Serif" charset="0"/>
                </a:rPr>
                <a:t>D</a:t>
              </a:r>
              <a:r>
                <a:rPr lang="en-US" sz="1000" b="1" baseline="-25000" dirty="0">
                  <a:solidFill>
                    <a:schemeClr val="tx1">
                      <a:lumMod val="50000"/>
                      <a:lumOff val="50000"/>
                    </a:schemeClr>
                  </a:solidFill>
                  <a:latin typeface="Microsoft Sans Serif" charset="0"/>
                  <a:ea typeface="Microsoft Sans Serif" charset="0"/>
                  <a:cs typeface="Microsoft Sans Serif" charset="0"/>
                </a:rPr>
                <a:t>5</a:t>
              </a:r>
            </a:p>
          </p:txBody>
        </p:sp>
        <p:sp>
          <p:nvSpPr>
            <p:cNvPr id="16" name="TextBox 15"/>
            <p:cNvSpPr txBox="1"/>
            <p:nvPr/>
          </p:nvSpPr>
          <p:spPr>
            <a:xfrm>
              <a:off x="1346163" y="2674682"/>
              <a:ext cx="317716" cy="246221"/>
            </a:xfrm>
            <a:prstGeom prst="rect">
              <a:avLst/>
            </a:prstGeom>
            <a:noFill/>
          </p:spPr>
          <p:txBody>
            <a:bodyPr wrap="none" rtlCol="0">
              <a:spAutoFit/>
            </a:bodyPr>
            <a:lstStyle/>
            <a:p>
              <a:r>
                <a:rPr lang="en-US" sz="1000" b="1" dirty="0">
                  <a:solidFill>
                    <a:schemeClr val="tx1">
                      <a:lumMod val="50000"/>
                      <a:lumOff val="50000"/>
                    </a:schemeClr>
                  </a:solidFill>
                  <a:latin typeface="Microsoft Sans Serif" charset="0"/>
                  <a:ea typeface="Microsoft Sans Serif" charset="0"/>
                  <a:cs typeface="Microsoft Sans Serif" charset="0"/>
                </a:rPr>
                <a:t>A</a:t>
              </a:r>
              <a:r>
                <a:rPr lang="en-US" sz="1000" b="1" baseline="-25000" dirty="0">
                  <a:solidFill>
                    <a:schemeClr val="tx1">
                      <a:lumMod val="50000"/>
                      <a:lumOff val="50000"/>
                    </a:schemeClr>
                  </a:solidFill>
                  <a:latin typeface="Microsoft Sans Serif" charset="0"/>
                  <a:ea typeface="Microsoft Sans Serif" charset="0"/>
                  <a:cs typeface="Microsoft Sans Serif" charset="0"/>
                </a:rPr>
                <a:t>2</a:t>
              </a:r>
            </a:p>
          </p:txBody>
        </p:sp>
      </p:grpSp>
      <p:graphicFrame>
        <p:nvGraphicFramePr>
          <p:cNvPr id="2" name="Chart 1"/>
          <p:cNvGraphicFramePr>
            <a:graphicFrameLocks/>
          </p:cNvGraphicFramePr>
          <p:nvPr>
            <p:extLst>
              <p:ext uri="{D42A27DB-BD31-4B8C-83A1-F6EECF244321}">
                <p14:modId xmlns:p14="http://schemas.microsoft.com/office/powerpoint/2010/main" val="244000274"/>
              </p:ext>
            </p:extLst>
          </p:nvPr>
        </p:nvGraphicFramePr>
        <p:xfrm>
          <a:off x="1090232" y="3598866"/>
          <a:ext cx="7023315" cy="3145740"/>
        </p:xfrm>
        <a:graphic>
          <a:graphicData uri="http://schemas.openxmlformats.org/drawingml/2006/chart">
            <c:chart xmlns:c="http://schemas.openxmlformats.org/drawingml/2006/chart" xmlns:r="http://schemas.openxmlformats.org/officeDocument/2006/relationships" r:id="rId5"/>
          </a:graphicData>
        </a:graphic>
      </p:graphicFrame>
      <p:sp>
        <p:nvSpPr>
          <p:cNvPr id="4" name="Rectangle 3"/>
          <p:cNvSpPr/>
          <p:nvPr/>
        </p:nvSpPr>
        <p:spPr>
          <a:xfrm>
            <a:off x="514343" y="285214"/>
            <a:ext cx="8058157" cy="830997"/>
          </a:xfrm>
          <a:prstGeom prst="rect">
            <a:avLst/>
          </a:prstGeom>
        </p:spPr>
        <p:txBody>
          <a:bodyPr wrap="square">
            <a:spAutoFit/>
          </a:bodyPr>
          <a:lstStyle/>
          <a:p>
            <a:r>
              <a:rPr lang="en-US" sz="2400" b="1" dirty="0">
                <a:solidFill>
                  <a:srgbClr val="21B9DE"/>
                </a:solidFill>
                <a:latin typeface="Microsoft Sans Serif" charset="0"/>
                <a:ea typeface="Microsoft Sans Serif" charset="0"/>
                <a:cs typeface="Microsoft Sans Serif" charset="0"/>
              </a:rPr>
              <a:t>Results</a:t>
            </a:r>
          </a:p>
          <a:p>
            <a:r>
              <a:rPr lang="en-US" altLang="zh-CN" sz="2400" b="1" dirty="0" smtClean="0">
                <a:latin typeface="Microsoft Sans Serif" charset="0"/>
                <a:ea typeface="Microsoft Sans Serif" charset="0"/>
                <a:cs typeface="Microsoft Sans Serif" charset="0"/>
              </a:rPr>
              <a:t>intra </a:t>
            </a:r>
            <a:r>
              <a:rPr lang="en-US" altLang="zh-CN" sz="2400" b="1" dirty="0">
                <a:latin typeface="Microsoft Sans Serif" charset="0"/>
                <a:ea typeface="Microsoft Sans Serif" charset="0"/>
                <a:cs typeface="Microsoft Sans Serif" charset="0"/>
              </a:rPr>
              <a:t>sub-genome connections</a:t>
            </a:r>
            <a:endParaRPr lang="zh-CN" altLang="en-US" sz="2400" b="1" dirty="0">
              <a:latin typeface="Microsoft Sans Serif" charset="0"/>
              <a:ea typeface="Microsoft Sans Serif" charset="0"/>
              <a:cs typeface="Microsoft Sans Serif" charset="0"/>
            </a:endParaRPr>
          </a:p>
        </p:txBody>
      </p:sp>
      <p:cxnSp>
        <p:nvCxnSpPr>
          <p:cNvPr id="5" name="Straight Connector 4"/>
          <p:cNvCxnSpPr/>
          <p:nvPr/>
        </p:nvCxnSpPr>
        <p:spPr>
          <a:xfrm>
            <a:off x="506784" y="342900"/>
            <a:ext cx="0" cy="731520"/>
          </a:xfrm>
          <a:prstGeom prst="line">
            <a:avLst/>
          </a:prstGeom>
          <a:ln w="50800">
            <a:solidFill>
              <a:srgbClr val="21B9DE"/>
            </a:solidFill>
          </a:ln>
          <a:effectLst/>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2395955" y="1512452"/>
            <a:ext cx="5647908" cy="1169551"/>
          </a:xfrm>
          <a:prstGeom prst="rect">
            <a:avLst/>
          </a:prstGeom>
        </p:spPr>
        <p:txBody>
          <a:bodyPr wrap="square">
            <a:spAutoFit/>
          </a:bodyPr>
          <a:lstStyle/>
          <a:p>
            <a:pPr>
              <a:defRPr/>
            </a:pPr>
            <a:r>
              <a:rPr lang="en-US" sz="1400" b="1" dirty="0">
                <a:solidFill>
                  <a:srgbClr val="43C2DE"/>
                </a:solidFill>
                <a:latin typeface="Microsoft Sans Serif" charset="0"/>
                <a:ea typeface="Microsoft Sans Serif" charset="0"/>
                <a:cs typeface="Microsoft Sans Serif" charset="0"/>
              </a:rPr>
              <a:t>No global bias</a:t>
            </a:r>
            <a:r>
              <a:rPr lang="en-US" sz="1400" b="1" dirty="0">
                <a:solidFill>
                  <a:schemeClr val="bg1">
                    <a:lumMod val="65000"/>
                  </a:schemeClr>
                </a:solidFill>
                <a:latin typeface="Microsoft Sans Serif" charset="0"/>
                <a:ea typeface="Microsoft Sans Serif" charset="0"/>
                <a:cs typeface="Microsoft Sans Serif" charset="0"/>
              </a:rPr>
              <a:t> of topological change was evident in terms of gain or loss of </a:t>
            </a:r>
            <a:r>
              <a:rPr lang="en-US" sz="1400" b="1" dirty="0" smtClean="0">
                <a:solidFill>
                  <a:schemeClr val="bg1">
                    <a:lumMod val="65000"/>
                  </a:schemeClr>
                </a:solidFill>
                <a:latin typeface="Microsoft Sans Serif" charset="0"/>
                <a:ea typeface="Microsoft Sans Serif" charset="0"/>
                <a:cs typeface="Microsoft Sans Serif" charset="0"/>
              </a:rPr>
              <a:t>intra </a:t>
            </a:r>
            <a:r>
              <a:rPr lang="en-US" sz="1400" b="1" dirty="0">
                <a:solidFill>
                  <a:schemeClr val="bg1">
                    <a:lumMod val="65000"/>
                  </a:schemeClr>
                </a:solidFill>
                <a:latin typeface="Microsoft Sans Serif" charset="0"/>
                <a:ea typeface="Microsoft Sans Serif" charset="0"/>
                <a:cs typeface="Microsoft Sans Serif" charset="0"/>
              </a:rPr>
              <a:t>sub-genome connections.</a:t>
            </a:r>
          </a:p>
          <a:p>
            <a:pPr>
              <a:defRPr/>
            </a:pPr>
            <a:endParaRPr lang="en-US" sz="1400" b="1" dirty="0">
              <a:solidFill>
                <a:schemeClr val="bg1">
                  <a:lumMod val="65000"/>
                </a:schemeClr>
              </a:solidFill>
              <a:latin typeface="Microsoft Sans Serif" charset="0"/>
              <a:ea typeface="Microsoft Sans Serif" charset="0"/>
              <a:cs typeface="Microsoft Sans Serif" charset="0"/>
            </a:endParaRPr>
          </a:p>
          <a:p>
            <a:pPr>
              <a:defRPr/>
            </a:pPr>
            <a:r>
              <a:rPr lang="en-US" sz="1400" b="1" dirty="0">
                <a:solidFill>
                  <a:schemeClr val="bg1">
                    <a:lumMod val="65000"/>
                  </a:schemeClr>
                </a:solidFill>
                <a:latin typeface="Microsoft Sans Serif" charset="0"/>
                <a:ea typeface="Microsoft Sans Serif" charset="0"/>
                <a:cs typeface="Microsoft Sans Serif" charset="0"/>
              </a:rPr>
              <a:t>However, asymmetric network topology of duplicated genes was observed. </a:t>
            </a:r>
            <a:endParaRPr lang="en-US" altLang="zh-CN" sz="1400" b="1" dirty="0">
              <a:solidFill>
                <a:schemeClr val="bg1">
                  <a:lumMod val="65000"/>
                </a:schemeClr>
              </a:solidFill>
              <a:latin typeface="Microsoft Sans Serif" charset="0"/>
              <a:ea typeface="Microsoft Sans Serif" charset="0"/>
              <a:cs typeface="Microsoft Sans Serif" charset="0"/>
            </a:endParaRPr>
          </a:p>
        </p:txBody>
      </p:sp>
      <p:sp>
        <p:nvSpPr>
          <p:cNvPr id="10" name="Triangle 9"/>
          <p:cNvSpPr>
            <a:spLocks noChangeAspect="1"/>
          </p:cNvSpPr>
          <p:nvPr/>
        </p:nvSpPr>
        <p:spPr>
          <a:xfrm flipV="1">
            <a:off x="1499159" y="1405208"/>
            <a:ext cx="45720" cy="98612"/>
          </a:xfrm>
          <a:prstGeom prst="triangl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riangle 10"/>
          <p:cNvSpPr>
            <a:spLocks noChangeAspect="1"/>
          </p:cNvSpPr>
          <p:nvPr/>
        </p:nvSpPr>
        <p:spPr>
          <a:xfrm flipV="1">
            <a:off x="1947557" y="1405208"/>
            <a:ext cx="45720" cy="98612"/>
          </a:xfrm>
          <a:prstGeom prst="triangl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531924" y="3329288"/>
            <a:ext cx="2562881" cy="276999"/>
          </a:xfrm>
          <a:prstGeom prst="rect">
            <a:avLst/>
          </a:prstGeom>
        </p:spPr>
        <p:txBody>
          <a:bodyPr wrap="square">
            <a:spAutoFit/>
          </a:bodyPr>
          <a:lstStyle/>
          <a:p>
            <a:pPr algn="ctr">
              <a:defRPr sz="1600" b="1" i="0" u="none" strike="noStrike" kern="1200" spc="0" baseline="0">
                <a:solidFill>
                  <a:prstClr val="black">
                    <a:lumMod val="65000"/>
                    <a:lumOff val="35000"/>
                  </a:prstClr>
                </a:solidFill>
                <a:latin typeface="Microsoft Sans Serif" charset="0"/>
                <a:ea typeface="Microsoft Sans Serif" charset="0"/>
                <a:cs typeface="Microsoft Sans Serif" charset="0"/>
              </a:defRPr>
            </a:pPr>
            <a:r>
              <a:rPr lang="en-US" sz="1200" b="1" dirty="0">
                <a:latin typeface="Microsoft Sans Serif" charset="0"/>
                <a:ea typeface="Microsoft Sans Serif" charset="0"/>
                <a:cs typeface="Microsoft Sans Serif" charset="0"/>
              </a:rPr>
              <a:t>Oil synthesis related gene network</a:t>
            </a:r>
          </a:p>
        </p:txBody>
      </p:sp>
      <p:sp>
        <p:nvSpPr>
          <p:cNvPr id="17" name="Rectangle 16"/>
          <p:cNvSpPr/>
          <p:nvPr/>
        </p:nvSpPr>
        <p:spPr>
          <a:xfrm>
            <a:off x="4661784" y="3325578"/>
            <a:ext cx="2562881" cy="276999"/>
          </a:xfrm>
          <a:prstGeom prst="rect">
            <a:avLst/>
          </a:prstGeom>
        </p:spPr>
        <p:txBody>
          <a:bodyPr wrap="square">
            <a:spAutoFit/>
          </a:bodyPr>
          <a:lstStyle/>
          <a:p>
            <a:pPr algn="ctr">
              <a:defRPr sz="1600" b="1" i="0" u="none" strike="noStrike" kern="1200" spc="0" baseline="0">
                <a:solidFill>
                  <a:prstClr val="black">
                    <a:lumMod val="65000"/>
                    <a:lumOff val="35000"/>
                  </a:prstClr>
                </a:solidFill>
                <a:latin typeface="Microsoft Sans Serif" charset="0"/>
                <a:ea typeface="Microsoft Sans Serif" charset="0"/>
                <a:cs typeface="Microsoft Sans Serif" charset="0"/>
              </a:defRPr>
            </a:pPr>
            <a:r>
              <a:rPr lang="en-US" sz="1200" b="1" dirty="0">
                <a:latin typeface="Microsoft Sans Serif" charset="0"/>
                <a:ea typeface="Microsoft Sans Serif" charset="0"/>
                <a:cs typeface="Microsoft Sans Serif" charset="0"/>
              </a:rPr>
              <a:t>Change of functional connectivity</a:t>
            </a:r>
          </a:p>
        </p:txBody>
      </p:sp>
      <p:sp>
        <p:nvSpPr>
          <p:cNvPr id="19" name="TextBox 18"/>
          <p:cNvSpPr txBox="1"/>
          <p:nvPr/>
        </p:nvSpPr>
        <p:spPr>
          <a:xfrm>
            <a:off x="1132433" y="4401684"/>
            <a:ext cx="3000825" cy="163644"/>
          </a:xfrm>
          <a:prstGeom prst="rect">
            <a:avLst/>
          </a:prstGeom>
          <a:solidFill>
            <a:schemeClr val="bg1"/>
          </a:solidFill>
        </p:spPr>
        <p:txBody>
          <a:bodyPr wrap="none" lIns="0" tIns="0" rIns="0" bIns="0" rtlCol="0">
            <a:noAutofit/>
          </a:bodyPr>
          <a:lstStyle/>
          <a:p>
            <a:pPr algn="ctr"/>
            <a:r>
              <a:rPr lang="en-US" altLang="zh-CN" sz="1000" b="1">
                <a:solidFill>
                  <a:schemeClr val="tx1">
                    <a:lumMod val="65000"/>
                    <a:lumOff val="35000"/>
                  </a:schemeClr>
                </a:solidFill>
                <a:latin typeface="Microsoft Sans Serif" charset="0"/>
                <a:ea typeface="Microsoft Sans Serif" charset="0"/>
                <a:cs typeface="Microsoft Sans Serif" charset="0"/>
              </a:rPr>
              <a:t>Transcription factors associated with lipid synthesis</a:t>
            </a:r>
            <a:endParaRPr lang="en-US" sz="1000" b="1" dirty="0">
              <a:solidFill>
                <a:schemeClr val="tx1">
                  <a:lumMod val="65000"/>
                  <a:lumOff val="35000"/>
                </a:schemeClr>
              </a:solidFill>
              <a:latin typeface="Microsoft Sans Serif" charset="0"/>
              <a:ea typeface="Microsoft Sans Serif" charset="0"/>
              <a:cs typeface="Microsoft Sans Serif" charset="0"/>
            </a:endParaRPr>
          </a:p>
        </p:txBody>
      </p:sp>
      <p:sp>
        <p:nvSpPr>
          <p:cNvPr id="20" name="TextBox 19"/>
          <p:cNvSpPr txBox="1"/>
          <p:nvPr/>
        </p:nvSpPr>
        <p:spPr>
          <a:xfrm>
            <a:off x="3444164" y="4560639"/>
            <a:ext cx="646893" cy="172685"/>
          </a:xfrm>
          <a:prstGeom prst="rect">
            <a:avLst/>
          </a:prstGeom>
          <a:solidFill>
            <a:schemeClr val="bg1"/>
          </a:solidFill>
        </p:spPr>
        <p:txBody>
          <a:bodyPr wrap="none" lIns="0" tIns="0" rIns="0" bIns="0" rtlCol="0">
            <a:noAutofit/>
          </a:bodyPr>
          <a:lstStyle/>
          <a:p>
            <a:r>
              <a:rPr lang="en-US" altLang="zh-CN" sz="1000" b="1" dirty="0">
                <a:solidFill>
                  <a:schemeClr val="tx1">
                    <a:lumMod val="65000"/>
                    <a:lumOff val="35000"/>
                  </a:schemeClr>
                </a:solidFill>
                <a:latin typeface="Microsoft Sans Serif" charset="0"/>
                <a:ea typeface="Microsoft Sans Serif" charset="0"/>
                <a:cs typeface="Microsoft Sans Serif" charset="0"/>
              </a:rPr>
              <a:t>Oil storage</a:t>
            </a:r>
            <a:endParaRPr lang="en-US" sz="1000" b="1" dirty="0">
              <a:solidFill>
                <a:schemeClr val="tx1">
                  <a:lumMod val="65000"/>
                  <a:lumOff val="35000"/>
                </a:schemeClr>
              </a:solidFill>
              <a:latin typeface="Microsoft Sans Serif" charset="0"/>
              <a:ea typeface="Microsoft Sans Serif" charset="0"/>
              <a:cs typeface="Microsoft Sans Serif" charset="0"/>
            </a:endParaRPr>
          </a:p>
        </p:txBody>
      </p:sp>
      <p:sp>
        <p:nvSpPr>
          <p:cNvPr id="21" name="TextBox 20"/>
          <p:cNvSpPr txBox="1"/>
          <p:nvPr/>
        </p:nvSpPr>
        <p:spPr>
          <a:xfrm>
            <a:off x="3232788" y="4072091"/>
            <a:ext cx="838017" cy="172685"/>
          </a:xfrm>
          <a:prstGeom prst="rect">
            <a:avLst/>
          </a:prstGeom>
          <a:solidFill>
            <a:schemeClr val="bg1"/>
          </a:solidFill>
        </p:spPr>
        <p:txBody>
          <a:bodyPr wrap="none" lIns="0" tIns="0" rIns="0" bIns="0" rtlCol="0">
            <a:noAutofit/>
          </a:bodyPr>
          <a:lstStyle/>
          <a:p>
            <a:r>
              <a:rPr lang="en-US" altLang="zh-CN" sz="1000" b="1">
                <a:solidFill>
                  <a:schemeClr val="tx1">
                    <a:lumMod val="65000"/>
                    <a:lumOff val="35000"/>
                  </a:schemeClr>
                </a:solidFill>
                <a:latin typeface="Microsoft Sans Serif" charset="0"/>
                <a:ea typeface="Microsoft Sans Serif" charset="0"/>
                <a:cs typeface="Microsoft Sans Serif" charset="0"/>
              </a:rPr>
              <a:t>TAG synthesis</a:t>
            </a:r>
            <a:endParaRPr lang="en-US" sz="1000" b="1" dirty="0">
              <a:solidFill>
                <a:schemeClr val="tx1">
                  <a:lumMod val="65000"/>
                  <a:lumOff val="35000"/>
                </a:schemeClr>
              </a:solidFill>
              <a:latin typeface="Microsoft Sans Serif" charset="0"/>
              <a:ea typeface="Microsoft Sans Serif" charset="0"/>
              <a:cs typeface="Microsoft Sans Serif" charset="0"/>
            </a:endParaRPr>
          </a:p>
        </p:txBody>
      </p:sp>
      <p:sp>
        <p:nvSpPr>
          <p:cNvPr id="23" name="Rounded Rectangle 22"/>
          <p:cNvSpPr/>
          <p:nvPr/>
        </p:nvSpPr>
        <p:spPr>
          <a:xfrm>
            <a:off x="101043" y="3787395"/>
            <a:ext cx="1096388" cy="609600"/>
          </a:xfrm>
          <a:prstGeom prst="roundRect">
            <a:avLst/>
          </a:prstGeom>
          <a:noFill/>
          <a:ln>
            <a:solidFill>
              <a:srgbClr val="43C2D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solidFill>
                  <a:srgbClr val="43C2DE"/>
                </a:solidFill>
                <a:latin typeface="Microsoft Sans Serif" charset="0"/>
                <a:ea typeface="Microsoft Sans Serif" charset="0"/>
                <a:cs typeface="Microsoft Sans Serif" charset="0"/>
              </a:rPr>
              <a:t>Increased connections by domestication</a:t>
            </a:r>
          </a:p>
        </p:txBody>
      </p:sp>
      <p:sp>
        <p:nvSpPr>
          <p:cNvPr id="25" name="Rounded Rectangle 24"/>
          <p:cNvSpPr/>
          <p:nvPr/>
        </p:nvSpPr>
        <p:spPr>
          <a:xfrm>
            <a:off x="7906100" y="4095959"/>
            <a:ext cx="1096388" cy="609600"/>
          </a:xfrm>
          <a:prstGeom prst="roundRect">
            <a:avLst/>
          </a:prstGeom>
          <a:noFill/>
          <a:ln>
            <a:solidFill>
              <a:srgbClr val="6FE0C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solidFill>
                  <a:srgbClr val="6FE0C2"/>
                </a:solidFill>
                <a:latin typeface="Microsoft Sans Serif" charset="0"/>
                <a:ea typeface="Microsoft Sans Serif" charset="0"/>
                <a:cs typeface="Microsoft Sans Serif" charset="0"/>
              </a:rPr>
              <a:t>Biased contribution </a:t>
            </a:r>
            <a:r>
              <a:rPr lang="en-US" sz="1000" b="1">
                <a:solidFill>
                  <a:srgbClr val="6FE0C2"/>
                </a:solidFill>
                <a:latin typeface="Microsoft Sans Serif" charset="0"/>
                <a:ea typeface="Microsoft Sans Serif" charset="0"/>
                <a:cs typeface="Microsoft Sans Serif" charset="0"/>
              </a:rPr>
              <a:t>by D-genome</a:t>
            </a:r>
            <a:endParaRPr lang="en-US" sz="1000" b="1" dirty="0">
              <a:solidFill>
                <a:srgbClr val="6FE0C2"/>
              </a:solidFill>
              <a:latin typeface="Microsoft Sans Serif" charset="0"/>
              <a:ea typeface="Microsoft Sans Serif" charset="0"/>
              <a:cs typeface="Microsoft Sans Serif" charset="0"/>
            </a:endParaRPr>
          </a:p>
        </p:txBody>
      </p:sp>
      <p:grpSp>
        <p:nvGrpSpPr>
          <p:cNvPr id="24" name="Group 23"/>
          <p:cNvGrpSpPr/>
          <p:nvPr/>
        </p:nvGrpSpPr>
        <p:grpSpPr>
          <a:xfrm>
            <a:off x="5849719" y="6340915"/>
            <a:ext cx="991819" cy="291659"/>
            <a:chOff x="5849719" y="6340915"/>
            <a:chExt cx="991819" cy="291659"/>
          </a:xfrm>
        </p:grpSpPr>
        <p:sp>
          <p:nvSpPr>
            <p:cNvPr id="22" name="TextBox 21"/>
            <p:cNvSpPr txBox="1"/>
            <p:nvPr/>
          </p:nvSpPr>
          <p:spPr>
            <a:xfrm>
              <a:off x="5849719" y="6340915"/>
              <a:ext cx="450166" cy="291659"/>
            </a:xfrm>
            <a:prstGeom prst="rect">
              <a:avLst/>
            </a:prstGeom>
            <a:solidFill>
              <a:schemeClr val="bg1"/>
            </a:solidFill>
          </p:spPr>
          <p:txBody>
            <a:bodyPr wrap="none" lIns="0" rIns="0" rtlCol="0">
              <a:noAutofit/>
            </a:bodyPr>
            <a:lstStyle/>
            <a:p>
              <a:r>
                <a:rPr lang="en-US" sz="1400" b="1" dirty="0" smtClean="0">
                  <a:solidFill>
                    <a:schemeClr val="tx1">
                      <a:lumMod val="65000"/>
                      <a:lumOff val="35000"/>
                    </a:schemeClr>
                  </a:solidFill>
                  <a:latin typeface="Microsoft Sans Serif" charset="0"/>
                  <a:ea typeface="Microsoft Sans Serif" charset="0"/>
                  <a:cs typeface="Microsoft Sans Serif" charset="0"/>
                </a:rPr>
                <a:t>A</a:t>
              </a:r>
              <a:r>
                <a:rPr lang="en-US" sz="1400" b="1" baseline="-25000" dirty="0" smtClean="0">
                  <a:solidFill>
                    <a:schemeClr val="tx1">
                      <a:lumMod val="65000"/>
                      <a:lumOff val="35000"/>
                    </a:schemeClr>
                  </a:solidFill>
                  <a:latin typeface="Microsoft Sans Serif" charset="0"/>
                  <a:ea typeface="Microsoft Sans Serif" charset="0"/>
                  <a:cs typeface="Microsoft Sans Serif" charset="0"/>
                </a:rPr>
                <a:t>t</a:t>
              </a:r>
              <a:r>
                <a:rPr lang="en-US" sz="1400" b="1" dirty="0" smtClean="0">
                  <a:solidFill>
                    <a:schemeClr val="tx1">
                      <a:lumMod val="65000"/>
                      <a:lumOff val="35000"/>
                    </a:schemeClr>
                  </a:solidFill>
                  <a:latin typeface="Microsoft Sans Serif" charset="0"/>
                  <a:ea typeface="Microsoft Sans Serif" charset="0"/>
                  <a:cs typeface="Microsoft Sans Serif" charset="0"/>
                </a:rPr>
                <a:t>-A</a:t>
              </a:r>
              <a:r>
                <a:rPr lang="en-US" sz="1400" b="1" baseline="-25000" dirty="0" smtClean="0">
                  <a:solidFill>
                    <a:schemeClr val="tx1">
                      <a:lumMod val="65000"/>
                      <a:lumOff val="35000"/>
                    </a:schemeClr>
                  </a:solidFill>
                  <a:latin typeface="Microsoft Sans Serif" charset="0"/>
                  <a:ea typeface="Microsoft Sans Serif" charset="0"/>
                  <a:cs typeface="Microsoft Sans Serif" charset="0"/>
                </a:rPr>
                <a:t>2</a:t>
              </a:r>
              <a:endParaRPr lang="en-US" sz="1400" b="1" baseline="-25000" dirty="0">
                <a:solidFill>
                  <a:schemeClr val="tx1">
                    <a:lumMod val="65000"/>
                    <a:lumOff val="35000"/>
                  </a:schemeClr>
                </a:solidFill>
                <a:latin typeface="Microsoft Sans Serif" charset="0"/>
                <a:ea typeface="Microsoft Sans Serif" charset="0"/>
                <a:cs typeface="Microsoft Sans Serif" charset="0"/>
              </a:endParaRPr>
            </a:p>
          </p:txBody>
        </p:sp>
        <p:sp>
          <p:nvSpPr>
            <p:cNvPr id="26" name="TextBox 25"/>
            <p:cNvSpPr txBox="1"/>
            <p:nvPr/>
          </p:nvSpPr>
          <p:spPr>
            <a:xfrm flipH="1">
              <a:off x="6448578" y="6340915"/>
              <a:ext cx="392960" cy="291659"/>
            </a:xfrm>
            <a:prstGeom prst="rect">
              <a:avLst/>
            </a:prstGeom>
            <a:solidFill>
              <a:schemeClr val="bg1"/>
            </a:solidFill>
          </p:spPr>
          <p:txBody>
            <a:bodyPr wrap="none" lIns="0" rIns="0" rtlCol="0">
              <a:noAutofit/>
            </a:bodyPr>
            <a:lstStyle/>
            <a:p>
              <a:r>
                <a:rPr lang="en-US" sz="1400" b="1" dirty="0" smtClean="0">
                  <a:solidFill>
                    <a:schemeClr val="tx1">
                      <a:lumMod val="65000"/>
                      <a:lumOff val="35000"/>
                    </a:schemeClr>
                  </a:solidFill>
                  <a:latin typeface="Microsoft Sans Serif" charset="0"/>
                  <a:ea typeface="Microsoft Sans Serif" charset="0"/>
                  <a:cs typeface="Microsoft Sans Serif" charset="0"/>
                </a:rPr>
                <a:t>D</a:t>
              </a:r>
              <a:r>
                <a:rPr lang="en-US" sz="1400" b="1" baseline="-25000" dirty="0" smtClean="0">
                  <a:solidFill>
                    <a:schemeClr val="tx1">
                      <a:lumMod val="65000"/>
                      <a:lumOff val="35000"/>
                    </a:schemeClr>
                  </a:solidFill>
                  <a:latin typeface="Microsoft Sans Serif" charset="0"/>
                  <a:ea typeface="Microsoft Sans Serif" charset="0"/>
                  <a:cs typeface="Microsoft Sans Serif" charset="0"/>
                </a:rPr>
                <a:t>t</a:t>
              </a:r>
              <a:r>
                <a:rPr lang="en-US" sz="1400" b="1" dirty="0" smtClean="0">
                  <a:solidFill>
                    <a:schemeClr val="tx1">
                      <a:lumMod val="65000"/>
                      <a:lumOff val="35000"/>
                    </a:schemeClr>
                  </a:solidFill>
                  <a:latin typeface="Microsoft Sans Serif" charset="0"/>
                  <a:ea typeface="Microsoft Sans Serif" charset="0"/>
                  <a:cs typeface="Microsoft Sans Serif" charset="0"/>
                </a:rPr>
                <a:t>-D</a:t>
              </a:r>
              <a:r>
                <a:rPr lang="en-US" sz="1400" b="1" baseline="-25000" dirty="0">
                  <a:solidFill>
                    <a:schemeClr val="tx1">
                      <a:lumMod val="65000"/>
                      <a:lumOff val="35000"/>
                    </a:schemeClr>
                  </a:solidFill>
                  <a:latin typeface="Microsoft Sans Serif" charset="0"/>
                  <a:ea typeface="Microsoft Sans Serif" charset="0"/>
                  <a:cs typeface="Microsoft Sans Serif" charset="0"/>
                </a:rPr>
                <a:t>5</a:t>
              </a:r>
            </a:p>
          </p:txBody>
        </p:sp>
      </p:grpSp>
    </p:spTree>
    <p:extLst>
      <p:ext uri="{BB962C8B-B14F-4D97-AF65-F5344CB8AC3E}">
        <p14:creationId xmlns:p14="http://schemas.microsoft.com/office/powerpoint/2010/main" val="1764606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par>
                          <p:cTn id="9" fill="hold">
                            <p:stCondLst>
                              <p:cond delay="0"/>
                            </p:stCondLst>
                            <p:childTnLst>
                              <p:par>
                                <p:cTn id="10" presetID="35" presetClass="emph" presetSubtype="0" repeatCount="3000" fill="hold" grpId="1" nodeType="afterEffect">
                                  <p:stCondLst>
                                    <p:cond delay="0"/>
                                  </p:stCondLst>
                                  <p:childTnLst>
                                    <p:anim calcmode="discrete" valueType="str">
                                      <p:cBhvr>
                                        <p:cTn id="11" dur="1000" fill="hold"/>
                                        <p:tgtEl>
                                          <p:spTgt spid="10"/>
                                        </p:tgtEl>
                                        <p:attrNameLst>
                                          <p:attrName>style.visibility</p:attrName>
                                        </p:attrNameLst>
                                      </p:cBhvr>
                                      <p:tavLst>
                                        <p:tav tm="0">
                                          <p:val>
                                            <p:strVal val="hidden"/>
                                          </p:val>
                                        </p:tav>
                                        <p:tav tm="50000">
                                          <p:val>
                                            <p:strVal val="visible"/>
                                          </p:val>
                                        </p:tav>
                                      </p:tavLst>
                                    </p:anim>
                                  </p:childTnLst>
                                </p:cTn>
                              </p:par>
                              <p:par>
                                <p:cTn id="12" presetID="35" presetClass="emph" presetSubtype="0" repeatCount="3000" fill="hold" grpId="1" nodeType="withEffect">
                                  <p:stCondLst>
                                    <p:cond delay="0"/>
                                  </p:stCondLst>
                                  <p:childTnLst>
                                    <p:anim calcmode="discrete" valueType="str">
                                      <p:cBhvr>
                                        <p:cTn id="13" dur="1000" fill="hold"/>
                                        <p:tgtEl>
                                          <p:spTgt spid="11"/>
                                        </p:tgtEl>
                                        <p:attrNameLst>
                                          <p:attrName>style.visibility</p:attrName>
                                        </p:attrNameLst>
                                      </p:cBhvr>
                                      <p:tavLst>
                                        <p:tav tm="0">
                                          <p:val>
                                            <p:strVal val="hidden"/>
                                          </p:val>
                                        </p:tav>
                                        <p:tav tm="50000">
                                          <p:val>
                                            <p:strVal val="visible"/>
                                          </p:val>
                                        </p:tav>
                                      </p:tavLst>
                                    </p:anim>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dissolve">
                                      <p:cBhvr>
                                        <p:cTn id="18" dur="500"/>
                                        <p:tgtEl>
                                          <p:spTgt spid="7">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dissolve">
                                      <p:cBhvr>
                                        <p:cTn id="23" dur="500"/>
                                        <p:tgtEl>
                                          <p:spTgt spid="7">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37" fill="hold" grpId="0" nodeType="clickEffect">
                                  <p:stCondLst>
                                    <p:cond delay="0"/>
                                  </p:stCondLst>
                                  <p:childTnLst>
                                    <p:set>
                                      <p:cBhvr>
                                        <p:cTn id="27" dur="1" fill="hold">
                                          <p:stCondLst>
                                            <p:cond delay="0"/>
                                          </p:stCondLst>
                                        </p:cTn>
                                        <p:tgtEl>
                                          <p:spTgt spid="2">
                                            <p:graphicEl>
                                              <a:chart seriesIdx="-3" categoryIdx="-3" bldStep="gridLegend"/>
                                            </p:graphicEl>
                                          </p:spTgt>
                                        </p:tgtEl>
                                        <p:attrNameLst>
                                          <p:attrName>style.visibility</p:attrName>
                                        </p:attrNameLst>
                                      </p:cBhvr>
                                      <p:to>
                                        <p:strVal val="visible"/>
                                      </p:to>
                                    </p:set>
                                    <p:animEffect transition="in" filter="barn(outVertical)">
                                      <p:cBhvr>
                                        <p:cTn id="28" dur="500"/>
                                        <p:tgtEl>
                                          <p:spTgt spid="2">
                                            <p:graphicEl>
                                              <a:chart seriesIdx="-3" categoryIdx="-3" bldStep="gridLegend"/>
                                            </p:graphic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dissolve">
                                      <p:cBhvr>
                                        <p:cTn id="31" dur="500"/>
                                        <p:tgtEl>
                                          <p:spTgt spid="24"/>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right)">
                                      <p:cBhvr>
                                        <p:cTn id="34" dur="500"/>
                                        <p:tgtEl>
                                          <p:spTgt spid="21"/>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right)">
                                      <p:cBhvr>
                                        <p:cTn id="37" dur="500"/>
                                        <p:tgtEl>
                                          <p:spTgt spid="20"/>
                                        </p:tgtEl>
                                      </p:cBhvr>
                                    </p:animEffect>
                                  </p:childTnLst>
                                </p:cTn>
                              </p:par>
                              <p:par>
                                <p:cTn id="38" presetID="22" presetClass="entr" presetSubtype="2"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right)">
                                      <p:cBhvr>
                                        <p:cTn id="40" dur="500"/>
                                        <p:tgtEl>
                                          <p:spTgt spid="19"/>
                                        </p:tgtEl>
                                      </p:cBhvr>
                                    </p:animEffec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3" presetClass="emph" presetSubtype="2" fill="hold" grpId="1" nodeType="clickEffect">
                                  <p:stCondLst>
                                    <p:cond delay="0"/>
                                  </p:stCondLst>
                                  <p:childTnLst>
                                    <p:animClr clrSpc="rgb" dir="cw">
                                      <p:cBhvr override="childStyle">
                                        <p:cTn id="46" dur="2000" fill="hold"/>
                                        <p:tgtEl>
                                          <p:spTgt spid="21"/>
                                        </p:tgtEl>
                                        <p:attrNameLst>
                                          <p:attrName>style.color</p:attrName>
                                        </p:attrNameLst>
                                      </p:cBhvr>
                                      <p:to>
                                        <a:schemeClr val="accent2"/>
                                      </p:to>
                                    </p:animClr>
                                  </p:childTnLst>
                                </p:cTn>
                              </p:par>
                              <p:par>
                                <p:cTn id="47" presetID="3" presetClass="emph" presetSubtype="2" fill="hold" grpId="1" nodeType="withEffect">
                                  <p:stCondLst>
                                    <p:cond delay="0"/>
                                  </p:stCondLst>
                                  <p:childTnLst>
                                    <p:animClr clrSpc="rgb" dir="cw">
                                      <p:cBhvr override="childStyle">
                                        <p:cTn id="48" dur="2000" fill="hold"/>
                                        <p:tgtEl>
                                          <p:spTgt spid="19"/>
                                        </p:tgtEl>
                                        <p:attrNameLst>
                                          <p:attrName>style.color</p:attrName>
                                        </p:attrNameLst>
                                      </p:cBhvr>
                                      <p:to>
                                        <a:schemeClr val="accent2"/>
                                      </p:to>
                                    </p:animClr>
                                  </p:childTnLst>
                                </p:cTn>
                              </p:par>
                              <p:par>
                                <p:cTn id="49" presetID="3" presetClass="emph" presetSubtype="2" fill="hold" grpId="1" nodeType="withEffect">
                                  <p:stCondLst>
                                    <p:cond delay="0"/>
                                  </p:stCondLst>
                                  <p:childTnLst>
                                    <p:animClr clrSpc="rgb" dir="cw">
                                      <p:cBhvr override="childStyle">
                                        <p:cTn id="50" dur="2000" fill="hold"/>
                                        <p:tgtEl>
                                          <p:spTgt spid="20"/>
                                        </p:tgtEl>
                                        <p:attrNameLst>
                                          <p:attrName>style.color</p:attrName>
                                        </p:attrNameLst>
                                      </p:cBhvr>
                                      <p:to>
                                        <a:schemeClr val="accent2"/>
                                      </p:to>
                                    </p:animClr>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dissolve">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37" fill="hold" grpId="0" nodeType="clickEffect">
                                  <p:stCondLst>
                                    <p:cond delay="0"/>
                                  </p:stCondLst>
                                  <p:childTnLst>
                                    <p:set>
                                      <p:cBhvr>
                                        <p:cTn id="61" dur="1" fill="hold">
                                          <p:stCondLst>
                                            <p:cond delay="0"/>
                                          </p:stCondLst>
                                        </p:cTn>
                                        <p:tgtEl>
                                          <p:spTgt spid="2">
                                            <p:graphicEl>
                                              <a:chart seriesIdx="0" categoryIdx="-4" bldStep="series"/>
                                            </p:graphicEl>
                                          </p:spTgt>
                                        </p:tgtEl>
                                        <p:attrNameLst>
                                          <p:attrName>style.visibility</p:attrName>
                                        </p:attrNameLst>
                                      </p:cBhvr>
                                      <p:to>
                                        <p:strVal val="visible"/>
                                      </p:to>
                                    </p:set>
                                    <p:animEffect transition="in" filter="barn(outVertical)">
                                      <p:cBhvr>
                                        <p:cTn id="62" dur="500"/>
                                        <p:tgtEl>
                                          <p:spTgt spid="2">
                                            <p:graphicEl>
                                              <a:chart seriesIdx="0" categoryIdx="-4" bldStep="series"/>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16" presetClass="entr" presetSubtype="37" fill="hold" grpId="0" nodeType="clickEffect">
                                  <p:stCondLst>
                                    <p:cond delay="0"/>
                                  </p:stCondLst>
                                  <p:childTnLst>
                                    <p:set>
                                      <p:cBhvr>
                                        <p:cTn id="66" dur="1" fill="hold">
                                          <p:stCondLst>
                                            <p:cond delay="0"/>
                                          </p:stCondLst>
                                        </p:cTn>
                                        <p:tgtEl>
                                          <p:spTgt spid="2">
                                            <p:graphicEl>
                                              <a:chart seriesIdx="1" categoryIdx="-4" bldStep="series"/>
                                            </p:graphicEl>
                                          </p:spTgt>
                                        </p:tgtEl>
                                        <p:attrNameLst>
                                          <p:attrName>style.visibility</p:attrName>
                                        </p:attrNameLst>
                                      </p:cBhvr>
                                      <p:to>
                                        <p:strVal val="visible"/>
                                      </p:to>
                                    </p:set>
                                    <p:animEffect transition="in" filter="barn(outVertical)">
                                      <p:cBhvr>
                                        <p:cTn id="67" dur="500"/>
                                        <p:tgtEl>
                                          <p:spTgt spid="2">
                                            <p:graphicEl>
                                              <a:chart seriesIdx="1" categoryIdx="-4" bldStep="series"/>
                                            </p:graphicEl>
                                          </p:spTgt>
                                        </p:tgtEl>
                                      </p:cBhvr>
                                    </p:animEffect>
                                  </p:childTnLst>
                                </p:cTn>
                              </p:par>
                              <p:par>
                                <p:cTn id="68" presetID="1" presetClass="entr" presetSubtype="0" fill="hold" grpId="0" nodeType="withEffect">
                                  <p:stCondLst>
                                    <p:cond delay="0"/>
                                  </p:stCondLst>
                                  <p:childTnLst>
                                    <p:set>
                                      <p:cBhvr>
                                        <p:cTn id="69"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Chart bld="series"/>
        </p:bldSub>
      </p:bldGraphic>
      <p:bldP spid="7" grpId="0" build="p"/>
      <p:bldP spid="10" grpId="0" animBg="1"/>
      <p:bldP spid="10" grpId="1" animBg="1"/>
      <p:bldP spid="11" grpId="0" animBg="1"/>
      <p:bldP spid="11" grpId="1" animBg="1"/>
      <p:bldP spid="6" grpId="0"/>
      <p:bldP spid="17" grpId="0"/>
      <p:bldP spid="19" grpId="0" animBg="1"/>
      <p:bldP spid="19" grpId="1" animBg="1"/>
      <p:bldP spid="20" grpId="0" animBg="1"/>
      <p:bldP spid="20" grpId="1" animBg="1"/>
      <p:bldP spid="21" grpId="0" animBg="1"/>
      <p:bldP spid="21" grpId="1" animBg="1"/>
      <p:bldP spid="23" grpId="0" animBg="1"/>
      <p:bldP spid="2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506784" y="342900"/>
            <a:ext cx="0" cy="731520"/>
          </a:xfrm>
          <a:prstGeom prst="line">
            <a:avLst/>
          </a:prstGeom>
          <a:ln w="50800">
            <a:solidFill>
              <a:srgbClr val="21B9DE"/>
            </a:solidFill>
          </a:ln>
          <a:effectLst/>
        </p:spPr>
        <p:style>
          <a:lnRef idx="2">
            <a:schemeClr val="accent1"/>
          </a:lnRef>
          <a:fillRef idx="0">
            <a:schemeClr val="accent1"/>
          </a:fillRef>
          <a:effectRef idx="1">
            <a:schemeClr val="accent1"/>
          </a:effectRef>
          <a:fontRef idx="minor">
            <a:schemeClr val="tx1"/>
          </a:fontRef>
        </p:style>
      </p:cxnSp>
      <p:sp>
        <p:nvSpPr>
          <p:cNvPr id="2" name="Rectangle 1"/>
          <p:cNvSpPr/>
          <p:nvPr/>
        </p:nvSpPr>
        <p:spPr>
          <a:xfrm>
            <a:off x="514343" y="285213"/>
            <a:ext cx="5172081" cy="830997"/>
          </a:xfrm>
          <a:prstGeom prst="rect">
            <a:avLst/>
          </a:prstGeom>
        </p:spPr>
        <p:txBody>
          <a:bodyPr wrap="square">
            <a:spAutoFit/>
          </a:bodyPr>
          <a:lstStyle/>
          <a:p>
            <a:r>
              <a:rPr lang="en-US" sz="2400" b="1" dirty="0">
                <a:solidFill>
                  <a:srgbClr val="43C2DE"/>
                </a:solidFill>
                <a:latin typeface="Microsoft Sans Serif" charset="0"/>
                <a:ea typeface="Microsoft Sans Serif" charset="0"/>
                <a:cs typeface="Microsoft Sans Serif" charset="0"/>
              </a:rPr>
              <a:t>Presentation</a:t>
            </a:r>
          </a:p>
          <a:p>
            <a:r>
              <a:rPr lang="en-US" sz="2400" b="1" dirty="0">
                <a:latin typeface="Microsoft Sans Serif" charset="0"/>
                <a:ea typeface="Microsoft Sans Serif" charset="0"/>
                <a:cs typeface="Microsoft Sans Serif" charset="0"/>
              </a:rPr>
              <a:t>content</a:t>
            </a:r>
            <a:endParaRPr lang="en-US" sz="2400" dirty="0"/>
          </a:p>
        </p:txBody>
      </p:sp>
      <p:grpSp>
        <p:nvGrpSpPr>
          <p:cNvPr id="4" name="Group 3"/>
          <p:cNvGrpSpPr/>
          <p:nvPr/>
        </p:nvGrpSpPr>
        <p:grpSpPr>
          <a:xfrm>
            <a:off x="1046134" y="2372237"/>
            <a:ext cx="8339166" cy="2091920"/>
            <a:chOff x="1046134" y="2372237"/>
            <a:chExt cx="8339166" cy="2091920"/>
          </a:xfrm>
        </p:grpSpPr>
        <p:sp>
          <p:nvSpPr>
            <p:cNvPr id="9" name="Oval 8"/>
            <p:cNvSpPr>
              <a:spLocks noChangeAspect="1"/>
            </p:cNvSpPr>
            <p:nvPr/>
          </p:nvSpPr>
          <p:spPr>
            <a:xfrm>
              <a:off x="2036537" y="3287051"/>
              <a:ext cx="255769" cy="258172"/>
            </a:xfrm>
            <a:prstGeom prst="ellipse">
              <a:avLst/>
            </a:prstGeom>
            <a:solidFill>
              <a:srgbClr val="21B9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a:spLocks noChangeAspect="1"/>
            </p:cNvSpPr>
            <p:nvPr/>
          </p:nvSpPr>
          <p:spPr>
            <a:xfrm>
              <a:off x="4444115" y="3287051"/>
              <a:ext cx="255769" cy="258172"/>
            </a:xfrm>
            <a:prstGeom prst="ellipse">
              <a:avLst/>
            </a:prstGeom>
            <a:solidFill>
              <a:srgbClr val="21B9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a:spLocks noChangeAspect="1"/>
            </p:cNvSpPr>
            <p:nvPr/>
          </p:nvSpPr>
          <p:spPr>
            <a:xfrm>
              <a:off x="6862272" y="3287051"/>
              <a:ext cx="255769" cy="258172"/>
            </a:xfrm>
            <a:prstGeom prst="ellipse">
              <a:avLst/>
            </a:prstGeom>
            <a:solidFill>
              <a:srgbClr val="21B9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1046134" y="3633160"/>
              <a:ext cx="2236573" cy="830997"/>
            </a:xfrm>
            <a:prstGeom prst="rect">
              <a:avLst/>
            </a:prstGeom>
            <a:noFill/>
          </p:spPr>
          <p:txBody>
            <a:bodyPr wrap="square" rtlCol="0">
              <a:spAutoFit/>
            </a:bodyPr>
            <a:lstStyle/>
            <a:p>
              <a:pPr algn="ctr"/>
              <a:r>
                <a:rPr lang="en-US" sz="1600" dirty="0">
                  <a:latin typeface="Microsoft Sans Serif" charset="0"/>
                  <a:ea typeface="Microsoft Sans Serif" charset="0"/>
                  <a:cs typeface="Microsoft Sans Serif" charset="0"/>
                </a:rPr>
                <a:t>Evolutionary dynamics of co-expression network</a:t>
              </a:r>
            </a:p>
          </p:txBody>
        </p:sp>
        <p:sp>
          <p:nvSpPr>
            <p:cNvPr id="13" name="TextBox 12"/>
            <p:cNvSpPr txBox="1"/>
            <p:nvPr/>
          </p:nvSpPr>
          <p:spPr>
            <a:xfrm>
              <a:off x="3457867" y="3633160"/>
              <a:ext cx="2240280" cy="830997"/>
            </a:xfrm>
            <a:prstGeom prst="rect">
              <a:avLst/>
            </a:prstGeom>
            <a:noFill/>
          </p:spPr>
          <p:txBody>
            <a:bodyPr wrap="square" rtlCol="0">
              <a:spAutoFit/>
            </a:bodyPr>
            <a:lstStyle/>
            <a:p>
              <a:pPr algn="ctr"/>
              <a:r>
                <a:rPr lang="en-US" sz="1600" i="1" dirty="0">
                  <a:latin typeface="Microsoft Sans Serif" charset="0"/>
                  <a:ea typeface="Microsoft Sans Serif" charset="0"/>
                  <a:cs typeface="Microsoft Sans Serif" charset="0"/>
                </a:rPr>
                <a:t>Construction</a:t>
              </a:r>
              <a:r>
                <a:rPr lang="en-US" sz="1600" dirty="0">
                  <a:latin typeface="Microsoft Sans Serif" charset="0"/>
                  <a:ea typeface="Microsoft Sans Serif" charset="0"/>
                  <a:cs typeface="Microsoft Sans Serif" charset="0"/>
                </a:rPr>
                <a:t> of duplicated gene networks</a:t>
              </a:r>
            </a:p>
          </p:txBody>
        </p:sp>
        <p:sp>
          <p:nvSpPr>
            <p:cNvPr id="14" name="TextBox 13"/>
            <p:cNvSpPr txBox="1"/>
            <p:nvPr/>
          </p:nvSpPr>
          <p:spPr>
            <a:xfrm>
              <a:off x="5952685" y="3633160"/>
              <a:ext cx="2074940" cy="830997"/>
            </a:xfrm>
            <a:prstGeom prst="rect">
              <a:avLst/>
            </a:prstGeom>
            <a:noFill/>
          </p:spPr>
          <p:txBody>
            <a:bodyPr wrap="square" rtlCol="0">
              <a:spAutoFit/>
            </a:bodyPr>
            <a:lstStyle/>
            <a:p>
              <a:pPr algn="ctr"/>
              <a:r>
                <a:rPr lang="en-US" sz="1600" i="1" dirty="0">
                  <a:latin typeface="Microsoft Sans Serif" charset="0"/>
                  <a:ea typeface="Microsoft Sans Serif" charset="0"/>
                  <a:cs typeface="Microsoft Sans Serif" charset="0"/>
                </a:rPr>
                <a:t>Evolution</a:t>
              </a:r>
              <a:r>
                <a:rPr lang="en-US" sz="1600" dirty="0">
                  <a:latin typeface="Microsoft Sans Serif" charset="0"/>
                  <a:ea typeface="Microsoft Sans Serif" charset="0"/>
                  <a:cs typeface="Microsoft Sans Serif" charset="0"/>
                </a:rPr>
                <a:t> of duplicated gene network</a:t>
              </a:r>
            </a:p>
          </p:txBody>
        </p:sp>
        <p:sp>
          <p:nvSpPr>
            <p:cNvPr id="15" name="TextBox 14"/>
            <p:cNvSpPr txBox="1"/>
            <p:nvPr/>
          </p:nvSpPr>
          <p:spPr>
            <a:xfrm>
              <a:off x="1046134" y="2372237"/>
              <a:ext cx="2236573" cy="923330"/>
            </a:xfrm>
            <a:prstGeom prst="rect">
              <a:avLst/>
            </a:prstGeom>
            <a:noFill/>
          </p:spPr>
          <p:txBody>
            <a:bodyPr wrap="square" rtlCol="0" anchor="ctr">
              <a:spAutoFit/>
            </a:bodyPr>
            <a:lstStyle/>
            <a:p>
              <a:pPr algn="ctr"/>
              <a:r>
                <a:rPr lang="en-US" b="1" dirty="0">
                  <a:solidFill>
                    <a:schemeClr val="bg1">
                      <a:lumMod val="65000"/>
                    </a:schemeClr>
                  </a:solidFill>
                  <a:latin typeface="Microsoft Sans Serif" charset="0"/>
                  <a:ea typeface="Microsoft Sans Serif" charset="0"/>
                  <a:cs typeface="Microsoft Sans Serif" charset="0"/>
                </a:rPr>
                <a:t>Seed development and oil accumulation</a:t>
              </a:r>
            </a:p>
          </p:txBody>
        </p:sp>
        <p:sp>
          <p:nvSpPr>
            <p:cNvPr id="16" name="TextBox 15"/>
            <p:cNvSpPr txBox="1"/>
            <p:nvPr/>
          </p:nvSpPr>
          <p:spPr>
            <a:xfrm>
              <a:off x="3888142" y="2649236"/>
              <a:ext cx="1367712" cy="646331"/>
            </a:xfrm>
            <a:prstGeom prst="rect">
              <a:avLst/>
            </a:prstGeom>
            <a:noFill/>
          </p:spPr>
          <p:txBody>
            <a:bodyPr wrap="square" rtlCol="0" anchor="ctr">
              <a:spAutoFit/>
            </a:bodyPr>
            <a:lstStyle/>
            <a:p>
              <a:pPr algn="ctr"/>
              <a:r>
                <a:rPr lang="en-US" b="1" dirty="0">
                  <a:solidFill>
                    <a:schemeClr val="bg1">
                      <a:lumMod val="65000"/>
                    </a:schemeClr>
                  </a:solidFill>
                  <a:latin typeface="Microsoft Sans Serif" charset="0"/>
                  <a:ea typeface="Microsoft Sans Serif" charset="0"/>
                  <a:cs typeface="Microsoft Sans Serif" charset="0"/>
                </a:rPr>
                <a:t>How-to and limitations</a:t>
              </a:r>
            </a:p>
          </p:txBody>
        </p:sp>
        <p:sp>
          <p:nvSpPr>
            <p:cNvPr id="17" name="TextBox 16"/>
            <p:cNvSpPr txBox="1"/>
            <p:nvPr/>
          </p:nvSpPr>
          <p:spPr>
            <a:xfrm>
              <a:off x="5648945" y="2649236"/>
              <a:ext cx="2682421" cy="646331"/>
            </a:xfrm>
            <a:prstGeom prst="rect">
              <a:avLst/>
            </a:prstGeom>
            <a:noFill/>
          </p:spPr>
          <p:txBody>
            <a:bodyPr wrap="square" rtlCol="0" anchor="ctr">
              <a:spAutoFit/>
            </a:bodyPr>
            <a:lstStyle/>
            <a:p>
              <a:pPr algn="ctr"/>
              <a:r>
                <a:rPr lang="en-US" b="1" dirty="0">
                  <a:solidFill>
                    <a:schemeClr val="bg1">
                      <a:lumMod val="65000"/>
                    </a:schemeClr>
                  </a:solidFill>
                  <a:latin typeface="Microsoft Sans Serif" charset="0"/>
                  <a:ea typeface="Microsoft Sans Serif" charset="0"/>
                  <a:cs typeface="Microsoft Sans Serif" charset="0"/>
                </a:rPr>
                <a:t>Topological dynamics by </a:t>
              </a:r>
              <a:r>
                <a:rPr lang="en-US" b="1" dirty="0" err="1">
                  <a:solidFill>
                    <a:schemeClr val="bg1">
                      <a:lumMod val="65000"/>
                    </a:schemeClr>
                  </a:solidFill>
                  <a:latin typeface="Microsoft Sans Serif" charset="0"/>
                  <a:ea typeface="Microsoft Sans Serif" charset="0"/>
                  <a:cs typeface="Microsoft Sans Serif" charset="0"/>
                </a:rPr>
                <a:t>allopolyploidization</a:t>
              </a:r>
              <a:endParaRPr lang="en-US" b="1" dirty="0">
                <a:solidFill>
                  <a:schemeClr val="bg1">
                    <a:lumMod val="65000"/>
                  </a:schemeClr>
                </a:solidFill>
                <a:latin typeface="Microsoft Sans Serif" charset="0"/>
                <a:ea typeface="Microsoft Sans Serif" charset="0"/>
                <a:cs typeface="Microsoft Sans Serif" charset="0"/>
              </a:endParaRPr>
            </a:p>
          </p:txBody>
        </p:sp>
        <p:cxnSp>
          <p:nvCxnSpPr>
            <p:cNvPr id="8" name="Straight Connector 7"/>
            <p:cNvCxnSpPr>
              <a:stCxn id="9" idx="6"/>
              <a:endCxn id="10" idx="2"/>
            </p:cNvCxnSpPr>
            <p:nvPr/>
          </p:nvCxnSpPr>
          <p:spPr>
            <a:xfrm>
              <a:off x="2292306" y="3416137"/>
              <a:ext cx="2151809"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10" idx="6"/>
              <a:endCxn id="11" idx="2"/>
            </p:cNvCxnSpPr>
            <p:nvPr/>
          </p:nvCxnSpPr>
          <p:spPr>
            <a:xfrm>
              <a:off x="4699884" y="3416137"/>
              <a:ext cx="2162388"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a:endCxn id="11" idx="6"/>
            </p:cNvCxnSpPr>
            <p:nvPr/>
          </p:nvCxnSpPr>
          <p:spPr>
            <a:xfrm flipH="1">
              <a:off x="7118041" y="3416137"/>
              <a:ext cx="2267259"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2054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文本框 51"/>
          <p:cNvSpPr txBox="1"/>
          <p:nvPr/>
        </p:nvSpPr>
        <p:spPr>
          <a:xfrm>
            <a:off x="514342" y="1488398"/>
            <a:ext cx="184731" cy="400110"/>
          </a:xfrm>
          <a:prstGeom prst="rect">
            <a:avLst/>
          </a:prstGeom>
          <a:noFill/>
        </p:spPr>
        <p:txBody>
          <a:bodyPr wrap="none" rtlCol="0">
            <a:spAutoFit/>
          </a:bodyPr>
          <a:lstStyle/>
          <a:p>
            <a:endParaRPr kumimoji="1" lang="zh-CN" altLang="en-US" sz="2000" dirty="0"/>
          </a:p>
        </p:txBody>
      </p:sp>
      <p:sp>
        <p:nvSpPr>
          <p:cNvPr id="55" name="TextBox 3"/>
          <p:cNvSpPr txBox="1"/>
          <p:nvPr/>
        </p:nvSpPr>
        <p:spPr>
          <a:xfrm>
            <a:off x="1614561" y="867024"/>
            <a:ext cx="5449818" cy="5069080"/>
          </a:xfrm>
          <a:prstGeom prst="rect">
            <a:avLst/>
          </a:prstGeom>
          <a:noFill/>
        </p:spPr>
        <p:txBody>
          <a:bodyPr wrap="square" rtlCol="0" anchor="ctr">
            <a:spAutoFit/>
          </a:bodyPr>
          <a:lstStyle/>
          <a:p>
            <a:pPr>
              <a:lnSpc>
                <a:spcPct val="110000"/>
              </a:lnSpc>
              <a:buClr>
                <a:srgbClr val="43C2DE"/>
              </a:buClr>
            </a:pPr>
            <a:r>
              <a:rPr lang="en-US" altLang="zh-CN" b="1" dirty="0">
                <a:latin typeface="Microsoft Sans Serif" charset="0"/>
                <a:ea typeface="Microsoft Sans Serif" charset="0"/>
                <a:cs typeface="Microsoft Sans Serif" charset="0"/>
              </a:rPr>
              <a:t>Evolutionary conservation and divergence of gene co-expression networks in </a:t>
            </a:r>
            <a:r>
              <a:rPr lang="en-US" altLang="zh-CN" b="1" i="1" dirty="0" err="1">
                <a:latin typeface="Microsoft Sans Serif" charset="0"/>
                <a:ea typeface="Microsoft Sans Serif" charset="0"/>
                <a:cs typeface="Microsoft Sans Serif" charset="0"/>
              </a:rPr>
              <a:t>Gossypium</a:t>
            </a:r>
            <a:r>
              <a:rPr lang="en-US" altLang="zh-CN" b="1" dirty="0">
                <a:latin typeface="Microsoft Sans Serif" charset="0"/>
                <a:ea typeface="Microsoft Sans Serif" charset="0"/>
                <a:cs typeface="Microsoft Sans Serif" charset="0"/>
              </a:rPr>
              <a:t> (cotton) seeds</a:t>
            </a:r>
            <a:endParaRPr lang="en-US" b="1" dirty="0">
              <a:latin typeface="Microsoft Sans Serif" charset="0"/>
              <a:ea typeface="Microsoft Sans Serif" charset="0"/>
              <a:cs typeface="Microsoft Sans Serif" charset="0"/>
            </a:endParaRPr>
          </a:p>
          <a:p>
            <a:pPr>
              <a:lnSpc>
                <a:spcPct val="110000"/>
              </a:lnSpc>
              <a:buClr>
                <a:srgbClr val="43C2DE"/>
              </a:buClr>
            </a:pPr>
            <a:endParaRPr lang="en-US" sz="1600" b="1" dirty="0">
              <a:solidFill>
                <a:schemeClr val="tx1">
                  <a:lumMod val="50000"/>
                  <a:lumOff val="50000"/>
                </a:schemeClr>
              </a:solidFill>
              <a:latin typeface="Microsoft Sans Serif" charset="0"/>
              <a:ea typeface="Microsoft Sans Serif" charset="0"/>
              <a:cs typeface="Microsoft Sans Serif" charset="0"/>
            </a:endParaRPr>
          </a:p>
          <a:p>
            <a:pPr marL="285750" indent="-285750">
              <a:lnSpc>
                <a:spcPct val="110000"/>
              </a:lnSpc>
              <a:buClr>
                <a:srgbClr val="43C2DE"/>
              </a:buClr>
              <a:buFont typeface="Wingdings" charset="2"/>
              <a:buChar char="Ø"/>
            </a:pPr>
            <a:r>
              <a:rPr lang="en-US" sz="1600" b="1" dirty="0">
                <a:solidFill>
                  <a:schemeClr val="tx1">
                    <a:lumMod val="50000"/>
                    <a:lumOff val="50000"/>
                  </a:schemeClr>
                </a:solidFill>
                <a:latin typeface="Microsoft Sans Serif" charset="0"/>
                <a:ea typeface="Microsoft Sans Serif" charset="0"/>
                <a:cs typeface="Microsoft Sans Serif" charset="0"/>
              </a:rPr>
              <a:t>Co-expression network analysis of developing seeds from diploid and allopolyploid cotton species were conducted to explore network properties associated with seed development and evolution. </a:t>
            </a:r>
          </a:p>
          <a:p>
            <a:pPr marL="285750" indent="-285750">
              <a:lnSpc>
                <a:spcPct val="110000"/>
              </a:lnSpc>
              <a:buClr>
                <a:srgbClr val="43C2DE"/>
              </a:buClr>
              <a:buFont typeface="Wingdings" charset="2"/>
              <a:buChar char="Ø"/>
            </a:pPr>
            <a:endParaRPr lang="en-US" sz="1600" b="1" dirty="0">
              <a:solidFill>
                <a:schemeClr val="tx1">
                  <a:lumMod val="50000"/>
                  <a:lumOff val="50000"/>
                </a:schemeClr>
              </a:solidFill>
              <a:latin typeface="Microsoft Sans Serif" charset="0"/>
              <a:ea typeface="Microsoft Sans Serif" charset="0"/>
              <a:cs typeface="Microsoft Sans Serif" charset="0"/>
            </a:endParaRPr>
          </a:p>
          <a:p>
            <a:pPr marL="285750" indent="-285750">
              <a:lnSpc>
                <a:spcPct val="110000"/>
              </a:lnSpc>
              <a:buClr>
                <a:srgbClr val="43C2DE"/>
              </a:buClr>
              <a:buFont typeface="Wingdings" charset="2"/>
              <a:buChar char="Ø"/>
            </a:pPr>
            <a:r>
              <a:rPr lang="en-US" sz="1600" b="1" dirty="0">
                <a:solidFill>
                  <a:schemeClr val="tx1">
                    <a:lumMod val="50000"/>
                    <a:lumOff val="50000"/>
                  </a:schemeClr>
                </a:solidFill>
                <a:latin typeface="Microsoft Sans Serif" charset="0"/>
                <a:ea typeface="Microsoft Sans Serif" charset="0"/>
                <a:cs typeface="Microsoft Sans Serif" charset="0"/>
              </a:rPr>
              <a:t>Key network modules and functional associations were identified related to seed oil accumulation.</a:t>
            </a:r>
          </a:p>
          <a:p>
            <a:pPr marL="285750" indent="-285750">
              <a:lnSpc>
                <a:spcPct val="110000"/>
              </a:lnSpc>
              <a:buClr>
                <a:srgbClr val="43C2DE"/>
              </a:buClr>
              <a:buFont typeface="Wingdings" charset="2"/>
              <a:buChar char="Ø"/>
            </a:pPr>
            <a:endParaRPr lang="en-US" sz="1600" b="1" dirty="0">
              <a:solidFill>
                <a:schemeClr val="tx1">
                  <a:lumMod val="50000"/>
                  <a:lumOff val="50000"/>
                </a:schemeClr>
              </a:solidFill>
              <a:latin typeface="Microsoft Sans Serif" charset="0"/>
              <a:ea typeface="Microsoft Sans Serif" charset="0"/>
              <a:cs typeface="Microsoft Sans Serif" charset="0"/>
            </a:endParaRPr>
          </a:p>
          <a:p>
            <a:pPr marL="285750" indent="-285750">
              <a:lnSpc>
                <a:spcPct val="110000"/>
              </a:lnSpc>
              <a:buClr>
                <a:srgbClr val="43C2DE"/>
              </a:buClr>
              <a:buFont typeface="Wingdings" charset="2"/>
              <a:buChar char="Ø"/>
            </a:pPr>
            <a:r>
              <a:rPr lang="en-US" sz="1600" b="1" dirty="0">
                <a:solidFill>
                  <a:schemeClr val="tx1">
                    <a:lumMod val="50000"/>
                    <a:lumOff val="50000"/>
                  </a:schemeClr>
                </a:solidFill>
                <a:latin typeface="Microsoft Sans Serif" charset="0"/>
                <a:ea typeface="Microsoft Sans Serif" charset="0"/>
                <a:cs typeface="Microsoft Sans Serif" charset="0"/>
              </a:rPr>
              <a:t>Comparisons among species indicate that network topologies are altered by evolutionary events, including speciation, polyploidy, and cotton domestication. </a:t>
            </a:r>
          </a:p>
          <a:p>
            <a:pPr marL="285750" indent="-285750">
              <a:lnSpc>
                <a:spcPct val="110000"/>
              </a:lnSpc>
              <a:buClr>
                <a:srgbClr val="43C2DE"/>
              </a:buClr>
              <a:buFont typeface="Wingdings" charset="2"/>
              <a:buChar char="Ø"/>
            </a:pPr>
            <a:endParaRPr lang="en-US" altLang="zh-CN" sz="1600" b="1" dirty="0">
              <a:solidFill>
                <a:schemeClr val="tx1">
                  <a:lumMod val="50000"/>
                  <a:lumOff val="50000"/>
                </a:schemeClr>
              </a:solidFill>
              <a:latin typeface="Microsoft Sans Serif" charset="0"/>
              <a:ea typeface="Microsoft Sans Serif" charset="0"/>
              <a:cs typeface="Microsoft Sans Serif" charset="0"/>
            </a:endParaRPr>
          </a:p>
          <a:p>
            <a:pPr marL="285750" indent="-285750">
              <a:lnSpc>
                <a:spcPct val="110000"/>
              </a:lnSpc>
              <a:buClr>
                <a:srgbClr val="43C2DE"/>
              </a:buClr>
              <a:buFont typeface="Wingdings" charset="2"/>
              <a:buChar char="Ø"/>
            </a:pPr>
            <a:r>
              <a:rPr lang="en-US" altLang="zh-CN" sz="1600" b="1" dirty="0">
                <a:solidFill>
                  <a:schemeClr val="tx1">
                    <a:lumMod val="50000"/>
                    <a:lumOff val="50000"/>
                  </a:schemeClr>
                </a:solidFill>
                <a:latin typeface="Microsoft Sans Serif" charset="0"/>
                <a:ea typeface="Microsoft Sans Serif" charset="0"/>
                <a:cs typeface="Microsoft Sans Serif" charset="0"/>
              </a:rPr>
              <a:t>Domestication strengthens the regulatory connections of oil synthesis and lipid related gene families. </a:t>
            </a:r>
          </a:p>
        </p:txBody>
      </p:sp>
      <p:sp>
        <p:nvSpPr>
          <p:cNvPr id="7" name="Pie 6"/>
          <p:cNvSpPr>
            <a:spLocks noChangeAspect="1"/>
          </p:cNvSpPr>
          <p:nvPr/>
        </p:nvSpPr>
        <p:spPr>
          <a:xfrm>
            <a:off x="6606540" y="4334608"/>
            <a:ext cx="5074920" cy="5074920"/>
          </a:xfrm>
          <a:prstGeom prst="pie">
            <a:avLst>
              <a:gd name="adj1" fmla="val 10806868"/>
              <a:gd name="adj2" fmla="val 16220416"/>
            </a:avLst>
          </a:prstGeom>
          <a:solidFill>
            <a:srgbClr val="43C2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7381351" y="4957619"/>
            <a:ext cx="1348446" cy="1569660"/>
          </a:xfrm>
          <a:prstGeom prst="rect">
            <a:avLst/>
          </a:prstGeom>
          <a:noFill/>
        </p:spPr>
        <p:txBody>
          <a:bodyPr wrap="none" rtlCol="0">
            <a:spAutoFit/>
          </a:bodyPr>
          <a:lstStyle/>
          <a:p>
            <a:r>
              <a:rPr lang="en-US" sz="9600" b="1" dirty="0">
                <a:solidFill>
                  <a:schemeClr val="bg1"/>
                </a:solidFill>
                <a:latin typeface="Arial Narrow" charset="0"/>
                <a:ea typeface="Arial Narrow" charset="0"/>
                <a:cs typeface="Arial Narrow" charset="0"/>
              </a:rPr>
              <a:t>01</a:t>
            </a:r>
          </a:p>
        </p:txBody>
      </p:sp>
    </p:spTree>
    <p:extLst>
      <p:ext uri="{BB962C8B-B14F-4D97-AF65-F5344CB8AC3E}">
        <p14:creationId xmlns:p14="http://schemas.microsoft.com/office/powerpoint/2010/main" val="1616927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55">
                                            <p:txEl>
                                              <p:pRg st="0" end="0"/>
                                            </p:txEl>
                                          </p:spTgt>
                                        </p:tgtEl>
                                        <p:attrNameLst>
                                          <p:attrName>style.visibility</p:attrName>
                                        </p:attrNameLst>
                                      </p:cBhvr>
                                      <p:to>
                                        <p:strVal val="visible"/>
                                      </p:to>
                                    </p:set>
                                    <p:animEffect transition="in" filter="dissolve">
                                      <p:cBhvr>
                                        <p:cTn id="7" dur="500"/>
                                        <p:tgtEl>
                                          <p:spTgt spid="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5">
                                            <p:txEl>
                                              <p:pRg st="2" end="2"/>
                                            </p:txEl>
                                          </p:spTgt>
                                        </p:tgtEl>
                                        <p:attrNameLst>
                                          <p:attrName>style.visibility</p:attrName>
                                        </p:attrNameLst>
                                      </p:cBhvr>
                                      <p:to>
                                        <p:strVal val="visible"/>
                                      </p:to>
                                    </p:set>
                                    <p:animEffect transition="in" filter="dissolve">
                                      <p:cBhvr>
                                        <p:cTn id="12" dur="500"/>
                                        <p:tgtEl>
                                          <p:spTgt spid="5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5">
                                            <p:txEl>
                                              <p:pRg st="4" end="4"/>
                                            </p:txEl>
                                          </p:spTgt>
                                        </p:tgtEl>
                                        <p:attrNameLst>
                                          <p:attrName>style.visibility</p:attrName>
                                        </p:attrNameLst>
                                      </p:cBhvr>
                                      <p:to>
                                        <p:strVal val="visible"/>
                                      </p:to>
                                    </p:set>
                                    <p:animEffect transition="in" filter="dissolve">
                                      <p:cBhvr>
                                        <p:cTn id="17" dur="500"/>
                                        <p:tgtEl>
                                          <p:spTgt spid="5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5">
                                            <p:txEl>
                                              <p:pRg st="6" end="6"/>
                                            </p:txEl>
                                          </p:spTgt>
                                        </p:tgtEl>
                                        <p:attrNameLst>
                                          <p:attrName>style.visibility</p:attrName>
                                        </p:attrNameLst>
                                      </p:cBhvr>
                                      <p:to>
                                        <p:strVal val="visible"/>
                                      </p:to>
                                    </p:set>
                                    <p:animEffect transition="in" filter="dissolve">
                                      <p:cBhvr>
                                        <p:cTn id="22" dur="500"/>
                                        <p:tgtEl>
                                          <p:spTgt spid="55">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5">
                                            <p:txEl>
                                              <p:pRg st="8" end="8"/>
                                            </p:txEl>
                                          </p:spTgt>
                                        </p:tgtEl>
                                        <p:attrNameLst>
                                          <p:attrName>style.visibility</p:attrName>
                                        </p:attrNameLst>
                                      </p:cBhvr>
                                      <p:to>
                                        <p:strVal val="visible"/>
                                      </p:to>
                                    </p:set>
                                    <p:animEffect transition="in" filter="dissolve">
                                      <p:cBhvr>
                                        <p:cTn id="27" dur="500"/>
                                        <p:tgtEl>
                                          <p:spTgt spid="5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文本框 51"/>
          <p:cNvSpPr txBox="1"/>
          <p:nvPr/>
        </p:nvSpPr>
        <p:spPr>
          <a:xfrm>
            <a:off x="514342" y="1488398"/>
            <a:ext cx="184731" cy="400110"/>
          </a:xfrm>
          <a:prstGeom prst="rect">
            <a:avLst/>
          </a:prstGeom>
          <a:noFill/>
        </p:spPr>
        <p:txBody>
          <a:bodyPr wrap="none" rtlCol="0">
            <a:spAutoFit/>
          </a:bodyPr>
          <a:lstStyle/>
          <a:p>
            <a:endParaRPr kumimoji="1" lang="zh-CN" altLang="en-US" sz="2000" dirty="0"/>
          </a:p>
        </p:txBody>
      </p:sp>
      <p:sp>
        <p:nvSpPr>
          <p:cNvPr id="55" name="TextBox 3"/>
          <p:cNvSpPr txBox="1"/>
          <p:nvPr/>
        </p:nvSpPr>
        <p:spPr>
          <a:xfrm>
            <a:off x="2110153" y="1865337"/>
            <a:ext cx="5257129" cy="2819233"/>
          </a:xfrm>
          <a:prstGeom prst="rect">
            <a:avLst/>
          </a:prstGeom>
          <a:noFill/>
        </p:spPr>
        <p:txBody>
          <a:bodyPr wrap="square" rtlCol="0" anchor="ctr">
            <a:spAutoFit/>
          </a:bodyPr>
          <a:lstStyle/>
          <a:p>
            <a:pPr algn="r"/>
            <a:r>
              <a:rPr lang="en-US" altLang="zh-CN" b="1" dirty="0">
                <a:latin typeface="Microsoft Sans Serif" charset="0"/>
                <a:ea typeface="Microsoft Sans Serif" charset="0"/>
                <a:cs typeface="Microsoft Sans Serif" charset="0"/>
              </a:rPr>
              <a:t>Challenges and pitfalls in the use of partitioned gene counts for homoeologous gene expression and co-expression network analyses </a:t>
            </a:r>
            <a:endParaRPr lang="zh-CN" altLang="en-US" b="1" dirty="0">
              <a:latin typeface="Microsoft Sans Serif" charset="0"/>
              <a:ea typeface="Microsoft Sans Serif" charset="0"/>
              <a:cs typeface="Microsoft Sans Serif" charset="0"/>
            </a:endParaRPr>
          </a:p>
          <a:p>
            <a:pPr marL="285750" indent="-285750" algn="r">
              <a:lnSpc>
                <a:spcPct val="110000"/>
              </a:lnSpc>
              <a:buClr>
                <a:srgbClr val="43C2DE"/>
              </a:buClr>
              <a:buFont typeface="Wingdings" charset="2"/>
              <a:buChar char="Ø"/>
            </a:pPr>
            <a:endParaRPr lang="en-US" sz="1600" b="1" dirty="0">
              <a:solidFill>
                <a:schemeClr val="tx1">
                  <a:lumMod val="50000"/>
                  <a:lumOff val="50000"/>
                </a:schemeClr>
              </a:solidFill>
              <a:latin typeface="Microsoft Sans Serif" charset="0"/>
              <a:ea typeface="Microsoft Sans Serif" charset="0"/>
              <a:cs typeface="Microsoft Sans Serif" charset="0"/>
            </a:endParaRPr>
          </a:p>
          <a:p>
            <a:pPr marL="285750" indent="-285750" algn="r">
              <a:lnSpc>
                <a:spcPct val="110000"/>
              </a:lnSpc>
              <a:buClr>
                <a:srgbClr val="43C2DE"/>
              </a:buClr>
              <a:buFont typeface="Wingdings" charset="2"/>
              <a:buChar char="Ø"/>
            </a:pPr>
            <a:r>
              <a:rPr lang="en-US" sz="1600" b="1" dirty="0">
                <a:solidFill>
                  <a:schemeClr val="bg1">
                    <a:lumMod val="65000"/>
                  </a:schemeClr>
                </a:solidFill>
                <a:latin typeface="Microsoft Sans Serif" charset="0"/>
                <a:ea typeface="Microsoft Sans Serif" charset="0"/>
                <a:cs typeface="Microsoft Sans Serif" charset="0"/>
              </a:rPr>
              <a:t>Method choice, genetic features and expression variation of homoeolog gene pairs matter</a:t>
            </a:r>
          </a:p>
          <a:p>
            <a:pPr marL="285750" indent="-285750" algn="r">
              <a:lnSpc>
                <a:spcPct val="110000"/>
              </a:lnSpc>
              <a:buClr>
                <a:srgbClr val="43C2DE"/>
              </a:buClr>
              <a:buFont typeface="Wingdings" charset="2"/>
              <a:buChar char="Ø"/>
            </a:pPr>
            <a:endParaRPr lang="en-US" sz="1600" b="1" dirty="0">
              <a:solidFill>
                <a:schemeClr val="bg1">
                  <a:lumMod val="65000"/>
                </a:schemeClr>
              </a:solidFill>
              <a:latin typeface="Microsoft Sans Serif" charset="0"/>
              <a:ea typeface="Microsoft Sans Serif" charset="0"/>
              <a:cs typeface="Microsoft Sans Serif" charset="0"/>
            </a:endParaRPr>
          </a:p>
          <a:p>
            <a:pPr marL="285750" indent="-285750" algn="r">
              <a:lnSpc>
                <a:spcPct val="110000"/>
              </a:lnSpc>
              <a:buClr>
                <a:srgbClr val="43C2DE"/>
              </a:buClr>
              <a:buFont typeface="Wingdings" charset="2"/>
              <a:buChar char="Ø"/>
            </a:pPr>
            <a:r>
              <a:rPr lang="en-US" sz="1600" b="1" dirty="0">
                <a:solidFill>
                  <a:schemeClr val="bg1">
                    <a:lumMod val="65000"/>
                  </a:schemeClr>
                </a:solidFill>
                <a:latin typeface="Microsoft Sans Serif" charset="0"/>
                <a:ea typeface="Microsoft Sans Serif" charset="0"/>
                <a:cs typeface="Microsoft Sans Serif" charset="0"/>
              </a:rPr>
              <a:t>Small biases are introduced into network inferences</a:t>
            </a:r>
          </a:p>
          <a:p>
            <a:pPr marL="285750" indent="-285750" algn="r">
              <a:lnSpc>
                <a:spcPct val="110000"/>
              </a:lnSpc>
              <a:buClr>
                <a:srgbClr val="43C2DE"/>
              </a:buClr>
              <a:buFont typeface="Wingdings" charset="2"/>
              <a:buChar char="Ø"/>
            </a:pPr>
            <a:endParaRPr lang="en-US" sz="1600" b="1" dirty="0">
              <a:solidFill>
                <a:schemeClr val="bg1">
                  <a:lumMod val="65000"/>
                </a:schemeClr>
              </a:solidFill>
              <a:latin typeface="Microsoft Sans Serif" charset="0"/>
              <a:ea typeface="Microsoft Sans Serif" charset="0"/>
              <a:cs typeface="Microsoft Sans Serif" charset="0"/>
            </a:endParaRPr>
          </a:p>
          <a:p>
            <a:pPr marL="285750" indent="-285750" algn="r">
              <a:lnSpc>
                <a:spcPct val="110000"/>
              </a:lnSpc>
              <a:buClr>
                <a:srgbClr val="43C2DE"/>
              </a:buClr>
              <a:buFont typeface="Wingdings" charset="2"/>
              <a:buChar char="Ø"/>
            </a:pPr>
            <a:r>
              <a:rPr lang="en-US" sz="1600" b="1" dirty="0">
                <a:solidFill>
                  <a:schemeClr val="bg1">
                    <a:lumMod val="65000"/>
                  </a:schemeClr>
                </a:solidFill>
                <a:latin typeface="Microsoft Sans Serif" charset="0"/>
                <a:ea typeface="Microsoft Sans Serif" charset="0"/>
                <a:cs typeface="Microsoft Sans Serif" charset="0"/>
              </a:rPr>
              <a:t>WGCNA out performs binary network approaches</a:t>
            </a:r>
          </a:p>
        </p:txBody>
      </p:sp>
      <p:sp>
        <p:nvSpPr>
          <p:cNvPr id="4" name="TextBox 3"/>
          <p:cNvSpPr txBox="1"/>
          <p:nvPr/>
        </p:nvSpPr>
        <p:spPr>
          <a:xfrm>
            <a:off x="7606434" y="4963410"/>
            <a:ext cx="1348446" cy="1569660"/>
          </a:xfrm>
          <a:prstGeom prst="rect">
            <a:avLst/>
          </a:prstGeom>
          <a:noFill/>
        </p:spPr>
        <p:txBody>
          <a:bodyPr wrap="none" rtlCol="0">
            <a:spAutoFit/>
          </a:bodyPr>
          <a:lstStyle/>
          <a:p>
            <a:r>
              <a:rPr lang="en-US" sz="9600" b="1">
                <a:solidFill>
                  <a:schemeClr val="bg1"/>
                </a:solidFill>
                <a:latin typeface="Arial Narrow" charset="0"/>
                <a:ea typeface="Arial Narrow" charset="0"/>
                <a:cs typeface="Arial Narrow" charset="0"/>
              </a:rPr>
              <a:t>01</a:t>
            </a:r>
          </a:p>
        </p:txBody>
      </p:sp>
      <p:sp>
        <p:nvSpPr>
          <p:cNvPr id="6" name="Pie 5"/>
          <p:cNvSpPr>
            <a:spLocks noChangeAspect="1"/>
          </p:cNvSpPr>
          <p:nvPr/>
        </p:nvSpPr>
        <p:spPr>
          <a:xfrm rot="5400000">
            <a:off x="-2551528" y="4334608"/>
            <a:ext cx="5074920" cy="5074920"/>
          </a:xfrm>
          <a:prstGeom prst="pie">
            <a:avLst>
              <a:gd name="adj1" fmla="val 10806868"/>
              <a:gd name="adj2" fmla="val 16184064"/>
            </a:avLst>
          </a:prstGeom>
          <a:solidFill>
            <a:srgbClr val="43C2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349996" y="4963410"/>
            <a:ext cx="1306768" cy="1569660"/>
          </a:xfrm>
          <a:prstGeom prst="rect">
            <a:avLst/>
          </a:prstGeom>
          <a:noFill/>
        </p:spPr>
        <p:txBody>
          <a:bodyPr wrap="none" rtlCol="0">
            <a:spAutoFit/>
          </a:bodyPr>
          <a:lstStyle/>
          <a:p>
            <a:r>
              <a:rPr lang="en-US" sz="9600" b="1" dirty="0">
                <a:solidFill>
                  <a:schemeClr val="bg1"/>
                </a:solidFill>
                <a:latin typeface="Arial Narrow" charset="0"/>
                <a:ea typeface="Arial Narrow" charset="0"/>
                <a:cs typeface="Arial Narrow" charset="0"/>
              </a:rPr>
              <a:t>02</a:t>
            </a:r>
          </a:p>
        </p:txBody>
      </p:sp>
      <p:sp>
        <p:nvSpPr>
          <p:cNvPr id="12" name="TextBox 11"/>
          <p:cNvSpPr txBox="1"/>
          <p:nvPr/>
        </p:nvSpPr>
        <p:spPr>
          <a:xfrm>
            <a:off x="7879745" y="118793"/>
            <a:ext cx="801823" cy="1569660"/>
          </a:xfrm>
          <a:prstGeom prst="rect">
            <a:avLst/>
          </a:prstGeom>
          <a:noFill/>
        </p:spPr>
        <p:txBody>
          <a:bodyPr wrap="none" rtlCol="0">
            <a:spAutoFit/>
          </a:bodyPr>
          <a:lstStyle/>
          <a:p>
            <a:r>
              <a:rPr lang="en-US" sz="9600" b="1">
                <a:solidFill>
                  <a:schemeClr val="bg1"/>
                </a:solidFill>
                <a:latin typeface="Arial Narrow" charset="0"/>
                <a:ea typeface="Arial Narrow" charset="0"/>
                <a:cs typeface="Arial Narrow" charset="0"/>
              </a:rPr>
              <a:t>?</a:t>
            </a:r>
            <a:endParaRPr lang="en-US" sz="9600" b="1" dirty="0">
              <a:solidFill>
                <a:schemeClr val="bg1"/>
              </a:solidFill>
              <a:latin typeface="Arial Narrow" charset="0"/>
              <a:ea typeface="Arial Narrow" charset="0"/>
              <a:cs typeface="Arial Narrow" charset="0"/>
            </a:endParaRPr>
          </a:p>
        </p:txBody>
      </p:sp>
    </p:spTree>
    <p:extLst>
      <p:ext uri="{BB962C8B-B14F-4D97-AF65-F5344CB8AC3E}">
        <p14:creationId xmlns:p14="http://schemas.microsoft.com/office/powerpoint/2010/main" val="102724034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55">
                                            <p:txEl>
                                              <p:pRg st="0" end="0"/>
                                            </p:txEl>
                                          </p:spTgt>
                                        </p:tgtEl>
                                        <p:attrNameLst>
                                          <p:attrName>style.visibility</p:attrName>
                                        </p:attrNameLst>
                                      </p:cBhvr>
                                      <p:to>
                                        <p:strVal val="visible"/>
                                      </p:to>
                                    </p:set>
                                    <p:animEffect transition="in" filter="dissolve">
                                      <p:cBhvr>
                                        <p:cTn id="7" dur="500"/>
                                        <p:tgtEl>
                                          <p:spTgt spid="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5">
                                            <p:txEl>
                                              <p:pRg st="2" end="2"/>
                                            </p:txEl>
                                          </p:spTgt>
                                        </p:tgtEl>
                                        <p:attrNameLst>
                                          <p:attrName>style.visibility</p:attrName>
                                        </p:attrNameLst>
                                      </p:cBhvr>
                                      <p:to>
                                        <p:strVal val="visible"/>
                                      </p:to>
                                    </p:set>
                                    <p:animEffect transition="in" filter="dissolve">
                                      <p:cBhvr>
                                        <p:cTn id="12" dur="500"/>
                                        <p:tgtEl>
                                          <p:spTgt spid="5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5">
                                            <p:txEl>
                                              <p:pRg st="4" end="4"/>
                                            </p:txEl>
                                          </p:spTgt>
                                        </p:tgtEl>
                                        <p:attrNameLst>
                                          <p:attrName>style.visibility</p:attrName>
                                        </p:attrNameLst>
                                      </p:cBhvr>
                                      <p:to>
                                        <p:strVal val="visible"/>
                                      </p:to>
                                    </p:set>
                                    <p:animEffect transition="in" filter="dissolve">
                                      <p:cBhvr>
                                        <p:cTn id="17" dur="500"/>
                                        <p:tgtEl>
                                          <p:spTgt spid="5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5">
                                            <p:txEl>
                                              <p:pRg st="6" end="6"/>
                                            </p:txEl>
                                          </p:spTgt>
                                        </p:tgtEl>
                                        <p:attrNameLst>
                                          <p:attrName>style.visibility</p:attrName>
                                        </p:attrNameLst>
                                      </p:cBhvr>
                                      <p:to>
                                        <p:strVal val="visible"/>
                                      </p:to>
                                    </p:set>
                                    <p:animEffect transition="in" filter="dissolve">
                                      <p:cBhvr>
                                        <p:cTn id="22" dur="500"/>
                                        <p:tgtEl>
                                          <p:spTgt spid="5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文本框 51"/>
          <p:cNvSpPr txBox="1"/>
          <p:nvPr/>
        </p:nvSpPr>
        <p:spPr>
          <a:xfrm>
            <a:off x="514342" y="1488398"/>
            <a:ext cx="184731" cy="400110"/>
          </a:xfrm>
          <a:prstGeom prst="rect">
            <a:avLst/>
          </a:prstGeom>
          <a:noFill/>
        </p:spPr>
        <p:txBody>
          <a:bodyPr wrap="none" rtlCol="0">
            <a:spAutoFit/>
          </a:bodyPr>
          <a:lstStyle/>
          <a:p>
            <a:endParaRPr kumimoji="1" lang="zh-CN" altLang="en-US" sz="2000" dirty="0"/>
          </a:p>
        </p:txBody>
      </p:sp>
      <p:sp>
        <p:nvSpPr>
          <p:cNvPr id="55" name="TextBox 3"/>
          <p:cNvSpPr txBox="1"/>
          <p:nvPr/>
        </p:nvSpPr>
        <p:spPr>
          <a:xfrm>
            <a:off x="2110153" y="1732994"/>
            <a:ext cx="5257129" cy="3083921"/>
          </a:xfrm>
          <a:prstGeom prst="rect">
            <a:avLst/>
          </a:prstGeom>
          <a:noFill/>
        </p:spPr>
        <p:txBody>
          <a:bodyPr wrap="square" rtlCol="0" anchor="ctr">
            <a:spAutoFit/>
          </a:bodyPr>
          <a:lstStyle/>
          <a:p>
            <a:r>
              <a:rPr lang="en-US" altLang="zh-CN" b="1" dirty="0">
                <a:latin typeface="Microsoft Sans Serif" charset="0"/>
                <a:ea typeface="Microsoft Sans Serif" charset="0"/>
                <a:cs typeface="Microsoft Sans Serif" charset="0"/>
              </a:rPr>
              <a:t>Evolutionary dynamics of duplicated gene networks in allopolyploids</a:t>
            </a:r>
            <a:endParaRPr kumimoji="1" lang="zh-CN" altLang="en-US" b="1" dirty="0">
              <a:latin typeface="Microsoft Sans Serif" charset="0"/>
              <a:ea typeface="Microsoft Sans Serif" charset="0"/>
              <a:cs typeface="Microsoft Sans Serif" charset="0"/>
            </a:endParaRPr>
          </a:p>
          <a:p>
            <a:pPr>
              <a:lnSpc>
                <a:spcPct val="110000"/>
              </a:lnSpc>
              <a:buClr>
                <a:srgbClr val="43C2DE"/>
              </a:buClr>
            </a:pPr>
            <a:endParaRPr lang="en-US" sz="1600" b="1" dirty="0">
              <a:solidFill>
                <a:schemeClr val="tx1">
                  <a:lumMod val="50000"/>
                  <a:lumOff val="50000"/>
                </a:schemeClr>
              </a:solidFill>
              <a:latin typeface="Microsoft Sans Serif" charset="0"/>
              <a:ea typeface="Microsoft Sans Serif" charset="0"/>
              <a:cs typeface="Microsoft Sans Serif" charset="0"/>
            </a:endParaRPr>
          </a:p>
          <a:p>
            <a:pPr marL="285750" indent="-285750">
              <a:lnSpc>
                <a:spcPct val="110000"/>
              </a:lnSpc>
              <a:buClr>
                <a:srgbClr val="43C2DE"/>
              </a:buClr>
              <a:buFont typeface="Wingdings" charset="2"/>
              <a:buChar char="Ø"/>
            </a:pPr>
            <a:r>
              <a:rPr lang="en-US" sz="1600" b="1" dirty="0" err="1">
                <a:solidFill>
                  <a:schemeClr val="tx1">
                    <a:lumMod val="50000"/>
                    <a:lumOff val="50000"/>
                  </a:schemeClr>
                </a:solidFill>
                <a:latin typeface="Microsoft Sans Serif" charset="0"/>
                <a:ea typeface="Microsoft Sans Serif" charset="0"/>
                <a:cs typeface="Microsoft Sans Serif" charset="0"/>
              </a:rPr>
              <a:t>Allopolyploidization</a:t>
            </a:r>
            <a:r>
              <a:rPr lang="en-US" sz="1600" b="1" dirty="0">
                <a:solidFill>
                  <a:schemeClr val="tx1">
                    <a:lumMod val="50000"/>
                    <a:lumOff val="50000"/>
                  </a:schemeClr>
                </a:solidFill>
                <a:latin typeface="Microsoft Sans Serif" charset="0"/>
                <a:ea typeface="Microsoft Sans Serif" charset="0"/>
                <a:cs typeface="Microsoft Sans Serif" charset="0"/>
              </a:rPr>
              <a:t> increases co-expression connections between sub-genomes.</a:t>
            </a:r>
          </a:p>
          <a:p>
            <a:pPr marL="285750" indent="-285750">
              <a:lnSpc>
                <a:spcPct val="110000"/>
              </a:lnSpc>
              <a:buClr>
                <a:srgbClr val="43C2DE"/>
              </a:buClr>
              <a:buFont typeface="Wingdings" charset="2"/>
              <a:buChar char="Ø"/>
            </a:pPr>
            <a:endParaRPr lang="en-US" sz="1600" b="1" dirty="0">
              <a:solidFill>
                <a:schemeClr val="tx1">
                  <a:lumMod val="50000"/>
                  <a:lumOff val="50000"/>
                </a:schemeClr>
              </a:solidFill>
              <a:latin typeface="Microsoft Sans Serif" charset="0"/>
              <a:ea typeface="Microsoft Sans Serif" charset="0"/>
              <a:cs typeface="Microsoft Sans Serif" charset="0"/>
            </a:endParaRPr>
          </a:p>
          <a:p>
            <a:pPr marL="285750" indent="-285750">
              <a:lnSpc>
                <a:spcPct val="110000"/>
              </a:lnSpc>
              <a:buClr>
                <a:srgbClr val="43C2DE"/>
              </a:buClr>
              <a:buFont typeface="Wingdings" charset="2"/>
              <a:buChar char="Ø"/>
            </a:pPr>
            <a:r>
              <a:rPr lang="en-US" sz="1600" b="1" dirty="0">
                <a:solidFill>
                  <a:schemeClr val="tx1">
                    <a:lumMod val="50000"/>
                    <a:lumOff val="50000"/>
                  </a:schemeClr>
                </a:solidFill>
                <a:latin typeface="Microsoft Sans Serif" charset="0"/>
                <a:ea typeface="Microsoft Sans Serif" charset="0"/>
                <a:cs typeface="Microsoft Sans Serif" charset="0"/>
              </a:rPr>
              <a:t>No global bias between the two sub-genomes in terms of gain or loss of edges.</a:t>
            </a:r>
          </a:p>
          <a:p>
            <a:pPr marL="285750" indent="-285750">
              <a:lnSpc>
                <a:spcPct val="110000"/>
              </a:lnSpc>
              <a:buClr>
                <a:srgbClr val="43C2DE"/>
              </a:buClr>
              <a:buFont typeface="Wingdings" charset="2"/>
              <a:buChar char="Ø"/>
            </a:pPr>
            <a:endParaRPr lang="en-US" altLang="zh-CN" sz="1600" b="1" dirty="0">
              <a:solidFill>
                <a:schemeClr val="tx1">
                  <a:lumMod val="50000"/>
                  <a:lumOff val="50000"/>
                </a:schemeClr>
              </a:solidFill>
              <a:latin typeface="Microsoft Sans Serif" charset="0"/>
              <a:ea typeface="Microsoft Sans Serif" charset="0"/>
              <a:cs typeface="Microsoft Sans Serif" charset="0"/>
            </a:endParaRPr>
          </a:p>
          <a:p>
            <a:pPr marL="285750" indent="-285750">
              <a:lnSpc>
                <a:spcPct val="110000"/>
              </a:lnSpc>
              <a:buClr>
                <a:srgbClr val="43C2DE"/>
              </a:buClr>
              <a:buFont typeface="Wingdings" charset="2"/>
              <a:buChar char="Ø"/>
            </a:pPr>
            <a:r>
              <a:rPr lang="en-US" altLang="zh-CN" sz="1600" b="1" dirty="0">
                <a:solidFill>
                  <a:schemeClr val="tx1">
                    <a:lumMod val="50000"/>
                    <a:lumOff val="50000"/>
                  </a:schemeClr>
                </a:solidFill>
                <a:latin typeface="Microsoft Sans Serif" charset="0"/>
                <a:ea typeface="Microsoft Sans Serif" charset="0"/>
                <a:cs typeface="Microsoft Sans Serif" charset="0"/>
              </a:rPr>
              <a:t>Holds promise for understanding regulatory architecture of complex genomes and phenotypes</a:t>
            </a:r>
          </a:p>
        </p:txBody>
      </p:sp>
      <p:sp>
        <p:nvSpPr>
          <p:cNvPr id="4" name="TextBox 3"/>
          <p:cNvSpPr txBox="1"/>
          <p:nvPr/>
        </p:nvSpPr>
        <p:spPr>
          <a:xfrm>
            <a:off x="7606434" y="4963410"/>
            <a:ext cx="1348446" cy="1569660"/>
          </a:xfrm>
          <a:prstGeom prst="rect">
            <a:avLst/>
          </a:prstGeom>
          <a:noFill/>
        </p:spPr>
        <p:txBody>
          <a:bodyPr wrap="none" rtlCol="0">
            <a:spAutoFit/>
          </a:bodyPr>
          <a:lstStyle/>
          <a:p>
            <a:r>
              <a:rPr lang="en-US" sz="9600" b="1">
                <a:solidFill>
                  <a:schemeClr val="bg1"/>
                </a:solidFill>
                <a:latin typeface="Arial Narrow" charset="0"/>
                <a:ea typeface="Arial Narrow" charset="0"/>
                <a:cs typeface="Arial Narrow" charset="0"/>
              </a:rPr>
              <a:t>01</a:t>
            </a:r>
          </a:p>
        </p:txBody>
      </p:sp>
      <p:sp>
        <p:nvSpPr>
          <p:cNvPr id="8" name="TextBox 7"/>
          <p:cNvSpPr txBox="1"/>
          <p:nvPr/>
        </p:nvSpPr>
        <p:spPr>
          <a:xfrm>
            <a:off x="349996" y="4963410"/>
            <a:ext cx="1306768" cy="1569660"/>
          </a:xfrm>
          <a:prstGeom prst="rect">
            <a:avLst/>
          </a:prstGeom>
          <a:noFill/>
        </p:spPr>
        <p:txBody>
          <a:bodyPr wrap="none" rtlCol="0">
            <a:spAutoFit/>
          </a:bodyPr>
          <a:lstStyle/>
          <a:p>
            <a:r>
              <a:rPr lang="en-US" sz="9600" b="1" dirty="0">
                <a:solidFill>
                  <a:schemeClr val="bg1"/>
                </a:solidFill>
                <a:latin typeface="Arial Narrow" charset="0"/>
                <a:ea typeface="Arial Narrow" charset="0"/>
                <a:cs typeface="Arial Narrow" charset="0"/>
              </a:rPr>
              <a:t>02</a:t>
            </a:r>
          </a:p>
        </p:txBody>
      </p:sp>
      <p:sp>
        <p:nvSpPr>
          <p:cNvPr id="9" name="Pie 8"/>
          <p:cNvSpPr>
            <a:spLocks noChangeAspect="1"/>
          </p:cNvSpPr>
          <p:nvPr/>
        </p:nvSpPr>
        <p:spPr>
          <a:xfrm rot="10800000">
            <a:off x="-2551528" y="-2551528"/>
            <a:ext cx="5074920" cy="5074920"/>
          </a:xfrm>
          <a:prstGeom prst="pie">
            <a:avLst>
              <a:gd name="adj1" fmla="val 10806868"/>
              <a:gd name="adj2" fmla="val 16220416"/>
            </a:avLst>
          </a:prstGeom>
          <a:solidFill>
            <a:srgbClr val="43C2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49996" y="119123"/>
            <a:ext cx="1306768" cy="1569660"/>
          </a:xfrm>
          <a:prstGeom prst="rect">
            <a:avLst/>
          </a:prstGeom>
          <a:noFill/>
        </p:spPr>
        <p:txBody>
          <a:bodyPr wrap="none" rtlCol="0">
            <a:spAutoFit/>
          </a:bodyPr>
          <a:lstStyle/>
          <a:p>
            <a:r>
              <a:rPr lang="en-US" sz="9600" b="1">
                <a:solidFill>
                  <a:schemeClr val="bg1"/>
                </a:solidFill>
                <a:latin typeface="Arial Narrow" charset="0"/>
                <a:ea typeface="Arial Narrow" charset="0"/>
                <a:cs typeface="Arial Narrow" charset="0"/>
              </a:rPr>
              <a:t>03</a:t>
            </a:r>
            <a:endParaRPr lang="en-US" sz="9600" b="1" dirty="0">
              <a:solidFill>
                <a:schemeClr val="bg1"/>
              </a:solidFill>
              <a:latin typeface="Arial Narrow" charset="0"/>
              <a:ea typeface="Arial Narrow" charset="0"/>
              <a:cs typeface="Arial Narrow" charset="0"/>
            </a:endParaRPr>
          </a:p>
        </p:txBody>
      </p:sp>
    </p:spTree>
    <p:extLst>
      <p:ext uri="{BB962C8B-B14F-4D97-AF65-F5344CB8AC3E}">
        <p14:creationId xmlns:p14="http://schemas.microsoft.com/office/powerpoint/2010/main" val="5741004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55">
                                            <p:txEl>
                                              <p:pRg st="0" end="0"/>
                                            </p:txEl>
                                          </p:spTgt>
                                        </p:tgtEl>
                                        <p:attrNameLst>
                                          <p:attrName>style.visibility</p:attrName>
                                        </p:attrNameLst>
                                      </p:cBhvr>
                                      <p:to>
                                        <p:strVal val="visible"/>
                                      </p:to>
                                    </p:set>
                                    <p:animEffect transition="in" filter="dissolve">
                                      <p:cBhvr>
                                        <p:cTn id="7" dur="500"/>
                                        <p:tgtEl>
                                          <p:spTgt spid="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5">
                                            <p:txEl>
                                              <p:pRg st="2" end="2"/>
                                            </p:txEl>
                                          </p:spTgt>
                                        </p:tgtEl>
                                        <p:attrNameLst>
                                          <p:attrName>style.visibility</p:attrName>
                                        </p:attrNameLst>
                                      </p:cBhvr>
                                      <p:to>
                                        <p:strVal val="visible"/>
                                      </p:to>
                                    </p:set>
                                    <p:animEffect transition="in" filter="dissolve">
                                      <p:cBhvr>
                                        <p:cTn id="12" dur="500"/>
                                        <p:tgtEl>
                                          <p:spTgt spid="5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5">
                                            <p:txEl>
                                              <p:pRg st="4" end="4"/>
                                            </p:txEl>
                                          </p:spTgt>
                                        </p:tgtEl>
                                        <p:attrNameLst>
                                          <p:attrName>style.visibility</p:attrName>
                                        </p:attrNameLst>
                                      </p:cBhvr>
                                      <p:to>
                                        <p:strVal val="visible"/>
                                      </p:to>
                                    </p:set>
                                    <p:animEffect transition="in" filter="dissolve">
                                      <p:cBhvr>
                                        <p:cTn id="17" dur="500"/>
                                        <p:tgtEl>
                                          <p:spTgt spid="5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5">
                                            <p:txEl>
                                              <p:pRg st="6" end="6"/>
                                            </p:txEl>
                                          </p:spTgt>
                                        </p:tgtEl>
                                        <p:attrNameLst>
                                          <p:attrName>style.visibility</p:attrName>
                                        </p:attrNameLst>
                                      </p:cBhvr>
                                      <p:to>
                                        <p:strVal val="visible"/>
                                      </p:to>
                                    </p:set>
                                    <p:animEffect transition="in" filter="dissolve">
                                      <p:cBhvr>
                                        <p:cTn id="22" dur="500"/>
                                        <p:tgtEl>
                                          <p:spTgt spid="5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3"/>
          <p:cNvSpPr txBox="1"/>
          <p:nvPr/>
        </p:nvSpPr>
        <p:spPr>
          <a:xfrm>
            <a:off x="1656764" y="702617"/>
            <a:ext cx="5257129" cy="5509200"/>
          </a:xfrm>
          <a:prstGeom prst="rect">
            <a:avLst/>
          </a:prstGeom>
          <a:noFill/>
        </p:spPr>
        <p:txBody>
          <a:bodyPr wrap="square" rtlCol="0">
            <a:spAutoFit/>
          </a:bodyPr>
          <a:lstStyle/>
          <a:p>
            <a:pPr>
              <a:lnSpc>
                <a:spcPct val="110000"/>
              </a:lnSpc>
              <a:buClr>
                <a:srgbClr val="43C2DE"/>
              </a:buClr>
            </a:pPr>
            <a:r>
              <a:rPr lang="en-US" sz="1600" b="1" dirty="0">
                <a:latin typeface="Microsoft Sans Serif" charset="0"/>
                <a:ea typeface="Microsoft Sans Serif" charset="0"/>
                <a:cs typeface="Microsoft Sans Serif" charset="0"/>
              </a:rPr>
              <a:t>More cotton biology</a:t>
            </a:r>
          </a:p>
          <a:p>
            <a:pPr marL="285750" indent="-285750">
              <a:lnSpc>
                <a:spcPct val="110000"/>
              </a:lnSpc>
              <a:buClr>
                <a:srgbClr val="43C2DE"/>
              </a:buClr>
              <a:buFont typeface="Wingdings" charset="2"/>
              <a:buChar char="Ø"/>
            </a:pPr>
            <a:r>
              <a:rPr lang="en-US" sz="1600" b="1" dirty="0">
                <a:solidFill>
                  <a:schemeClr val="tx1">
                    <a:lumMod val="50000"/>
                    <a:lumOff val="50000"/>
                  </a:schemeClr>
                </a:solidFill>
                <a:latin typeface="Microsoft Sans Serif" charset="0"/>
                <a:ea typeface="Microsoft Sans Serif" charset="0"/>
                <a:cs typeface="Microsoft Sans Serif" charset="0"/>
              </a:rPr>
              <a:t>What about duplicated gene networks of fiber development, flowering </a:t>
            </a:r>
            <a:r>
              <a:rPr lang="en-US" sz="1600" b="1" dirty="0" smtClean="0">
                <a:solidFill>
                  <a:schemeClr val="tx1">
                    <a:lumMod val="50000"/>
                    <a:lumOff val="50000"/>
                  </a:schemeClr>
                </a:solidFill>
                <a:latin typeface="Microsoft Sans Serif" charset="0"/>
                <a:ea typeface="Microsoft Sans Serif" charset="0"/>
                <a:cs typeface="Microsoft Sans Serif" charset="0"/>
              </a:rPr>
              <a:t>color </a:t>
            </a:r>
            <a:r>
              <a:rPr lang="en-US" sz="1600" b="1" dirty="0">
                <a:solidFill>
                  <a:schemeClr val="tx1">
                    <a:lumMod val="50000"/>
                    <a:lumOff val="50000"/>
                  </a:schemeClr>
                </a:solidFill>
                <a:latin typeface="Microsoft Sans Serif" charset="0"/>
                <a:ea typeface="Microsoft Sans Serif" charset="0"/>
                <a:cs typeface="Microsoft Sans Serif" charset="0"/>
              </a:rPr>
              <a:t>variation,  day length sensitivity, </a:t>
            </a:r>
            <a:r>
              <a:rPr lang="en-US" sz="1600" b="1" dirty="0" err="1">
                <a:solidFill>
                  <a:schemeClr val="tx1">
                    <a:lumMod val="50000"/>
                    <a:lumOff val="50000"/>
                  </a:schemeClr>
                </a:solidFill>
                <a:latin typeface="Microsoft Sans Serif" charset="0"/>
                <a:ea typeface="Microsoft Sans Serif" charset="0"/>
                <a:cs typeface="Microsoft Sans Serif" charset="0"/>
              </a:rPr>
              <a:t>etc</a:t>
            </a:r>
            <a:r>
              <a:rPr lang="en-US" sz="1600" b="1" dirty="0">
                <a:solidFill>
                  <a:schemeClr val="tx1">
                    <a:lumMod val="50000"/>
                    <a:lumOff val="50000"/>
                  </a:schemeClr>
                </a:solidFill>
                <a:latin typeface="Microsoft Sans Serif" charset="0"/>
                <a:ea typeface="Microsoft Sans Serif" charset="0"/>
                <a:cs typeface="Microsoft Sans Serif" charset="0"/>
              </a:rPr>
              <a:t>?</a:t>
            </a:r>
            <a:endParaRPr lang="en-US" sz="1600" b="1" dirty="0">
              <a:latin typeface="Microsoft Sans Serif" charset="0"/>
              <a:ea typeface="Microsoft Sans Serif" charset="0"/>
              <a:cs typeface="Microsoft Sans Serif" charset="0"/>
            </a:endParaRPr>
          </a:p>
          <a:p>
            <a:pPr>
              <a:lnSpc>
                <a:spcPct val="110000"/>
              </a:lnSpc>
              <a:buClr>
                <a:srgbClr val="43C2DE"/>
              </a:buClr>
            </a:pPr>
            <a:endParaRPr lang="en-US" sz="1600" b="1" dirty="0">
              <a:latin typeface="Microsoft Sans Serif" charset="0"/>
              <a:ea typeface="Microsoft Sans Serif" charset="0"/>
              <a:cs typeface="Microsoft Sans Serif" charset="0"/>
            </a:endParaRPr>
          </a:p>
          <a:p>
            <a:pPr>
              <a:lnSpc>
                <a:spcPct val="110000"/>
              </a:lnSpc>
              <a:buClr>
                <a:srgbClr val="43C2DE"/>
              </a:buClr>
            </a:pPr>
            <a:r>
              <a:rPr lang="en-US" sz="1600" b="1" dirty="0">
                <a:latin typeface="Microsoft Sans Serif" charset="0"/>
                <a:ea typeface="Microsoft Sans Serif" charset="0"/>
                <a:cs typeface="Microsoft Sans Serif" charset="0"/>
              </a:rPr>
              <a:t>From a mechanistic stand point</a:t>
            </a:r>
          </a:p>
          <a:p>
            <a:pPr marL="285750" indent="-285750">
              <a:lnSpc>
                <a:spcPct val="110000"/>
              </a:lnSpc>
              <a:buClr>
                <a:srgbClr val="43C2DE"/>
              </a:buClr>
              <a:buFont typeface="Wingdings" charset="2"/>
              <a:buChar char="Ø"/>
            </a:pPr>
            <a:r>
              <a:rPr lang="en-US" sz="1600" b="1" dirty="0">
                <a:solidFill>
                  <a:schemeClr val="tx1">
                    <a:lumMod val="50000"/>
                    <a:lumOff val="50000"/>
                  </a:schemeClr>
                </a:solidFill>
                <a:latin typeface="Microsoft Sans Serif" charset="0"/>
                <a:ea typeface="Microsoft Sans Serif" charset="0"/>
                <a:cs typeface="Microsoft Sans Serif" charset="0"/>
              </a:rPr>
              <a:t>What are the underlying molecular genetic causes of duplicated network co-regulation?</a:t>
            </a:r>
          </a:p>
          <a:p>
            <a:pPr marL="285750" indent="-285750">
              <a:lnSpc>
                <a:spcPct val="110000"/>
              </a:lnSpc>
              <a:buClr>
                <a:srgbClr val="43C2DE"/>
              </a:buClr>
              <a:buFont typeface="Wingdings" charset="2"/>
              <a:buChar char="Ø"/>
            </a:pPr>
            <a:r>
              <a:rPr lang="en-US" sz="1600" b="1" dirty="0">
                <a:solidFill>
                  <a:schemeClr val="tx1">
                    <a:lumMod val="50000"/>
                    <a:lumOff val="50000"/>
                  </a:schemeClr>
                </a:solidFill>
                <a:latin typeface="Microsoft Sans Serif" charset="0"/>
                <a:ea typeface="Microsoft Sans Serif" charset="0"/>
                <a:cs typeface="Microsoft Sans Serif" charset="0"/>
              </a:rPr>
              <a:t>How are some duplicated modules stitched together, in an expression sense?</a:t>
            </a:r>
          </a:p>
          <a:p>
            <a:pPr marL="285750" indent="-285750">
              <a:lnSpc>
                <a:spcPct val="110000"/>
              </a:lnSpc>
              <a:buClr>
                <a:srgbClr val="43C2DE"/>
              </a:buClr>
              <a:buFont typeface="Wingdings" charset="2"/>
              <a:buChar char="Ø"/>
            </a:pPr>
            <a:r>
              <a:rPr lang="en-US" sz="1600" b="1" dirty="0">
                <a:solidFill>
                  <a:schemeClr val="tx1">
                    <a:lumMod val="50000"/>
                    <a:lumOff val="50000"/>
                  </a:schemeClr>
                </a:solidFill>
                <a:latin typeface="Microsoft Sans Serif" charset="0"/>
                <a:ea typeface="Microsoft Sans Serif" charset="0"/>
                <a:cs typeface="Microsoft Sans Serif" charset="0"/>
              </a:rPr>
              <a:t>…</a:t>
            </a:r>
          </a:p>
          <a:p>
            <a:pPr>
              <a:lnSpc>
                <a:spcPct val="110000"/>
              </a:lnSpc>
              <a:buClr>
                <a:srgbClr val="43C2DE"/>
              </a:buClr>
            </a:pPr>
            <a:endParaRPr lang="en-US" sz="1600" b="1" dirty="0">
              <a:solidFill>
                <a:schemeClr val="tx1">
                  <a:lumMod val="50000"/>
                  <a:lumOff val="50000"/>
                </a:schemeClr>
              </a:solidFill>
              <a:latin typeface="Microsoft Sans Serif" charset="0"/>
              <a:ea typeface="Microsoft Sans Serif" charset="0"/>
              <a:cs typeface="Microsoft Sans Serif" charset="0"/>
            </a:endParaRPr>
          </a:p>
          <a:p>
            <a:pPr>
              <a:lnSpc>
                <a:spcPct val="110000"/>
              </a:lnSpc>
              <a:buClr>
                <a:srgbClr val="43C2DE"/>
              </a:buClr>
            </a:pPr>
            <a:r>
              <a:rPr lang="en-US" sz="1600" b="1" dirty="0">
                <a:latin typeface="Microsoft Sans Serif" charset="0"/>
                <a:ea typeface="Microsoft Sans Serif" charset="0"/>
                <a:cs typeface="Microsoft Sans Serif" charset="0"/>
              </a:rPr>
              <a:t>From an ecological or evolutionary stand point</a:t>
            </a:r>
          </a:p>
          <a:p>
            <a:pPr marL="285750" indent="-285750">
              <a:lnSpc>
                <a:spcPct val="110000"/>
              </a:lnSpc>
              <a:buClr>
                <a:srgbClr val="43C2DE"/>
              </a:buClr>
              <a:buFont typeface="Wingdings" charset="2"/>
              <a:buChar char="Ø"/>
            </a:pPr>
            <a:r>
              <a:rPr lang="en-US" sz="1600" b="1" dirty="0">
                <a:solidFill>
                  <a:schemeClr val="tx1">
                    <a:lumMod val="50000"/>
                    <a:lumOff val="50000"/>
                  </a:schemeClr>
                </a:solidFill>
                <a:latin typeface="Microsoft Sans Serif" charset="0"/>
                <a:ea typeface="Microsoft Sans Serif" charset="0"/>
                <a:cs typeface="Microsoft Sans Serif" charset="0"/>
              </a:rPr>
              <a:t>How are duplicated gene networks shaped by selection to enable adaption or new phenotypes?</a:t>
            </a:r>
          </a:p>
          <a:p>
            <a:pPr marL="285750" indent="-285750">
              <a:lnSpc>
                <a:spcPct val="110000"/>
              </a:lnSpc>
              <a:buClr>
                <a:srgbClr val="43C2DE"/>
              </a:buClr>
              <a:buFont typeface="Wingdings" charset="2"/>
              <a:buChar char="Ø"/>
            </a:pPr>
            <a:r>
              <a:rPr lang="en-US" sz="1600" b="1" dirty="0">
                <a:solidFill>
                  <a:schemeClr val="tx1">
                    <a:lumMod val="50000"/>
                    <a:lumOff val="50000"/>
                  </a:schemeClr>
                </a:solidFill>
                <a:latin typeface="Microsoft Sans Serif" charset="0"/>
                <a:ea typeface="Microsoft Sans Serif" charset="0"/>
                <a:cs typeface="Microsoft Sans Serif" charset="0"/>
              </a:rPr>
              <a:t>…</a:t>
            </a:r>
          </a:p>
          <a:p>
            <a:pPr marL="285750" indent="-285750">
              <a:lnSpc>
                <a:spcPct val="110000"/>
              </a:lnSpc>
              <a:buClr>
                <a:srgbClr val="43C2DE"/>
              </a:buClr>
              <a:buFont typeface="Wingdings" charset="2"/>
              <a:buChar char="Ø"/>
            </a:pPr>
            <a:endParaRPr lang="en-US" sz="1600" b="1" dirty="0">
              <a:solidFill>
                <a:schemeClr val="tx1">
                  <a:lumMod val="50000"/>
                  <a:lumOff val="50000"/>
                </a:schemeClr>
              </a:solidFill>
              <a:latin typeface="Microsoft Sans Serif" charset="0"/>
              <a:ea typeface="Microsoft Sans Serif" charset="0"/>
              <a:cs typeface="Microsoft Sans Serif" charset="0"/>
            </a:endParaRPr>
          </a:p>
          <a:p>
            <a:pPr>
              <a:lnSpc>
                <a:spcPct val="110000"/>
              </a:lnSpc>
              <a:buClr>
                <a:srgbClr val="43C2DE"/>
              </a:buClr>
            </a:pPr>
            <a:r>
              <a:rPr lang="en-US" sz="1600" b="1" dirty="0">
                <a:latin typeface="Microsoft Sans Serif" charset="0"/>
                <a:ea typeface="Microsoft Sans Serif" charset="0"/>
                <a:cs typeface="Microsoft Sans Serif" charset="0"/>
              </a:rPr>
              <a:t>If the benefit of humankind matters </a:t>
            </a:r>
            <a:r>
              <a:rPr lang="en-US" sz="1600" b="1" dirty="0">
                <a:solidFill>
                  <a:schemeClr val="bg1">
                    <a:lumMod val="65000"/>
                  </a:schemeClr>
                </a:solidFill>
                <a:latin typeface="Microsoft Sans Serif" charset="0"/>
                <a:ea typeface="Microsoft Sans Serif" charset="0"/>
                <a:cs typeface="Microsoft Sans Serif" charset="0"/>
              </a:rPr>
              <a:t>(to us plant people)</a:t>
            </a:r>
          </a:p>
          <a:p>
            <a:pPr marL="285750" indent="-285750">
              <a:lnSpc>
                <a:spcPct val="110000"/>
              </a:lnSpc>
              <a:buClr>
                <a:srgbClr val="43C2DE"/>
              </a:buClr>
              <a:buFont typeface="Wingdings" charset="2"/>
              <a:buChar char="Ø"/>
            </a:pPr>
            <a:r>
              <a:rPr lang="en-US" sz="1600" b="1" dirty="0">
                <a:solidFill>
                  <a:schemeClr val="tx1">
                    <a:lumMod val="50000"/>
                    <a:lumOff val="50000"/>
                  </a:schemeClr>
                </a:solidFill>
                <a:latin typeface="Microsoft Sans Serif" charset="0"/>
                <a:ea typeface="Microsoft Sans Serif" charset="0"/>
                <a:cs typeface="Microsoft Sans Serif" charset="0"/>
              </a:rPr>
              <a:t>How </a:t>
            </a:r>
            <a:r>
              <a:rPr lang="en-US" sz="1600" b="1" dirty="0" smtClean="0">
                <a:solidFill>
                  <a:schemeClr val="tx1">
                    <a:lumMod val="50000"/>
                    <a:lumOff val="50000"/>
                  </a:schemeClr>
                </a:solidFill>
                <a:latin typeface="Microsoft Sans Serif" charset="0"/>
                <a:ea typeface="Microsoft Sans Serif" charset="0"/>
                <a:cs typeface="Microsoft Sans Serif" charset="0"/>
              </a:rPr>
              <a:t>to </a:t>
            </a:r>
            <a:r>
              <a:rPr lang="en-US" sz="1600" b="1" dirty="0">
                <a:solidFill>
                  <a:schemeClr val="tx1">
                    <a:lumMod val="50000"/>
                    <a:lumOff val="50000"/>
                  </a:schemeClr>
                </a:solidFill>
                <a:latin typeface="Microsoft Sans Serif" charset="0"/>
                <a:ea typeface="Microsoft Sans Serif" charset="0"/>
                <a:cs typeface="Microsoft Sans Serif" charset="0"/>
              </a:rPr>
              <a:t>harness this perspective to crop improvement?</a:t>
            </a:r>
          </a:p>
        </p:txBody>
      </p:sp>
      <p:sp>
        <p:nvSpPr>
          <p:cNvPr id="4" name="TextBox 3"/>
          <p:cNvSpPr txBox="1"/>
          <p:nvPr/>
        </p:nvSpPr>
        <p:spPr>
          <a:xfrm>
            <a:off x="7606434" y="4963410"/>
            <a:ext cx="1348446" cy="1569660"/>
          </a:xfrm>
          <a:prstGeom prst="rect">
            <a:avLst/>
          </a:prstGeom>
          <a:noFill/>
        </p:spPr>
        <p:txBody>
          <a:bodyPr wrap="none" rtlCol="0">
            <a:spAutoFit/>
          </a:bodyPr>
          <a:lstStyle/>
          <a:p>
            <a:r>
              <a:rPr lang="en-US" sz="9600" b="1" dirty="0">
                <a:solidFill>
                  <a:schemeClr val="bg1"/>
                </a:solidFill>
                <a:latin typeface="Arial Narrow" charset="0"/>
                <a:ea typeface="Arial Narrow" charset="0"/>
                <a:cs typeface="Arial Narrow" charset="0"/>
              </a:rPr>
              <a:t>01</a:t>
            </a:r>
          </a:p>
        </p:txBody>
      </p:sp>
      <p:sp>
        <p:nvSpPr>
          <p:cNvPr id="8" name="TextBox 7"/>
          <p:cNvSpPr txBox="1"/>
          <p:nvPr/>
        </p:nvSpPr>
        <p:spPr>
          <a:xfrm>
            <a:off x="349996" y="4963410"/>
            <a:ext cx="1306768" cy="1569660"/>
          </a:xfrm>
          <a:prstGeom prst="rect">
            <a:avLst/>
          </a:prstGeom>
          <a:noFill/>
        </p:spPr>
        <p:txBody>
          <a:bodyPr wrap="none" rtlCol="0">
            <a:spAutoFit/>
          </a:bodyPr>
          <a:lstStyle/>
          <a:p>
            <a:r>
              <a:rPr lang="en-US" sz="9600" b="1" dirty="0">
                <a:solidFill>
                  <a:schemeClr val="bg1"/>
                </a:solidFill>
                <a:latin typeface="Arial Narrow" charset="0"/>
                <a:ea typeface="Arial Narrow" charset="0"/>
                <a:cs typeface="Arial Narrow" charset="0"/>
              </a:rPr>
              <a:t>02</a:t>
            </a:r>
          </a:p>
        </p:txBody>
      </p:sp>
      <p:sp>
        <p:nvSpPr>
          <p:cNvPr id="11" name="Pie 10"/>
          <p:cNvSpPr>
            <a:spLocks noChangeAspect="1"/>
          </p:cNvSpPr>
          <p:nvPr/>
        </p:nvSpPr>
        <p:spPr>
          <a:xfrm rot="16200000">
            <a:off x="6620608" y="-2551529"/>
            <a:ext cx="5074920" cy="5074920"/>
          </a:xfrm>
          <a:prstGeom prst="pie">
            <a:avLst>
              <a:gd name="adj1" fmla="val 10806868"/>
              <a:gd name="adj2" fmla="val 16220416"/>
            </a:avLst>
          </a:prstGeom>
          <a:solidFill>
            <a:srgbClr val="43C2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4377" y="234539"/>
            <a:ext cx="1297378" cy="1297378"/>
          </a:xfrm>
          <a:prstGeom prst="rect">
            <a:avLst/>
          </a:prstGeom>
        </p:spPr>
      </p:pic>
    </p:spTree>
    <p:extLst>
      <p:ext uri="{BB962C8B-B14F-4D97-AF65-F5344CB8AC3E}">
        <p14:creationId xmlns:p14="http://schemas.microsoft.com/office/powerpoint/2010/main" val="27335309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55">
                                            <p:txEl>
                                              <p:pRg st="0" end="0"/>
                                            </p:txEl>
                                          </p:spTgt>
                                        </p:tgtEl>
                                        <p:attrNameLst>
                                          <p:attrName>style.visibility</p:attrName>
                                        </p:attrNameLst>
                                      </p:cBhvr>
                                      <p:to>
                                        <p:strVal val="visible"/>
                                      </p:to>
                                    </p:set>
                                    <p:animEffect transition="in" filter="dissolve">
                                      <p:cBhvr>
                                        <p:cTn id="7" dur="500"/>
                                        <p:tgtEl>
                                          <p:spTgt spid="55">
                                            <p:txEl>
                                              <p:pRg st="0" end="0"/>
                                            </p:txEl>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55">
                                            <p:txEl>
                                              <p:pRg st="1" end="1"/>
                                            </p:txEl>
                                          </p:spTgt>
                                        </p:tgtEl>
                                        <p:attrNameLst>
                                          <p:attrName>style.visibility</p:attrName>
                                        </p:attrNameLst>
                                      </p:cBhvr>
                                      <p:to>
                                        <p:strVal val="visible"/>
                                      </p:to>
                                    </p:set>
                                    <p:animEffect transition="in" filter="dissolve">
                                      <p:cBhvr>
                                        <p:cTn id="11" dur="500"/>
                                        <p:tgtEl>
                                          <p:spTgt spid="55">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5">
                                            <p:txEl>
                                              <p:pRg st="3" end="3"/>
                                            </p:txEl>
                                          </p:spTgt>
                                        </p:tgtEl>
                                        <p:attrNameLst>
                                          <p:attrName>style.visibility</p:attrName>
                                        </p:attrNameLst>
                                      </p:cBhvr>
                                      <p:to>
                                        <p:strVal val="visible"/>
                                      </p:to>
                                    </p:set>
                                    <p:animEffect transition="in" filter="dissolve">
                                      <p:cBhvr>
                                        <p:cTn id="16" dur="500"/>
                                        <p:tgtEl>
                                          <p:spTgt spid="55">
                                            <p:txEl>
                                              <p:pRg st="3" end="3"/>
                                            </p:txEl>
                                          </p:spTgt>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55">
                                            <p:txEl>
                                              <p:pRg st="4" end="4"/>
                                            </p:txEl>
                                          </p:spTgt>
                                        </p:tgtEl>
                                        <p:attrNameLst>
                                          <p:attrName>style.visibility</p:attrName>
                                        </p:attrNameLst>
                                      </p:cBhvr>
                                      <p:to>
                                        <p:strVal val="visible"/>
                                      </p:to>
                                    </p:set>
                                    <p:animEffect transition="in" filter="dissolve">
                                      <p:cBhvr>
                                        <p:cTn id="20" dur="500"/>
                                        <p:tgtEl>
                                          <p:spTgt spid="55">
                                            <p:txEl>
                                              <p:pRg st="4" end="4"/>
                                            </p:txEl>
                                          </p:spTgt>
                                        </p:tgtEl>
                                      </p:cBhvr>
                                    </p:animEffect>
                                  </p:childTnLst>
                                </p:cTn>
                              </p:par>
                            </p:childTnLst>
                          </p:cTn>
                        </p:par>
                        <p:par>
                          <p:cTn id="21" fill="hold">
                            <p:stCondLst>
                              <p:cond delay="1000"/>
                            </p:stCondLst>
                            <p:childTnLst>
                              <p:par>
                                <p:cTn id="22" presetID="9" presetClass="entr" presetSubtype="0" fill="hold" grpId="0" nodeType="afterEffect">
                                  <p:stCondLst>
                                    <p:cond delay="0"/>
                                  </p:stCondLst>
                                  <p:childTnLst>
                                    <p:set>
                                      <p:cBhvr>
                                        <p:cTn id="23" dur="1" fill="hold">
                                          <p:stCondLst>
                                            <p:cond delay="0"/>
                                          </p:stCondLst>
                                        </p:cTn>
                                        <p:tgtEl>
                                          <p:spTgt spid="55">
                                            <p:txEl>
                                              <p:pRg st="5" end="5"/>
                                            </p:txEl>
                                          </p:spTgt>
                                        </p:tgtEl>
                                        <p:attrNameLst>
                                          <p:attrName>style.visibility</p:attrName>
                                        </p:attrNameLst>
                                      </p:cBhvr>
                                      <p:to>
                                        <p:strVal val="visible"/>
                                      </p:to>
                                    </p:set>
                                    <p:animEffect transition="in" filter="dissolve">
                                      <p:cBhvr>
                                        <p:cTn id="24" dur="500"/>
                                        <p:tgtEl>
                                          <p:spTgt spid="55">
                                            <p:txEl>
                                              <p:pRg st="5" end="5"/>
                                            </p:txEl>
                                          </p:spTgt>
                                        </p:tgtEl>
                                      </p:cBhvr>
                                    </p:animEffect>
                                  </p:childTnLst>
                                </p:cTn>
                              </p:par>
                            </p:childTnLst>
                          </p:cTn>
                        </p:par>
                        <p:par>
                          <p:cTn id="25" fill="hold">
                            <p:stCondLst>
                              <p:cond delay="1500"/>
                            </p:stCondLst>
                            <p:childTnLst>
                              <p:par>
                                <p:cTn id="26" presetID="9" presetClass="entr" presetSubtype="0" fill="hold" grpId="0" nodeType="afterEffect">
                                  <p:stCondLst>
                                    <p:cond delay="0"/>
                                  </p:stCondLst>
                                  <p:childTnLst>
                                    <p:set>
                                      <p:cBhvr>
                                        <p:cTn id="27" dur="1" fill="hold">
                                          <p:stCondLst>
                                            <p:cond delay="0"/>
                                          </p:stCondLst>
                                        </p:cTn>
                                        <p:tgtEl>
                                          <p:spTgt spid="55">
                                            <p:txEl>
                                              <p:pRg st="6" end="6"/>
                                            </p:txEl>
                                          </p:spTgt>
                                        </p:tgtEl>
                                        <p:attrNameLst>
                                          <p:attrName>style.visibility</p:attrName>
                                        </p:attrNameLst>
                                      </p:cBhvr>
                                      <p:to>
                                        <p:strVal val="visible"/>
                                      </p:to>
                                    </p:set>
                                    <p:animEffect transition="in" filter="dissolve">
                                      <p:cBhvr>
                                        <p:cTn id="28" dur="500"/>
                                        <p:tgtEl>
                                          <p:spTgt spid="55">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55">
                                            <p:txEl>
                                              <p:pRg st="8" end="8"/>
                                            </p:txEl>
                                          </p:spTgt>
                                        </p:tgtEl>
                                        <p:attrNameLst>
                                          <p:attrName>style.visibility</p:attrName>
                                        </p:attrNameLst>
                                      </p:cBhvr>
                                      <p:to>
                                        <p:strVal val="visible"/>
                                      </p:to>
                                    </p:set>
                                    <p:animEffect transition="in" filter="dissolve">
                                      <p:cBhvr>
                                        <p:cTn id="33" dur="500"/>
                                        <p:tgtEl>
                                          <p:spTgt spid="55">
                                            <p:txEl>
                                              <p:pRg st="8" end="8"/>
                                            </p:txEl>
                                          </p:spTgt>
                                        </p:tgtEl>
                                      </p:cBhvr>
                                    </p:animEffect>
                                  </p:childTnLst>
                                </p:cTn>
                              </p:par>
                            </p:childTnLst>
                          </p:cTn>
                        </p:par>
                        <p:par>
                          <p:cTn id="34" fill="hold">
                            <p:stCondLst>
                              <p:cond delay="500"/>
                            </p:stCondLst>
                            <p:childTnLst>
                              <p:par>
                                <p:cTn id="35" presetID="9" presetClass="entr" presetSubtype="0" fill="hold" grpId="0" nodeType="afterEffect">
                                  <p:stCondLst>
                                    <p:cond delay="0"/>
                                  </p:stCondLst>
                                  <p:childTnLst>
                                    <p:set>
                                      <p:cBhvr>
                                        <p:cTn id="36" dur="1" fill="hold">
                                          <p:stCondLst>
                                            <p:cond delay="0"/>
                                          </p:stCondLst>
                                        </p:cTn>
                                        <p:tgtEl>
                                          <p:spTgt spid="55">
                                            <p:txEl>
                                              <p:pRg st="9" end="9"/>
                                            </p:txEl>
                                          </p:spTgt>
                                        </p:tgtEl>
                                        <p:attrNameLst>
                                          <p:attrName>style.visibility</p:attrName>
                                        </p:attrNameLst>
                                      </p:cBhvr>
                                      <p:to>
                                        <p:strVal val="visible"/>
                                      </p:to>
                                    </p:set>
                                    <p:animEffect transition="in" filter="dissolve">
                                      <p:cBhvr>
                                        <p:cTn id="37" dur="500"/>
                                        <p:tgtEl>
                                          <p:spTgt spid="55">
                                            <p:txEl>
                                              <p:pRg st="9" end="9"/>
                                            </p:txEl>
                                          </p:spTgt>
                                        </p:tgtEl>
                                      </p:cBhvr>
                                    </p:animEffect>
                                  </p:childTnLst>
                                </p:cTn>
                              </p:par>
                            </p:childTnLst>
                          </p:cTn>
                        </p:par>
                        <p:par>
                          <p:cTn id="38" fill="hold">
                            <p:stCondLst>
                              <p:cond delay="1000"/>
                            </p:stCondLst>
                            <p:childTnLst>
                              <p:par>
                                <p:cTn id="39" presetID="9" presetClass="entr" presetSubtype="0" fill="hold" grpId="0" nodeType="afterEffect">
                                  <p:stCondLst>
                                    <p:cond delay="0"/>
                                  </p:stCondLst>
                                  <p:childTnLst>
                                    <p:set>
                                      <p:cBhvr>
                                        <p:cTn id="40" dur="1" fill="hold">
                                          <p:stCondLst>
                                            <p:cond delay="0"/>
                                          </p:stCondLst>
                                        </p:cTn>
                                        <p:tgtEl>
                                          <p:spTgt spid="55">
                                            <p:txEl>
                                              <p:pRg st="10" end="10"/>
                                            </p:txEl>
                                          </p:spTgt>
                                        </p:tgtEl>
                                        <p:attrNameLst>
                                          <p:attrName>style.visibility</p:attrName>
                                        </p:attrNameLst>
                                      </p:cBhvr>
                                      <p:to>
                                        <p:strVal val="visible"/>
                                      </p:to>
                                    </p:set>
                                    <p:animEffect transition="in" filter="dissolve">
                                      <p:cBhvr>
                                        <p:cTn id="41" dur="500"/>
                                        <p:tgtEl>
                                          <p:spTgt spid="55">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55">
                                            <p:txEl>
                                              <p:pRg st="12" end="12"/>
                                            </p:txEl>
                                          </p:spTgt>
                                        </p:tgtEl>
                                        <p:attrNameLst>
                                          <p:attrName>style.visibility</p:attrName>
                                        </p:attrNameLst>
                                      </p:cBhvr>
                                      <p:to>
                                        <p:strVal val="visible"/>
                                      </p:to>
                                    </p:set>
                                    <p:animEffect transition="in" filter="dissolve">
                                      <p:cBhvr>
                                        <p:cTn id="46" dur="500"/>
                                        <p:tgtEl>
                                          <p:spTgt spid="55">
                                            <p:txEl>
                                              <p:pRg st="12" end="12"/>
                                            </p:txEl>
                                          </p:spTgt>
                                        </p:tgtEl>
                                      </p:cBhvr>
                                    </p:animEffect>
                                  </p:childTnLst>
                                </p:cTn>
                              </p:par>
                            </p:childTnLst>
                          </p:cTn>
                        </p:par>
                        <p:par>
                          <p:cTn id="47" fill="hold">
                            <p:stCondLst>
                              <p:cond delay="500"/>
                            </p:stCondLst>
                            <p:childTnLst>
                              <p:par>
                                <p:cTn id="48" presetID="9" presetClass="entr" presetSubtype="0" fill="hold" grpId="0" nodeType="afterEffect">
                                  <p:stCondLst>
                                    <p:cond delay="0"/>
                                  </p:stCondLst>
                                  <p:childTnLst>
                                    <p:set>
                                      <p:cBhvr>
                                        <p:cTn id="49" dur="1" fill="hold">
                                          <p:stCondLst>
                                            <p:cond delay="0"/>
                                          </p:stCondLst>
                                        </p:cTn>
                                        <p:tgtEl>
                                          <p:spTgt spid="55">
                                            <p:txEl>
                                              <p:pRg st="13" end="13"/>
                                            </p:txEl>
                                          </p:spTgt>
                                        </p:tgtEl>
                                        <p:attrNameLst>
                                          <p:attrName>style.visibility</p:attrName>
                                        </p:attrNameLst>
                                      </p:cBhvr>
                                      <p:to>
                                        <p:strVal val="visible"/>
                                      </p:to>
                                    </p:set>
                                    <p:animEffect transition="in" filter="dissolve">
                                      <p:cBhvr>
                                        <p:cTn id="50" dur="500"/>
                                        <p:tgtEl>
                                          <p:spTgt spid="5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3746500" cy="6858000"/>
          </a:xfrm>
          <a:prstGeom prst="rect">
            <a:avLst/>
          </a:prstGeom>
          <a:gradFill flip="none" rotWithShape="1">
            <a:gsLst>
              <a:gs pos="0">
                <a:srgbClr val="1D2F4A">
                  <a:lumMod val="88000"/>
                  <a:lumOff val="12000"/>
                </a:srgbClr>
              </a:gs>
              <a:gs pos="100000">
                <a:srgbClr val="0E1F35"/>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标题 1"/>
          <p:cNvSpPr txBox="1">
            <a:spLocks/>
          </p:cNvSpPr>
          <p:nvPr/>
        </p:nvSpPr>
        <p:spPr>
          <a:xfrm>
            <a:off x="368300" y="542884"/>
            <a:ext cx="2959100" cy="735012"/>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3600" b="1" dirty="0">
                <a:solidFill>
                  <a:srgbClr val="21B9DE"/>
                </a:solidFill>
                <a:latin typeface="Arial" charset="0"/>
                <a:ea typeface="Arial" charset="0"/>
                <a:cs typeface="Arial" charset="0"/>
              </a:rPr>
              <a:t>Polyploidy.</a:t>
            </a:r>
            <a:endParaRPr kumimoji="1" lang="zh-CN" altLang="en-US" sz="3600" b="1" dirty="0">
              <a:solidFill>
                <a:srgbClr val="21B9DE"/>
              </a:solidFill>
              <a:latin typeface="Arial" charset="0"/>
              <a:ea typeface="Arial" charset="0"/>
              <a:cs typeface="Arial" charset="0"/>
            </a:endParaRPr>
          </a:p>
        </p:txBody>
      </p:sp>
      <p:cxnSp>
        <p:nvCxnSpPr>
          <p:cNvPr id="10" name="Elbow Connector 9"/>
          <p:cNvCxnSpPr/>
          <p:nvPr/>
        </p:nvCxnSpPr>
        <p:spPr>
          <a:xfrm rot="5400000" flipH="1" flipV="1">
            <a:off x="322580" y="528912"/>
            <a:ext cx="365760" cy="365760"/>
          </a:xfrm>
          <a:prstGeom prst="bentConnector3">
            <a:avLst>
              <a:gd name="adj1" fmla="val 96667"/>
            </a:avLst>
          </a:prstGeom>
          <a:ln w="25400">
            <a:solidFill>
              <a:srgbClr val="21B9DE"/>
            </a:solidFill>
          </a:ln>
          <a:effectLst/>
        </p:spPr>
        <p:style>
          <a:lnRef idx="2">
            <a:schemeClr val="accent1"/>
          </a:lnRef>
          <a:fillRef idx="0">
            <a:schemeClr val="accent1"/>
          </a:fillRef>
          <a:effectRef idx="1">
            <a:schemeClr val="accent1"/>
          </a:effectRef>
          <a:fontRef idx="minor">
            <a:schemeClr val="tx1"/>
          </a:fontRef>
        </p:style>
      </p:cxnSp>
      <p:cxnSp>
        <p:nvCxnSpPr>
          <p:cNvPr id="11" name="Elbow Connector 10"/>
          <p:cNvCxnSpPr/>
          <p:nvPr/>
        </p:nvCxnSpPr>
        <p:spPr>
          <a:xfrm rot="16200000" flipH="1" flipV="1">
            <a:off x="3008630" y="912135"/>
            <a:ext cx="365760" cy="365760"/>
          </a:xfrm>
          <a:prstGeom prst="bentConnector3">
            <a:avLst>
              <a:gd name="adj1" fmla="val 96667"/>
            </a:avLst>
          </a:prstGeom>
          <a:ln w="25400">
            <a:solidFill>
              <a:srgbClr val="21B9DE"/>
            </a:solidFill>
          </a:ln>
          <a:effectLst/>
        </p:spPr>
        <p:style>
          <a:lnRef idx="2">
            <a:schemeClr val="accent1"/>
          </a:lnRef>
          <a:fillRef idx="0">
            <a:schemeClr val="accent1"/>
          </a:fillRef>
          <a:effectRef idx="1">
            <a:schemeClr val="accent1"/>
          </a:effectRef>
          <a:fontRef idx="minor">
            <a:schemeClr val="tx1"/>
          </a:fontRef>
        </p:style>
      </p:cxnSp>
      <p:pic>
        <p:nvPicPr>
          <p:cNvPr id="12" name="Picture 2"/>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7533218" y="241300"/>
            <a:ext cx="1374037" cy="128016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5540630" y="241300"/>
            <a:ext cx="1883945" cy="128016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4"/>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4046058" y="241300"/>
            <a:ext cx="1385928" cy="128016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5"/>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5302802" y="2816544"/>
            <a:ext cx="1183665" cy="128016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6"/>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r="-1303"/>
          <a:stretch/>
        </p:blipFill>
        <p:spPr bwMode="auto">
          <a:xfrm>
            <a:off x="6327096" y="5391790"/>
            <a:ext cx="1360317" cy="128016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7"/>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a:stretch/>
        </p:blipFill>
        <p:spPr bwMode="auto">
          <a:xfrm>
            <a:off x="4046058" y="4104166"/>
            <a:ext cx="1374847" cy="128016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8"/>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t="-963"/>
          <a:stretch/>
        </p:blipFill>
        <p:spPr bwMode="auto">
          <a:xfrm>
            <a:off x="6490557" y="2816544"/>
            <a:ext cx="1107278" cy="128016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3"/>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7380133" y="1562012"/>
            <a:ext cx="1524836" cy="128016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14"/>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6169483" y="1528922"/>
            <a:ext cx="1190945" cy="128016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15"/>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t="-3702"/>
          <a:stretch/>
        </p:blipFill>
        <p:spPr bwMode="auto">
          <a:xfrm>
            <a:off x="7601925" y="2816544"/>
            <a:ext cx="1305330" cy="128016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22"/>
          <p:cNvPicPr>
            <a:picLocks noChangeAspect="1" noChangeArrowheads="1"/>
          </p:cNvPicPr>
          <p:nvPr/>
        </p:nvPicPr>
        <p:blipFill rotWithShape="1">
          <a:blip r:embed="rId13" cstate="print">
            <a:extLst>
              <a:ext uri="{28A0092B-C50C-407E-A947-70E740481C1C}">
                <a14:useLocalDpi xmlns:a14="http://schemas.microsoft.com/office/drawing/2010/main"/>
              </a:ext>
            </a:extLst>
          </a:blip>
          <a:srcRect/>
          <a:stretch/>
        </p:blipFill>
        <p:spPr bwMode="auto">
          <a:xfrm>
            <a:off x="7692015" y="5391790"/>
            <a:ext cx="1215240" cy="128016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3"/>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5294632" y="1528922"/>
            <a:ext cx="855146" cy="128016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4"/>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7060201" y="4071076"/>
            <a:ext cx="1211886" cy="128016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10" descr="Pansy Flower.jpg"/>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4046058" y="1528922"/>
            <a:ext cx="1228869" cy="128016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9" name="Picture 14" descr="sugar export"/>
          <p:cNvPicPr>
            <a:picLocks noChangeAspect="1" noChangeArrowheads="1"/>
          </p:cNvPicPr>
          <p:nvPr/>
        </p:nvPicPr>
        <p:blipFill rotWithShape="1">
          <a:blip r:embed="rId17" cstate="print">
            <a:extLst>
              <a:ext uri="{28A0092B-C50C-407E-A947-70E740481C1C}">
                <a14:useLocalDpi xmlns:a14="http://schemas.microsoft.com/office/drawing/2010/main"/>
              </a:ext>
            </a:extLst>
          </a:blip>
          <a:srcRect/>
          <a:stretch/>
        </p:blipFill>
        <p:spPr bwMode="auto">
          <a:xfrm>
            <a:off x="4046058" y="2816544"/>
            <a:ext cx="1252654" cy="128016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 name="Picture 29"/>
          <p:cNvPicPr>
            <a:picLocks noChangeAspect="1"/>
          </p:cNvPicPr>
          <p:nvPr/>
        </p:nvPicPr>
        <p:blipFill>
          <a:blip r:embed="rId18"/>
          <a:stretch>
            <a:fillRect/>
          </a:stretch>
        </p:blipFill>
        <p:spPr>
          <a:xfrm>
            <a:off x="4046058" y="5391790"/>
            <a:ext cx="2276435" cy="1280160"/>
          </a:xfrm>
          <a:prstGeom prst="rect">
            <a:avLst/>
          </a:prstGeom>
          <a:ln>
            <a:noFill/>
          </a:ln>
          <a:effectLst>
            <a:softEdge rad="112500"/>
          </a:effectLst>
        </p:spPr>
      </p:pic>
      <p:pic>
        <p:nvPicPr>
          <p:cNvPr id="31" name="Picture 30"/>
          <p:cNvPicPr>
            <a:picLocks noChangeAspect="1"/>
          </p:cNvPicPr>
          <p:nvPr/>
        </p:nvPicPr>
        <p:blipFill>
          <a:blip r:embed="rId19"/>
          <a:stretch>
            <a:fillRect/>
          </a:stretch>
        </p:blipFill>
        <p:spPr>
          <a:xfrm>
            <a:off x="8234485" y="4096704"/>
            <a:ext cx="670484" cy="1280160"/>
          </a:xfrm>
          <a:prstGeom prst="rect">
            <a:avLst/>
          </a:prstGeom>
          <a:ln>
            <a:noFill/>
          </a:ln>
          <a:effectLst>
            <a:softEdge rad="112500"/>
          </a:effectLst>
        </p:spPr>
      </p:pic>
      <p:pic>
        <p:nvPicPr>
          <p:cNvPr id="32" name="Picture 8" descr="http://www.almanac.com/sites/new.almanac.com/files/dahlia.jpg"/>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5383303" y="4104166"/>
            <a:ext cx="1714500" cy="1280160"/>
          </a:xfrm>
          <a:prstGeom prst="rect">
            <a:avLst/>
          </a:prstGeom>
          <a:noFill/>
          <a:effectLst>
            <a:softEdge rad="101600"/>
          </a:effectLst>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221001" y="1601489"/>
            <a:ext cx="3324057" cy="4955203"/>
          </a:xfrm>
          <a:prstGeom prst="rect">
            <a:avLst/>
          </a:prstGeom>
          <a:noFill/>
        </p:spPr>
        <p:txBody>
          <a:bodyPr wrap="square" rtlCol="0">
            <a:spAutoFit/>
          </a:bodyPr>
          <a:lstStyle/>
          <a:p>
            <a:r>
              <a:rPr lang="en-US" sz="2200" dirty="0">
                <a:solidFill>
                  <a:srgbClr val="21B9DE"/>
                </a:solidFill>
                <a:latin typeface="Microsoft Sans Serif" charset="0"/>
                <a:ea typeface="Microsoft Sans Serif" charset="0"/>
                <a:cs typeface="Microsoft Sans Serif" charset="0"/>
              </a:rPr>
              <a:t>Polyploidy</a:t>
            </a:r>
            <a:r>
              <a:rPr lang="en-US" sz="2200" dirty="0">
                <a:solidFill>
                  <a:srgbClr val="F3F4F7"/>
                </a:solidFill>
                <a:latin typeface="Microsoft Sans Serif" charset="0"/>
                <a:ea typeface="Microsoft Sans Serif" charset="0"/>
                <a:cs typeface="Microsoft Sans Serif" charset="0"/>
              </a:rPr>
              <a:t> is a widespread phenomenon throughout eukaryotes, with important ecological and evolutionary consequences:</a:t>
            </a:r>
          </a:p>
          <a:p>
            <a:endParaRPr lang="en-US" dirty="0">
              <a:solidFill>
                <a:srgbClr val="F3F4F7"/>
              </a:solidFill>
              <a:latin typeface="Microsoft Sans Serif" charset="0"/>
              <a:ea typeface="Microsoft Sans Serif" charset="0"/>
              <a:cs typeface="Microsoft Sans Serif" charset="0"/>
            </a:endParaRPr>
          </a:p>
          <a:p>
            <a:pPr marL="800100" lvl="1" indent="-342900">
              <a:buFont typeface="Arial" charset="0"/>
              <a:buChar char="•"/>
            </a:pPr>
            <a:r>
              <a:rPr lang="en-US" dirty="0">
                <a:solidFill>
                  <a:srgbClr val="F3F4F7"/>
                </a:solidFill>
                <a:latin typeface="Microsoft Sans Serif" charset="0"/>
                <a:ea typeface="Microsoft Sans Serif" charset="0"/>
                <a:cs typeface="Microsoft Sans Serif" charset="0"/>
              </a:rPr>
              <a:t>Gain and loss of duplicated genes</a:t>
            </a:r>
          </a:p>
          <a:p>
            <a:pPr marL="800100" lvl="1" indent="-342900">
              <a:buFont typeface="Arial" charset="0"/>
              <a:buChar char="•"/>
            </a:pPr>
            <a:r>
              <a:rPr lang="en-US" dirty="0">
                <a:solidFill>
                  <a:srgbClr val="F3F4F7"/>
                </a:solidFill>
                <a:latin typeface="Microsoft Sans Serif" charset="0"/>
                <a:ea typeface="Microsoft Sans Serif" charset="0"/>
                <a:cs typeface="Microsoft Sans Serif" charset="0"/>
              </a:rPr>
              <a:t>Biased sub-genome fractionation</a:t>
            </a:r>
          </a:p>
          <a:p>
            <a:pPr marL="800100" lvl="1" indent="-342900">
              <a:buFont typeface="Arial" charset="0"/>
              <a:buChar char="•"/>
            </a:pPr>
            <a:r>
              <a:rPr lang="en-US" dirty="0" err="1">
                <a:solidFill>
                  <a:srgbClr val="F3F4F7"/>
                </a:solidFill>
                <a:latin typeface="Microsoft Sans Serif" charset="0"/>
                <a:ea typeface="Microsoft Sans Serif" charset="0"/>
                <a:cs typeface="Microsoft Sans Serif" charset="0"/>
              </a:rPr>
              <a:t>Epigenomic</a:t>
            </a:r>
            <a:r>
              <a:rPr lang="en-US" dirty="0">
                <a:solidFill>
                  <a:srgbClr val="F3F4F7"/>
                </a:solidFill>
                <a:latin typeface="Microsoft Sans Serif" charset="0"/>
                <a:ea typeface="Microsoft Sans Serif" charset="0"/>
                <a:cs typeface="Microsoft Sans Serif" charset="0"/>
              </a:rPr>
              <a:t> modifications</a:t>
            </a:r>
          </a:p>
          <a:p>
            <a:pPr marL="800100" lvl="1" indent="-342900">
              <a:buFont typeface="Arial" charset="0"/>
              <a:buChar char="•"/>
            </a:pPr>
            <a:r>
              <a:rPr lang="en-US" dirty="0">
                <a:solidFill>
                  <a:srgbClr val="F3F4F7"/>
                </a:solidFill>
                <a:latin typeface="Microsoft Sans Serif" charset="0"/>
                <a:ea typeface="Microsoft Sans Serif" charset="0"/>
                <a:cs typeface="Microsoft Sans Serif" charset="0"/>
              </a:rPr>
              <a:t>Expression changes</a:t>
            </a:r>
          </a:p>
          <a:p>
            <a:pPr marL="800100" lvl="1" indent="-342900">
              <a:buFont typeface="Arial" charset="0"/>
              <a:buChar char="•"/>
            </a:pPr>
            <a:r>
              <a:rPr lang="en-US" dirty="0">
                <a:solidFill>
                  <a:srgbClr val="F3F4F7"/>
                </a:solidFill>
                <a:latin typeface="Microsoft Sans Serif" charset="0"/>
                <a:ea typeface="Microsoft Sans Serif" charset="0"/>
                <a:cs typeface="Microsoft Sans Serif" charset="0"/>
              </a:rPr>
              <a:t>…   </a:t>
            </a:r>
          </a:p>
          <a:p>
            <a:pPr lvl="1"/>
            <a:r>
              <a:rPr lang="en-US" sz="2200" dirty="0">
                <a:solidFill>
                  <a:srgbClr val="F3F4F7"/>
                </a:solidFill>
                <a:latin typeface="Microsoft Sans Serif" charset="0"/>
                <a:ea typeface="Microsoft Sans Serif" charset="0"/>
                <a:cs typeface="Microsoft Sans Serif" charset="0"/>
              </a:rPr>
              <a:t> </a:t>
            </a:r>
          </a:p>
        </p:txBody>
      </p:sp>
    </p:spTree>
    <p:extLst>
      <p:ext uri="{BB962C8B-B14F-4D97-AF65-F5344CB8AC3E}">
        <p14:creationId xmlns:p14="http://schemas.microsoft.com/office/powerpoint/2010/main" val="104745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3">
                                            <p:txEl>
                                              <p:pRg st="2" end="2"/>
                                            </p:txEl>
                                          </p:spTgt>
                                        </p:tgtEl>
                                        <p:attrNameLst>
                                          <p:attrName>style.visibility</p:attrName>
                                        </p:attrNameLst>
                                      </p:cBhvr>
                                      <p:to>
                                        <p:strVal val="visible"/>
                                      </p:to>
                                    </p:set>
                                    <p:animEffect transition="in" filter="dissolve">
                                      <p:cBhvr>
                                        <p:cTn id="7" dur="500"/>
                                        <p:tgtEl>
                                          <p:spTgt spid="3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3">
                                            <p:txEl>
                                              <p:pRg st="3" end="3"/>
                                            </p:txEl>
                                          </p:spTgt>
                                        </p:tgtEl>
                                        <p:attrNameLst>
                                          <p:attrName>style.visibility</p:attrName>
                                        </p:attrNameLst>
                                      </p:cBhvr>
                                      <p:to>
                                        <p:strVal val="visible"/>
                                      </p:to>
                                    </p:set>
                                    <p:animEffect transition="in" filter="dissolve">
                                      <p:cBhvr>
                                        <p:cTn id="12" dur="500"/>
                                        <p:tgtEl>
                                          <p:spTgt spid="3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
                                            <p:txEl>
                                              <p:pRg st="4" end="4"/>
                                            </p:txEl>
                                          </p:spTgt>
                                        </p:tgtEl>
                                        <p:attrNameLst>
                                          <p:attrName>style.visibility</p:attrName>
                                        </p:attrNameLst>
                                      </p:cBhvr>
                                      <p:to>
                                        <p:strVal val="visible"/>
                                      </p:to>
                                    </p:set>
                                    <p:animEffect transition="in" filter="dissolve">
                                      <p:cBhvr>
                                        <p:cTn id="17" dur="500"/>
                                        <p:tgtEl>
                                          <p:spTgt spid="3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xEl>
                                              <p:pRg st="5" end="5"/>
                                            </p:txEl>
                                          </p:spTgt>
                                        </p:tgtEl>
                                        <p:attrNameLst>
                                          <p:attrName>style.visibility</p:attrName>
                                        </p:attrNameLst>
                                      </p:cBhvr>
                                      <p:to>
                                        <p:strVal val="visible"/>
                                      </p:to>
                                    </p:set>
                                    <p:animEffect transition="in" filter="dissolve">
                                      <p:cBhvr>
                                        <p:cTn id="22" dur="500"/>
                                        <p:tgtEl>
                                          <p:spTgt spid="33">
                                            <p:txEl>
                                              <p:pRg st="5" end="5"/>
                                            </p:txEl>
                                          </p:spTgt>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33">
                                            <p:txEl>
                                              <p:pRg st="6" end="6"/>
                                            </p:txEl>
                                          </p:spTgt>
                                        </p:tgtEl>
                                        <p:attrNameLst>
                                          <p:attrName>style.visibility</p:attrName>
                                        </p:attrNameLst>
                                      </p:cBhvr>
                                      <p:to>
                                        <p:strVal val="visible"/>
                                      </p:to>
                                    </p:set>
                                    <p:animEffect transition="in" filter="dissolve">
                                      <p:cBhvr>
                                        <p:cTn id="26" dur="500"/>
                                        <p:tgtEl>
                                          <p:spTgt spid="3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3"/>
          <p:cNvSpPr txBox="1"/>
          <p:nvPr/>
        </p:nvSpPr>
        <p:spPr>
          <a:xfrm>
            <a:off x="4811282" y="1902359"/>
            <a:ext cx="3346884" cy="3357842"/>
          </a:xfrm>
          <a:prstGeom prst="rect">
            <a:avLst/>
          </a:prstGeom>
          <a:noFill/>
        </p:spPr>
        <p:txBody>
          <a:bodyPr wrap="square" rtlCol="0">
            <a:spAutoFit/>
          </a:bodyPr>
          <a:lstStyle/>
          <a:p>
            <a:pPr>
              <a:spcAft>
                <a:spcPts val="600"/>
              </a:spcAft>
            </a:pPr>
            <a:r>
              <a:rPr lang="en-US" sz="1400" b="1" dirty="0">
                <a:latin typeface="Microsoft Sans Serif" charset="0"/>
                <a:ea typeface="Microsoft Sans Serif" charset="0"/>
                <a:cs typeface="Microsoft Sans Serif" charset="0"/>
              </a:rPr>
              <a:t>Brigham Young University</a:t>
            </a:r>
          </a:p>
          <a:p>
            <a:pPr>
              <a:spcAft>
                <a:spcPts val="600"/>
              </a:spcAft>
            </a:pPr>
            <a:r>
              <a:rPr lang="en-US" sz="1400" b="1" dirty="0">
                <a:solidFill>
                  <a:schemeClr val="bg1">
                    <a:lumMod val="65000"/>
                  </a:schemeClr>
                </a:solidFill>
                <a:latin typeface="Microsoft Sans Serif" charset="0"/>
                <a:ea typeface="Microsoft Sans Serif" charset="0"/>
                <a:cs typeface="Microsoft Sans Serif" charset="0"/>
              </a:rPr>
              <a:t>Joshua Udall</a:t>
            </a:r>
          </a:p>
          <a:p>
            <a:pPr>
              <a:spcAft>
                <a:spcPts val="600"/>
              </a:spcAft>
            </a:pPr>
            <a:r>
              <a:rPr lang="en-US" sz="1400" b="1" dirty="0">
                <a:solidFill>
                  <a:schemeClr val="bg1">
                    <a:lumMod val="65000"/>
                  </a:schemeClr>
                </a:solidFill>
                <a:latin typeface="Microsoft Sans Serif" charset="0"/>
                <a:ea typeface="Microsoft Sans Serif" charset="0"/>
                <a:cs typeface="Microsoft Sans Serif" charset="0"/>
              </a:rPr>
              <a:t>Justin Page</a:t>
            </a:r>
          </a:p>
          <a:p>
            <a:pPr>
              <a:spcAft>
                <a:spcPts val="600"/>
              </a:spcAft>
            </a:pPr>
            <a:endParaRPr lang="en-US" altLang="zh-CN" sz="1400" b="1" dirty="0">
              <a:solidFill>
                <a:schemeClr val="bg1">
                  <a:lumMod val="65000"/>
                </a:schemeClr>
              </a:solidFill>
              <a:latin typeface="Microsoft Sans Serif" charset="0"/>
              <a:ea typeface="Microsoft Sans Serif" charset="0"/>
              <a:cs typeface="Microsoft Sans Serif" charset="0"/>
            </a:endParaRPr>
          </a:p>
          <a:p>
            <a:pPr>
              <a:spcAft>
                <a:spcPts val="600"/>
              </a:spcAft>
            </a:pPr>
            <a:r>
              <a:rPr lang="en-US" altLang="zh-CN" sz="1400" b="1" dirty="0">
                <a:latin typeface="Microsoft Sans Serif" charset="0"/>
                <a:ea typeface="Microsoft Sans Serif" charset="0"/>
                <a:cs typeface="Microsoft Sans Serif" charset="0"/>
              </a:rPr>
              <a:t>Agricultural Research Organization, ISRAEL</a:t>
            </a:r>
            <a:endParaRPr lang="en-US" sz="1400" b="1" dirty="0">
              <a:latin typeface="Microsoft Sans Serif" charset="0"/>
              <a:ea typeface="Microsoft Sans Serif" charset="0"/>
              <a:cs typeface="Microsoft Sans Serif" charset="0"/>
            </a:endParaRPr>
          </a:p>
          <a:p>
            <a:pPr>
              <a:spcAft>
                <a:spcPts val="600"/>
              </a:spcAft>
            </a:pPr>
            <a:r>
              <a:rPr lang="en-US" altLang="zh-CN" sz="1400" b="1" dirty="0">
                <a:solidFill>
                  <a:schemeClr val="bg1">
                    <a:lumMod val="65000"/>
                  </a:schemeClr>
                </a:solidFill>
                <a:latin typeface="Microsoft Sans Serif" charset="0"/>
                <a:ea typeface="Microsoft Sans Serif" charset="0"/>
                <a:cs typeface="Microsoft Sans Serif" charset="0"/>
              </a:rPr>
              <a:t>Ran </a:t>
            </a:r>
            <a:r>
              <a:rPr lang="en-US" altLang="zh-CN" sz="1400" b="1" dirty="0" err="1">
                <a:solidFill>
                  <a:schemeClr val="bg1">
                    <a:lumMod val="65000"/>
                  </a:schemeClr>
                </a:solidFill>
                <a:latin typeface="Microsoft Sans Serif" charset="0"/>
                <a:ea typeface="Microsoft Sans Serif" charset="0"/>
                <a:cs typeface="Microsoft Sans Serif" charset="0"/>
              </a:rPr>
              <a:t>Hovav</a:t>
            </a:r>
            <a:endParaRPr lang="en-US" altLang="zh-CN" sz="1400" b="1" dirty="0">
              <a:solidFill>
                <a:schemeClr val="bg1">
                  <a:lumMod val="65000"/>
                </a:schemeClr>
              </a:solidFill>
              <a:latin typeface="Microsoft Sans Serif" charset="0"/>
              <a:ea typeface="Microsoft Sans Serif" charset="0"/>
              <a:cs typeface="Microsoft Sans Serif" charset="0"/>
            </a:endParaRPr>
          </a:p>
          <a:p>
            <a:pPr>
              <a:spcAft>
                <a:spcPts val="600"/>
              </a:spcAft>
            </a:pPr>
            <a:r>
              <a:rPr lang="en-US" altLang="zh-CN" sz="1400" b="1" dirty="0" err="1">
                <a:solidFill>
                  <a:schemeClr val="bg1">
                    <a:lumMod val="65000"/>
                  </a:schemeClr>
                </a:solidFill>
                <a:latin typeface="Microsoft Sans Serif" charset="0"/>
                <a:ea typeface="Microsoft Sans Serif" charset="0"/>
                <a:cs typeface="Microsoft Sans Serif" charset="0"/>
              </a:rPr>
              <a:t>Adi</a:t>
            </a:r>
            <a:r>
              <a:rPr lang="en-US" altLang="zh-CN" sz="1400" b="1" dirty="0">
                <a:solidFill>
                  <a:schemeClr val="bg1">
                    <a:lumMod val="65000"/>
                  </a:schemeClr>
                </a:solidFill>
                <a:latin typeface="Microsoft Sans Serif" charset="0"/>
                <a:ea typeface="Microsoft Sans Serif" charset="0"/>
                <a:cs typeface="Microsoft Sans Serif" charset="0"/>
              </a:rPr>
              <a:t> </a:t>
            </a:r>
            <a:r>
              <a:rPr lang="en-US" altLang="zh-CN" sz="1400" b="1" dirty="0" err="1">
                <a:solidFill>
                  <a:schemeClr val="bg1">
                    <a:lumMod val="65000"/>
                  </a:schemeClr>
                </a:solidFill>
                <a:latin typeface="Microsoft Sans Serif" charset="0"/>
                <a:ea typeface="Microsoft Sans Serif" charset="0"/>
                <a:cs typeface="Microsoft Sans Serif" charset="0"/>
              </a:rPr>
              <a:t>Faigenboim-Doron</a:t>
            </a:r>
            <a:endParaRPr lang="en-US" altLang="zh-CN" sz="1400" b="1" dirty="0">
              <a:solidFill>
                <a:schemeClr val="bg1">
                  <a:lumMod val="65000"/>
                </a:schemeClr>
              </a:solidFill>
              <a:latin typeface="Microsoft Sans Serif" charset="0"/>
              <a:ea typeface="Microsoft Sans Serif" charset="0"/>
              <a:cs typeface="Microsoft Sans Serif" charset="0"/>
            </a:endParaRPr>
          </a:p>
          <a:p>
            <a:pPr>
              <a:spcAft>
                <a:spcPts val="600"/>
              </a:spcAft>
            </a:pPr>
            <a:r>
              <a:rPr lang="en-US" altLang="zh-CN" sz="1400" b="1" dirty="0" err="1">
                <a:solidFill>
                  <a:schemeClr val="bg1">
                    <a:lumMod val="65000"/>
                  </a:schemeClr>
                </a:solidFill>
                <a:latin typeface="Microsoft Sans Serif" charset="0"/>
                <a:ea typeface="Microsoft Sans Serif" charset="0"/>
                <a:cs typeface="Microsoft Sans Serif" charset="0"/>
              </a:rPr>
              <a:t>Noa</a:t>
            </a:r>
            <a:r>
              <a:rPr lang="en-US" altLang="zh-CN" sz="1400" b="1" dirty="0">
                <a:solidFill>
                  <a:schemeClr val="bg1">
                    <a:lumMod val="65000"/>
                  </a:schemeClr>
                </a:solidFill>
                <a:latin typeface="Microsoft Sans Serif" charset="0"/>
                <a:ea typeface="Microsoft Sans Serif" charset="0"/>
                <a:cs typeface="Microsoft Sans Serif" charset="0"/>
              </a:rPr>
              <a:t> </a:t>
            </a:r>
            <a:r>
              <a:rPr lang="en-US" altLang="zh-CN" sz="1400" b="1" dirty="0" err="1">
                <a:solidFill>
                  <a:schemeClr val="bg1">
                    <a:lumMod val="65000"/>
                  </a:schemeClr>
                </a:solidFill>
                <a:latin typeface="Microsoft Sans Serif" charset="0"/>
                <a:ea typeface="Microsoft Sans Serif" charset="0"/>
                <a:cs typeface="Microsoft Sans Serif" charset="0"/>
              </a:rPr>
              <a:t>Kadmon</a:t>
            </a:r>
            <a:endParaRPr lang="en-US" sz="1400" b="1" dirty="0">
              <a:solidFill>
                <a:schemeClr val="bg1">
                  <a:lumMod val="65000"/>
                </a:schemeClr>
              </a:solidFill>
              <a:latin typeface="Microsoft Sans Serif" charset="0"/>
              <a:ea typeface="Microsoft Sans Serif" charset="0"/>
              <a:cs typeface="Microsoft Sans Serif" charset="0"/>
            </a:endParaRPr>
          </a:p>
          <a:p>
            <a:pPr marL="285750" indent="-285750">
              <a:lnSpc>
                <a:spcPct val="110000"/>
              </a:lnSpc>
              <a:buClr>
                <a:srgbClr val="43C2DE"/>
              </a:buClr>
              <a:buFont typeface="Wingdings" charset="2"/>
              <a:buChar char="Ø"/>
            </a:pPr>
            <a:endParaRPr lang="en-US" sz="1400" b="1" dirty="0">
              <a:solidFill>
                <a:schemeClr val="bg1">
                  <a:lumMod val="65000"/>
                </a:schemeClr>
              </a:solidFill>
              <a:latin typeface="Microsoft Sans Serif" charset="0"/>
              <a:ea typeface="Microsoft Sans Serif" charset="0"/>
              <a:cs typeface="Microsoft Sans Serif" charset="0"/>
            </a:endParaRPr>
          </a:p>
          <a:p>
            <a:pPr marL="285750" indent="-285750">
              <a:lnSpc>
                <a:spcPct val="110000"/>
              </a:lnSpc>
              <a:buClr>
                <a:srgbClr val="43C2DE"/>
              </a:buClr>
              <a:buFont typeface="Wingdings" charset="2"/>
              <a:buChar char="Ø"/>
            </a:pPr>
            <a:endParaRPr lang="en-US" sz="1400" b="1" dirty="0">
              <a:solidFill>
                <a:schemeClr val="bg1">
                  <a:lumMod val="65000"/>
                </a:schemeClr>
              </a:solidFill>
              <a:latin typeface="Microsoft Sans Serif" charset="0"/>
              <a:ea typeface="Microsoft Sans Serif" charset="0"/>
              <a:cs typeface="Microsoft Sans Serif" charset="0"/>
            </a:endParaRPr>
          </a:p>
          <a:p>
            <a:pPr marL="285750" indent="-285750">
              <a:lnSpc>
                <a:spcPct val="110000"/>
              </a:lnSpc>
              <a:buClr>
                <a:srgbClr val="43C2DE"/>
              </a:buClr>
              <a:buFont typeface="Wingdings" charset="2"/>
              <a:buChar char="Ø"/>
            </a:pPr>
            <a:endParaRPr lang="en-US" sz="1400" b="1" dirty="0">
              <a:solidFill>
                <a:schemeClr val="bg1">
                  <a:lumMod val="65000"/>
                </a:schemeClr>
              </a:solidFill>
              <a:latin typeface="Microsoft Sans Serif" charset="0"/>
              <a:ea typeface="Microsoft Sans Serif" charset="0"/>
              <a:cs typeface="Microsoft Sans Serif" charset="0"/>
            </a:endParaRPr>
          </a:p>
        </p:txBody>
      </p:sp>
      <p:pic>
        <p:nvPicPr>
          <p:cNvPr id="4" name="Picture 3"/>
          <p:cNvPicPr>
            <a:picLocks noChangeAspect="1"/>
          </p:cNvPicPr>
          <p:nvPr/>
        </p:nvPicPr>
        <p:blipFill>
          <a:blip r:embed="rId3"/>
          <a:stretch>
            <a:fillRect/>
          </a:stretch>
        </p:blipFill>
        <p:spPr>
          <a:xfrm>
            <a:off x="835810" y="1860550"/>
            <a:ext cx="1213192" cy="1617589"/>
          </a:xfrm>
          <a:prstGeom prst="rect">
            <a:avLst/>
          </a:prstGeom>
        </p:spPr>
      </p:pic>
      <p:pic>
        <p:nvPicPr>
          <p:cNvPr id="14" name="Picture 13" descr="DSC01779.JP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32850" y="3098526"/>
            <a:ext cx="1216152" cy="1309457"/>
          </a:xfrm>
          <a:prstGeom prst="rect">
            <a:avLst/>
          </a:prstGeom>
        </p:spPr>
      </p:pic>
      <p:pic>
        <p:nvPicPr>
          <p:cNvPr id="15" name="Picture 14"/>
          <p:cNvPicPr>
            <a:picLocks noChangeAspect="1"/>
          </p:cNvPicPr>
          <p:nvPr/>
        </p:nvPicPr>
        <p:blipFill>
          <a:blip r:embed="rId5"/>
          <a:stretch>
            <a:fillRect/>
          </a:stretch>
        </p:blipFill>
        <p:spPr>
          <a:xfrm>
            <a:off x="845000" y="4329707"/>
            <a:ext cx="1216152" cy="1216152"/>
          </a:xfrm>
          <a:prstGeom prst="rect">
            <a:avLst/>
          </a:prstGeom>
        </p:spPr>
      </p:pic>
      <p:cxnSp>
        <p:nvCxnSpPr>
          <p:cNvPr id="5" name="Straight Connector 4"/>
          <p:cNvCxnSpPr/>
          <p:nvPr/>
        </p:nvCxnSpPr>
        <p:spPr>
          <a:xfrm>
            <a:off x="506784" y="342900"/>
            <a:ext cx="0" cy="731520"/>
          </a:xfrm>
          <a:prstGeom prst="line">
            <a:avLst/>
          </a:prstGeom>
          <a:ln w="50800">
            <a:solidFill>
              <a:srgbClr val="21B9DE"/>
            </a:solidFill>
          </a:ln>
          <a:effectLst/>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514342" y="285214"/>
            <a:ext cx="6324869" cy="830997"/>
          </a:xfrm>
          <a:prstGeom prst="rect">
            <a:avLst/>
          </a:prstGeom>
        </p:spPr>
        <p:txBody>
          <a:bodyPr wrap="square">
            <a:spAutoFit/>
          </a:bodyPr>
          <a:lstStyle/>
          <a:p>
            <a:r>
              <a:rPr lang="en-US" sz="2400" b="1" dirty="0">
                <a:solidFill>
                  <a:srgbClr val="43C2DE"/>
                </a:solidFill>
                <a:latin typeface="Microsoft Sans Serif" charset="0"/>
                <a:ea typeface="Microsoft Sans Serif" charset="0"/>
                <a:cs typeface="Microsoft Sans Serif" charset="0"/>
              </a:rPr>
              <a:t>Acknowledgement</a:t>
            </a:r>
          </a:p>
          <a:p>
            <a:r>
              <a:rPr lang="en-US" altLang="zh-CN" sz="2400" b="1" dirty="0">
                <a:latin typeface="Microsoft Sans Serif" charset="0"/>
                <a:ea typeface="Microsoft Sans Serif" charset="0"/>
                <a:cs typeface="Microsoft Sans Serif" charset="0"/>
              </a:rPr>
              <a:t>team and funding</a:t>
            </a:r>
            <a:endParaRPr lang="zh-CN" altLang="en-US" sz="2400" b="1" dirty="0">
              <a:latin typeface="Microsoft Sans Serif" charset="0"/>
              <a:ea typeface="Microsoft Sans Serif" charset="0"/>
              <a:cs typeface="Microsoft Sans Serif" charset="0"/>
            </a:endParaRPr>
          </a:p>
        </p:txBody>
      </p:sp>
      <p:pic>
        <p:nvPicPr>
          <p:cNvPr id="8" name="Picture 7"/>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2064441" y="1860550"/>
            <a:ext cx="1216152" cy="1237976"/>
          </a:xfrm>
          <a:prstGeom prst="rect">
            <a:avLst/>
          </a:prstGeom>
        </p:spPr>
      </p:pic>
      <p:pic>
        <p:nvPicPr>
          <p:cNvPr id="9" name="Picture 8"/>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3280593" y="3094539"/>
            <a:ext cx="1216152" cy="1313444"/>
          </a:xfrm>
          <a:prstGeom prst="rect">
            <a:avLst/>
          </a:prstGeom>
        </p:spPr>
      </p:pic>
      <p:pic>
        <p:nvPicPr>
          <p:cNvPr id="16" name="Picture 15" descr="DSC01779.JPG"/>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2061152" y="3076489"/>
            <a:ext cx="1216152" cy="1407423"/>
          </a:xfrm>
          <a:prstGeom prst="rect">
            <a:avLst/>
          </a:prstGeom>
        </p:spPr>
      </p:pic>
      <p:pic>
        <p:nvPicPr>
          <p:cNvPr id="17" name="Picture 16"/>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2070516" y="4332620"/>
            <a:ext cx="1216152" cy="1213240"/>
          </a:xfrm>
          <a:prstGeom prst="rect">
            <a:avLst/>
          </a:prstGeom>
        </p:spPr>
      </p:pic>
      <p:pic>
        <p:nvPicPr>
          <p:cNvPr id="18" name="Picture 17"/>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3277304" y="1886026"/>
            <a:ext cx="1216152" cy="1199488"/>
          </a:xfrm>
          <a:prstGeom prst="rect">
            <a:avLst/>
          </a:prstGeom>
        </p:spPr>
      </p:pic>
      <p:sp>
        <p:nvSpPr>
          <p:cNvPr id="19" name="Rectangle 18"/>
          <p:cNvSpPr/>
          <p:nvPr/>
        </p:nvSpPr>
        <p:spPr>
          <a:xfrm>
            <a:off x="3297677" y="4313391"/>
            <a:ext cx="1216152" cy="1216152"/>
          </a:xfrm>
          <a:prstGeom prst="rect">
            <a:avLst/>
          </a:prstGeom>
          <a:solidFill>
            <a:srgbClr val="43C2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err="1">
                <a:latin typeface="Microsoft Sans Serif" charset="0"/>
                <a:ea typeface="Microsoft Sans Serif" charset="0"/>
                <a:cs typeface="Microsoft Sans Serif" charset="0"/>
              </a:rPr>
              <a:t>Wendel</a:t>
            </a:r>
            <a:endParaRPr lang="en-US" b="1" dirty="0">
              <a:latin typeface="Microsoft Sans Serif" charset="0"/>
              <a:ea typeface="Microsoft Sans Serif" charset="0"/>
              <a:cs typeface="Microsoft Sans Serif" charset="0"/>
            </a:endParaRPr>
          </a:p>
          <a:p>
            <a:pPr algn="ctr"/>
            <a:r>
              <a:rPr lang="en-US" b="1" dirty="0">
                <a:latin typeface="Microsoft Sans Serif" charset="0"/>
                <a:ea typeface="Microsoft Sans Serif" charset="0"/>
                <a:cs typeface="Microsoft Sans Serif" charset="0"/>
              </a:rPr>
              <a:t>Lab</a:t>
            </a:r>
          </a:p>
        </p:txBody>
      </p:sp>
      <p:graphicFrame>
        <p:nvGraphicFramePr>
          <p:cNvPr id="3" name="Table 2"/>
          <p:cNvGraphicFramePr>
            <a:graphicFrameLocks noGrp="1" noChangeAspect="1"/>
          </p:cNvGraphicFramePr>
          <p:nvPr>
            <p:extLst>
              <p:ext uri="{D42A27DB-BD31-4B8C-83A1-F6EECF244321}">
                <p14:modId xmlns:p14="http://schemas.microsoft.com/office/powerpoint/2010/main" val="789541906"/>
              </p:ext>
            </p:extLst>
          </p:nvPr>
        </p:nvGraphicFramePr>
        <p:xfrm>
          <a:off x="835810" y="1866662"/>
          <a:ext cx="3676374" cy="3679197"/>
        </p:xfrm>
        <a:graphic>
          <a:graphicData uri="http://schemas.openxmlformats.org/drawingml/2006/table">
            <a:tbl>
              <a:tblPr firstRow="1" bandRow="1">
                <a:tableStyleId>{5940675A-B579-460E-94D1-54222C63F5DA}</a:tableStyleId>
              </a:tblPr>
              <a:tblGrid>
                <a:gridCol w="1225458">
                  <a:extLst>
                    <a:ext uri="{9D8B030D-6E8A-4147-A177-3AD203B41FA5}">
                      <a16:colId xmlns:a16="http://schemas.microsoft.com/office/drawing/2014/main" xmlns="" val="20000"/>
                    </a:ext>
                  </a:extLst>
                </a:gridCol>
                <a:gridCol w="1225458">
                  <a:extLst>
                    <a:ext uri="{9D8B030D-6E8A-4147-A177-3AD203B41FA5}">
                      <a16:colId xmlns:a16="http://schemas.microsoft.com/office/drawing/2014/main" xmlns="" val="20001"/>
                    </a:ext>
                  </a:extLst>
                </a:gridCol>
                <a:gridCol w="1225458">
                  <a:extLst>
                    <a:ext uri="{9D8B030D-6E8A-4147-A177-3AD203B41FA5}">
                      <a16:colId xmlns:a16="http://schemas.microsoft.com/office/drawing/2014/main" xmlns="" val="20002"/>
                    </a:ext>
                  </a:extLst>
                </a:gridCol>
              </a:tblGrid>
              <a:tr h="1226399">
                <a:tc>
                  <a:txBody>
                    <a:bodyPr/>
                    <a:lstStyle/>
                    <a:p>
                      <a:endParaRPr 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1226399">
                <a:tc>
                  <a:txBody>
                    <a:bodyPr/>
                    <a:lstStyle/>
                    <a:p>
                      <a:endParaRPr 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1226399">
                <a:tc>
                  <a:txBody>
                    <a:bodyPr/>
                    <a:lstStyle/>
                    <a:p>
                      <a:endParaRPr 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bl>
          </a:graphicData>
        </a:graphic>
      </p:graphicFrame>
      <p:pic>
        <p:nvPicPr>
          <p:cNvPr id="22" name="Picture 11"/>
          <p:cNvPicPr>
            <a:picLocks noChangeAspect="1"/>
          </p:cNvPicPr>
          <p:nvPr/>
        </p:nvPicPr>
        <p:blipFill>
          <a:blip r:embed="rId11"/>
          <a:srcRect/>
          <a:stretch>
            <a:fillRect/>
          </a:stretch>
        </p:blipFill>
        <p:spPr bwMode="auto">
          <a:xfrm>
            <a:off x="4809637" y="4584637"/>
            <a:ext cx="1079500" cy="698500"/>
          </a:xfrm>
          <a:prstGeom prst="rect">
            <a:avLst/>
          </a:prstGeom>
          <a:noFill/>
          <a:ln w="9525">
            <a:noFill/>
            <a:miter lim="800000"/>
            <a:headEnd/>
            <a:tailEnd/>
          </a:ln>
        </p:spPr>
      </p:pic>
      <p:pic>
        <p:nvPicPr>
          <p:cNvPr id="23" name="Picture 12"/>
          <p:cNvPicPr>
            <a:picLocks noChangeAspect="1"/>
          </p:cNvPicPr>
          <p:nvPr/>
        </p:nvPicPr>
        <p:blipFill>
          <a:blip r:embed="rId12"/>
          <a:srcRect/>
          <a:stretch>
            <a:fillRect/>
          </a:stretch>
        </p:blipFill>
        <p:spPr bwMode="auto">
          <a:xfrm>
            <a:off x="4809637" y="5321960"/>
            <a:ext cx="2238998" cy="223899"/>
          </a:xfrm>
          <a:prstGeom prst="rect">
            <a:avLst/>
          </a:prstGeom>
          <a:noFill/>
          <a:ln w="9525">
            <a:noFill/>
            <a:miter lim="800000"/>
            <a:headEnd/>
            <a:tailEnd/>
          </a:ln>
        </p:spPr>
      </p:pic>
      <p:grpSp>
        <p:nvGrpSpPr>
          <p:cNvPr id="25" name="Group 24"/>
          <p:cNvGrpSpPr>
            <a:grpSpLocks noChangeAspect="1"/>
          </p:cNvGrpSpPr>
          <p:nvPr/>
        </p:nvGrpSpPr>
        <p:grpSpPr>
          <a:xfrm>
            <a:off x="5690618" y="6480354"/>
            <a:ext cx="3364728" cy="274320"/>
            <a:chOff x="4551728" y="36079"/>
            <a:chExt cx="4571979" cy="372745"/>
          </a:xfrm>
        </p:grpSpPr>
        <p:pic>
          <p:nvPicPr>
            <p:cNvPr id="26" name="Picture 25" descr="EEOBlogotr"/>
            <p:cNvPicPr/>
            <p:nvPr/>
          </p:nvPicPr>
          <p:blipFill>
            <a:blip r:embed="rId13" cstate="print">
              <a:extLst>
                <a:ext uri="{28A0092B-C50C-407E-A947-70E740481C1C}">
                  <a14:useLocalDpi xmlns:a14="http://schemas.microsoft.com/office/drawing/2010/main"/>
                </a:ext>
              </a:extLst>
            </a:blip>
            <a:srcRect/>
            <a:stretch>
              <a:fillRect/>
            </a:stretch>
          </p:blipFill>
          <p:spPr bwMode="auto">
            <a:xfrm>
              <a:off x="4551728" y="36079"/>
              <a:ext cx="1049655" cy="372745"/>
            </a:xfrm>
            <a:prstGeom prst="rect">
              <a:avLst/>
            </a:prstGeom>
            <a:noFill/>
            <a:ln w="9525">
              <a:noFill/>
              <a:miter lim="800000"/>
              <a:headEnd/>
              <a:tailEnd/>
            </a:ln>
          </p:spPr>
        </p:pic>
        <p:pic>
          <p:nvPicPr>
            <p:cNvPr id="27" name="Picture 26"/>
            <p:cNvPicPr>
              <a:picLocks noChangeAspect="1"/>
            </p:cNvPicPr>
            <p:nvPr/>
          </p:nvPicPr>
          <p:blipFill>
            <a:blip r:embed="rId14">
              <a:grayscl/>
            </a:blip>
            <a:stretch>
              <a:fillRect/>
            </a:stretch>
          </p:blipFill>
          <p:spPr>
            <a:xfrm>
              <a:off x="5704253" y="80322"/>
              <a:ext cx="3419454" cy="284258"/>
            </a:xfrm>
            <a:prstGeom prst="rect">
              <a:avLst/>
            </a:prstGeom>
          </p:spPr>
        </p:pic>
      </p:grpSp>
      <p:pic>
        <p:nvPicPr>
          <p:cNvPr id="21" name="Picture 20"/>
          <p:cNvPicPr>
            <a:picLocks noChangeAspect="1"/>
          </p:cNvPicPr>
          <p:nvPr/>
        </p:nvPicPr>
        <p:blipFill>
          <a:blip r:embed="rId15"/>
          <a:stretch>
            <a:fillRect/>
          </a:stretch>
        </p:blipFill>
        <p:spPr>
          <a:xfrm>
            <a:off x="6839211" y="4212538"/>
            <a:ext cx="1325658" cy="1333321"/>
          </a:xfrm>
          <a:prstGeom prst="rect">
            <a:avLst/>
          </a:prstGeom>
        </p:spPr>
      </p:pic>
    </p:spTree>
    <p:extLst>
      <p:ext uri="{BB962C8B-B14F-4D97-AF65-F5344CB8AC3E}">
        <p14:creationId xmlns:p14="http://schemas.microsoft.com/office/powerpoint/2010/main" val="1593320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510748" y="2921727"/>
            <a:ext cx="6122504" cy="147002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2000" b="1">
                <a:solidFill>
                  <a:srgbClr val="43C2DE"/>
                </a:solidFill>
                <a:latin typeface="Arial" charset="0"/>
                <a:ea typeface="Arial" charset="0"/>
                <a:cs typeface="Arial" charset="0"/>
              </a:rPr>
              <a:t>Thank you.</a:t>
            </a:r>
            <a:endParaRPr kumimoji="1" lang="zh-CN" altLang="en-US" sz="2000" b="1" dirty="0">
              <a:solidFill>
                <a:srgbClr val="43C2DE"/>
              </a:solidFill>
              <a:latin typeface="Arial" charset="0"/>
              <a:ea typeface="Arial" charset="0"/>
              <a:cs typeface="Arial" charset="0"/>
            </a:endParaRPr>
          </a:p>
        </p:txBody>
      </p:sp>
      <p:cxnSp>
        <p:nvCxnSpPr>
          <p:cNvPr id="3" name="Elbow Connector 2"/>
          <p:cNvCxnSpPr/>
          <p:nvPr/>
        </p:nvCxnSpPr>
        <p:spPr>
          <a:xfrm rot="5400000" flipH="1" flipV="1">
            <a:off x="3700228" y="2850607"/>
            <a:ext cx="274320" cy="274320"/>
          </a:xfrm>
          <a:prstGeom prst="bentConnector3">
            <a:avLst>
              <a:gd name="adj1" fmla="val 96667"/>
            </a:avLst>
          </a:prstGeom>
          <a:ln w="12700">
            <a:solidFill>
              <a:srgbClr val="21B9DE"/>
            </a:solidFill>
          </a:ln>
          <a:effectLst/>
        </p:spPr>
        <p:style>
          <a:lnRef idx="2">
            <a:schemeClr val="accent1"/>
          </a:lnRef>
          <a:fillRef idx="0">
            <a:schemeClr val="accent1"/>
          </a:fillRef>
          <a:effectRef idx="1">
            <a:schemeClr val="accent1"/>
          </a:effectRef>
          <a:fontRef idx="minor">
            <a:schemeClr val="tx1"/>
          </a:fontRef>
        </p:style>
      </p:cxnSp>
      <p:cxnSp>
        <p:nvCxnSpPr>
          <p:cNvPr id="4" name="Elbow Connector 3"/>
          <p:cNvCxnSpPr/>
          <p:nvPr/>
        </p:nvCxnSpPr>
        <p:spPr>
          <a:xfrm rot="16200000" flipH="1" flipV="1">
            <a:off x="5118652" y="3081747"/>
            <a:ext cx="274320" cy="274320"/>
          </a:xfrm>
          <a:prstGeom prst="bentConnector3">
            <a:avLst>
              <a:gd name="adj1" fmla="val 96667"/>
            </a:avLst>
          </a:prstGeom>
          <a:ln w="12700">
            <a:solidFill>
              <a:srgbClr val="21B9DE"/>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0486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28844" y="0"/>
            <a:ext cx="4612817" cy="6858000"/>
          </a:xfrm>
          <a:prstGeom prst="rect">
            <a:avLst/>
          </a:prstGeom>
          <a:solidFill>
            <a:srgbClr val="43C2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标题 1"/>
          <p:cNvSpPr txBox="1">
            <a:spLocks/>
          </p:cNvSpPr>
          <p:nvPr/>
        </p:nvSpPr>
        <p:spPr>
          <a:xfrm>
            <a:off x="5832473" y="843566"/>
            <a:ext cx="2959100" cy="735012"/>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3600" b="1">
                <a:solidFill>
                  <a:schemeClr val="bg1"/>
                </a:solidFill>
                <a:latin typeface="Arial" charset="0"/>
                <a:ea typeface="Arial" charset="0"/>
                <a:cs typeface="Arial" charset="0"/>
              </a:rPr>
              <a:t>Network Evolution.</a:t>
            </a:r>
            <a:endParaRPr kumimoji="1" lang="zh-CN" altLang="en-US" sz="3600" b="1" dirty="0">
              <a:solidFill>
                <a:schemeClr val="bg1"/>
              </a:solidFill>
              <a:latin typeface="Arial" charset="0"/>
              <a:ea typeface="Arial" charset="0"/>
              <a:cs typeface="Arial" charset="0"/>
            </a:endParaRPr>
          </a:p>
        </p:txBody>
      </p:sp>
      <p:cxnSp>
        <p:nvCxnSpPr>
          <p:cNvPr id="4" name="Elbow Connector 3"/>
          <p:cNvCxnSpPr/>
          <p:nvPr/>
        </p:nvCxnSpPr>
        <p:spPr>
          <a:xfrm rot="5400000" flipH="1" flipV="1">
            <a:off x="5717741" y="829597"/>
            <a:ext cx="365760" cy="365760"/>
          </a:xfrm>
          <a:prstGeom prst="bentConnector3">
            <a:avLst>
              <a:gd name="adj1" fmla="val 96667"/>
            </a:avLst>
          </a:prstGeom>
          <a:ln w="254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 name="Elbow Connector 4"/>
          <p:cNvCxnSpPr/>
          <p:nvPr/>
        </p:nvCxnSpPr>
        <p:spPr>
          <a:xfrm rot="16200000" flipH="1" flipV="1">
            <a:off x="8403791" y="1782165"/>
            <a:ext cx="365760" cy="365760"/>
          </a:xfrm>
          <a:prstGeom prst="bentConnector3">
            <a:avLst>
              <a:gd name="adj1" fmla="val 96667"/>
            </a:avLst>
          </a:prstGeom>
          <a:ln w="254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5182138" y="2342521"/>
            <a:ext cx="3720324" cy="3477875"/>
          </a:xfrm>
          <a:prstGeom prst="rect">
            <a:avLst/>
          </a:prstGeom>
          <a:noFill/>
        </p:spPr>
        <p:txBody>
          <a:bodyPr wrap="square" rtlCol="0">
            <a:spAutoFit/>
          </a:bodyPr>
          <a:lstStyle/>
          <a:p>
            <a:pPr algn="r"/>
            <a:r>
              <a:rPr lang="en-US" sz="2200" b="1" dirty="0">
                <a:solidFill>
                  <a:schemeClr val="bg1"/>
                </a:solidFill>
                <a:latin typeface="Microsoft Sans Serif" charset="0"/>
                <a:ea typeface="Microsoft Sans Serif" charset="0"/>
                <a:cs typeface="Microsoft Sans Serif" charset="0"/>
              </a:rPr>
              <a:t>Genetic duplication </a:t>
            </a:r>
            <a:r>
              <a:rPr lang="en-US" sz="2200" b="1" dirty="0">
                <a:latin typeface="Microsoft Sans Serif" charset="0"/>
                <a:ea typeface="Microsoft Sans Serif" charset="0"/>
                <a:cs typeface="Microsoft Sans Serif" charset="0"/>
              </a:rPr>
              <a:t>reshapes the architecture of biological networks</a:t>
            </a:r>
            <a:r>
              <a:rPr lang="en-US" sz="2200" dirty="0">
                <a:solidFill>
                  <a:schemeClr val="bg1"/>
                </a:solidFill>
                <a:latin typeface="Microsoft Sans Serif" charset="0"/>
                <a:ea typeface="Microsoft Sans Serif" charset="0"/>
                <a:cs typeface="Microsoft Sans Serif" charset="0"/>
              </a:rPr>
              <a:t>, and sets in motion the evolutionary changes of network components and regulatory interactions,  which ultimately affects how molecules generate morphological phenotypes. </a:t>
            </a:r>
          </a:p>
        </p:txBody>
      </p:sp>
      <p:sp>
        <p:nvSpPr>
          <p:cNvPr id="7" name="Text Box 4"/>
          <p:cNvSpPr txBox="1">
            <a:spLocks noChangeArrowheads="1"/>
          </p:cNvSpPr>
          <p:nvPr/>
        </p:nvSpPr>
        <p:spPr bwMode="auto">
          <a:xfrm>
            <a:off x="75912" y="6626160"/>
            <a:ext cx="3918240" cy="2318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x-none" sz="1000" b="1" dirty="0">
                <a:solidFill>
                  <a:schemeClr val="bg1">
                    <a:lumMod val="50000"/>
                  </a:schemeClr>
                </a:solidFill>
                <a:latin typeface="Arial" charset="0"/>
              </a:rPr>
              <a:t>Modified from Gavin C. Conant, Proc. R. Soc. B 2010</a:t>
            </a:r>
          </a:p>
        </p:txBody>
      </p:sp>
      <p:sp>
        <p:nvSpPr>
          <p:cNvPr id="260" name="TextBox 259"/>
          <p:cNvSpPr txBox="1"/>
          <p:nvPr/>
        </p:nvSpPr>
        <p:spPr>
          <a:xfrm>
            <a:off x="2223536" y="3937639"/>
            <a:ext cx="2730902" cy="584775"/>
          </a:xfrm>
          <a:prstGeom prst="rect">
            <a:avLst/>
          </a:prstGeom>
          <a:noFill/>
        </p:spPr>
        <p:txBody>
          <a:bodyPr wrap="square" rtlCol="0">
            <a:spAutoFit/>
          </a:bodyPr>
          <a:lstStyle/>
          <a:p>
            <a:r>
              <a:rPr lang="en-US" sz="1600" i="1" dirty="0"/>
              <a:t>Node Loss</a:t>
            </a:r>
          </a:p>
          <a:p>
            <a:r>
              <a:rPr lang="en-US" sz="1600" i="1" dirty="0"/>
              <a:t>Edge loss and gain</a:t>
            </a:r>
          </a:p>
        </p:txBody>
      </p:sp>
      <p:grpSp>
        <p:nvGrpSpPr>
          <p:cNvPr id="264" name="Group 263"/>
          <p:cNvGrpSpPr/>
          <p:nvPr/>
        </p:nvGrpSpPr>
        <p:grpSpPr>
          <a:xfrm>
            <a:off x="1218074" y="704753"/>
            <a:ext cx="3108821" cy="5182000"/>
            <a:chOff x="1218074" y="704753"/>
            <a:chExt cx="3108821" cy="5182000"/>
          </a:xfrm>
        </p:grpSpPr>
        <p:sp>
          <p:nvSpPr>
            <p:cNvPr id="38" name="Oval 37"/>
            <p:cNvSpPr>
              <a:spLocks noChangeAspect="1"/>
            </p:cNvSpPr>
            <p:nvPr/>
          </p:nvSpPr>
          <p:spPr>
            <a:xfrm>
              <a:off x="2080259" y="704753"/>
              <a:ext cx="172118" cy="173736"/>
            </a:xfrm>
            <a:prstGeom prst="ellipse">
              <a:avLst/>
            </a:prstGeom>
            <a:solidFill>
              <a:srgbClr val="43C2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a:spLocks noChangeAspect="1"/>
            </p:cNvSpPr>
            <p:nvPr/>
          </p:nvSpPr>
          <p:spPr>
            <a:xfrm>
              <a:off x="2080259" y="987836"/>
              <a:ext cx="172118" cy="173736"/>
            </a:xfrm>
            <a:prstGeom prst="ellipse">
              <a:avLst/>
            </a:prstGeom>
            <a:solidFill>
              <a:srgbClr val="43C2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a:spLocks noChangeAspect="1"/>
            </p:cNvSpPr>
            <p:nvPr/>
          </p:nvSpPr>
          <p:spPr>
            <a:xfrm>
              <a:off x="2080259" y="1270919"/>
              <a:ext cx="172118" cy="173736"/>
            </a:xfrm>
            <a:prstGeom prst="ellipse">
              <a:avLst/>
            </a:prstGeom>
            <a:solidFill>
              <a:srgbClr val="43C2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a:spLocks noChangeAspect="1"/>
            </p:cNvSpPr>
            <p:nvPr/>
          </p:nvSpPr>
          <p:spPr>
            <a:xfrm>
              <a:off x="2080259" y="1554002"/>
              <a:ext cx="172118" cy="173736"/>
            </a:xfrm>
            <a:prstGeom prst="ellipse">
              <a:avLst/>
            </a:prstGeom>
            <a:solidFill>
              <a:srgbClr val="43C2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a:spLocks noChangeAspect="1"/>
            </p:cNvSpPr>
            <p:nvPr/>
          </p:nvSpPr>
          <p:spPr>
            <a:xfrm>
              <a:off x="2080259" y="1837085"/>
              <a:ext cx="172118" cy="173736"/>
            </a:xfrm>
            <a:prstGeom prst="ellipse">
              <a:avLst/>
            </a:prstGeom>
            <a:solidFill>
              <a:srgbClr val="43C2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Arc 42"/>
            <p:cNvSpPr>
              <a:spLocks noChangeAspect="1"/>
            </p:cNvSpPr>
            <p:nvPr/>
          </p:nvSpPr>
          <p:spPr>
            <a:xfrm>
              <a:off x="1545567" y="784129"/>
              <a:ext cx="1303760" cy="1139733"/>
            </a:xfrm>
            <a:prstGeom prst="arc">
              <a:avLst>
                <a:gd name="adj1" fmla="val 5405489"/>
                <a:gd name="adj2" fmla="val 16223780"/>
              </a:avLst>
            </a:prstGeom>
            <a:ln>
              <a:solidFill>
                <a:srgbClr val="43C2DE"/>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Arc 43"/>
            <p:cNvSpPr>
              <a:spLocks noChangeAspect="1"/>
            </p:cNvSpPr>
            <p:nvPr/>
          </p:nvSpPr>
          <p:spPr>
            <a:xfrm>
              <a:off x="1846013" y="789499"/>
              <a:ext cx="604158" cy="558430"/>
            </a:xfrm>
            <a:prstGeom prst="arc">
              <a:avLst>
                <a:gd name="adj1" fmla="val 5405489"/>
                <a:gd name="adj2" fmla="val 16223780"/>
              </a:avLst>
            </a:prstGeom>
            <a:ln>
              <a:solidFill>
                <a:srgbClr val="43C2DE"/>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Arc 44"/>
            <p:cNvSpPr>
              <a:spLocks noChangeAspect="1"/>
            </p:cNvSpPr>
            <p:nvPr/>
          </p:nvSpPr>
          <p:spPr>
            <a:xfrm>
              <a:off x="1846013" y="1356565"/>
              <a:ext cx="604158" cy="558430"/>
            </a:xfrm>
            <a:prstGeom prst="arc">
              <a:avLst>
                <a:gd name="adj1" fmla="val 5405489"/>
                <a:gd name="adj2" fmla="val 16223780"/>
              </a:avLst>
            </a:prstGeom>
            <a:ln>
              <a:solidFill>
                <a:srgbClr val="43C2DE"/>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Arc 45"/>
            <p:cNvSpPr>
              <a:spLocks noChangeAspect="1"/>
            </p:cNvSpPr>
            <p:nvPr/>
          </p:nvSpPr>
          <p:spPr>
            <a:xfrm>
              <a:off x="1701357" y="777597"/>
              <a:ext cx="939812" cy="868679"/>
            </a:xfrm>
            <a:prstGeom prst="arc">
              <a:avLst>
                <a:gd name="adj1" fmla="val 5405489"/>
                <a:gd name="adj2" fmla="val 16223780"/>
              </a:avLst>
            </a:prstGeom>
            <a:ln>
              <a:solidFill>
                <a:srgbClr val="43C2DE"/>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8" name="Straight Connector 47"/>
            <p:cNvCxnSpPr>
              <a:stCxn id="39" idx="4"/>
              <a:endCxn id="40" idx="0"/>
            </p:cNvCxnSpPr>
            <p:nvPr/>
          </p:nvCxnSpPr>
          <p:spPr>
            <a:xfrm>
              <a:off x="2166318" y="1161572"/>
              <a:ext cx="0" cy="109347"/>
            </a:xfrm>
            <a:prstGeom prst="line">
              <a:avLst/>
            </a:prstGeom>
            <a:ln>
              <a:solidFill>
                <a:srgbClr val="43C2DE"/>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0" idx="4"/>
              <a:endCxn id="41" idx="0"/>
            </p:cNvCxnSpPr>
            <p:nvPr/>
          </p:nvCxnSpPr>
          <p:spPr>
            <a:xfrm>
              <a:off x="2166318" y="1444655"/>
              <a:ext cx="0" cy="109347"/>
            </a:xfrm>
            <a:prstGeom prst="line">
              <a:avLst/>
            </a:prstGeom>
            <a:ln>
              <a:solidFill>
                <a:srgbClr val="43C2DE"/>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a:stCxn id="41" idx="4"/>
              <a:endCxn id="42" idx="0"/>
            </p:cNvCxnSpPr>
            <p:nvPr/>
          </p:nvCxnSpPr>
          <p:spPr>
            <a:xfrm>
              <a:off x="2166318" y="1727738"/>
              <a:ext cx="0" cy="109347"/>
            </a:xfrm>
            <a:prstGeom prst="line">
              <a:avLst/>
            </a:prstGeom>
            <a:ln>
              <a:solidFill>
                <a:srgbClr val="43C2DE"/>
              </a:solidFill>
            </a:ln>
            <a:effectLst/>
          </p:spPr>
          <p:style>
            <a:lnRef idx="2">
              <a:schemeClr val="accent1"/>
            </a:lnRef>
            <a:fillRef idx="0">
              <a:schemeClr val="accent1"/>
            </a:fillRef>
            <a:effectRef idx="1">
              <a:schemeClr val="accent1"/>
            </a:effectRef>
            <a:fontRef idx="minor">
              <a:schemeClr val="tx1"/>
            </a:fontRef>
          </p:style>
        </p:cxnSp>
        <p:sp>
          <p:nvSpPr>
            <p:cNvPr id="69" name="Oval 68"/>
            <p:cNvSpPr>
              <a:spLocks noChangeAspect="1"/>
            </p:cNvSpPr>
            <p:nvPr/>
          </p:nvSpPr>
          <p:spPr>
            <a:xfrm>
              <a:off x="1752766" y="2637928"/>
              <a:ext cx="172118" cy="173736"/>
            </a:xfrm>
            <a:prstGeom prst="ellipse">
              <a:avLst/>
            </a:prstGeom>
            <a:solidFill>
              <a:srgbClr val="43C2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a:spLocks noChangeAspect="1"/>
            </p:cNvSpPr>
            <p:nvPr/>
          </p:nvSpPr>
          <p:spPr>
            <a:xfrm>
              <a:off x="1752766" y="2921011"/>
              <a:ext cx="172118" cy="173736"/>
            </a:xfrm>
            <a:prstGeom prst="ellipse">
              <a:avLst/>
            </a:prstGeom>
            <a:solidFill>
              <a:srgbClr val="43C2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a:spLocks noChangeAspect="1"/>
            </p:cNvSpPr>
            <p:nvPr/>
          </p:nvSpPr>
          <p:spPr>
            <a:xfrm>
              <a:off x="1752766" y="3204094"/>
              <a:ext cx="172118" cy="173736"/>
            </a:xfrm>
            <a:prstGeom prst="ellipse">
              <a:avLst/>
            </a:prstGeom>
            <a:solidFill>
              <a:srgbClr val="43C2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a:spLocks noChangeAspect="1"/>
            </p:cNvSpPr>
            <p:nvPr/>
          </p:nvSpPr>
          <p:spPr>
            <a:xfrm>
              <a:off x="1752766" y="3487177"/>
              <a:ext cx="172118" cy="173736"/>
            </a:xfrm>
            <a:prstGeom prst="ellipse">
              <a:avLst/>
            </a:prstGeom>
            <a:solidFill>
              <a:srgbClr val="43C2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a:spLocks noChangeAspect="1"/>
            </p:cNvSpPr>
            <p:nvPr/>
          </p:nvSpPr>
          <p:spPr>
            <a:xfrm>
              <a:off x="1752766" y="3770260"/>
              <a:ext cx="172118" cy="173736"/>
            </a:xfrm>
            <a:prstGeom prst="ellipse">
              <a:avLst/>
            </a:prstGeom>
            <a:solidFill>
              <a:srgbClr val="43C2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Arc 61"/>
            <p:cNvSpPr>
              <a:spLocks noChangeAspect="1"/>
            </p:cNvSpPr>
            <p:nvPr/>
          </p:nvSpPr>
          <p:spPr>
            <a:xfrm>
              <a:off x="1218074" y="2717304"/>
              <a:ext cx="1303760" cy="1139733"/>
            </a:xfrm>
            <a:prstGeom prst="arc">
              <a:avLst>
                <a:gd name="adj1" fmla="val 5405489"/>
                <a:gd name="adj2" fmla="val 16223780"/>
              </a:avLst>
            </a:prstGeom>
            <a:ln>
              <a:solidFill>
                <a:srgbClr val="43C2DE"/>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Arc 62"/>
            <p:cNvSpPr>
              <a:spLocks noChangeAspect="1"/>
            </p:cNvSpPr>
            <p:nvPr/>
          </p:nvSpPr>
          <p:spPr>
            <a:xfrm>
              <a:off x="1518520" y="2722674"/>
              <a:ext cx="604158" cy="558430"/>
            </a:xfrm>
            <a:prstGeom prst="arc">
              <a:avLst>
                <a:gd name="adj1" fmla="val 5405489"/>
                <a:gd name="adj2" fmla="val 16223780"/>
              </a:avLst>
            </a:prstGeom>
            <a:ln>
              <a:solidFill>
                <a:srgbClr val="43C2DE"/>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Arc 63"/>
            <p:cNvSpPr>
              <a:spLocks noChangeAspect="1"/>
            </p:cNvSpPr>
            <p:nvPr/>
          </p:nvSpPr>
          <p:spPr>
            <a:xfrm>
              <a:off x="1518520" y="3289740"/>
              <a:ext cx="604158" cy="558430"/>
            </a:xfrm>
            <a:prstGeom prst="arc">
              <a:avLst>
                <a:gd name="adj1" fmla="val 5405489"/>
                <a:gd name="adj2" fmla="val 16223780"/>
              </a:avLst>
            </a:prstGeom>
            <a:ln>
              <a:solidFill>
                <a:srgbClr val="43C2DE"/>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Arc 64"/>
            <p:cNvSpPr>
              <a:spLocks noChangeAspect="1"/>
            </p:cNvSpPr>
            <p:nvPr/>
          </p:nvSpPr>
          <p:spPr>
            <a:xfrm>
              <a:off x="1373864" y="2710772"/>
              <a:ext cx="939812" cy="868679"/>
            </a:xfrm>
            <a:prstGeom prst="arc">
              <a:avLst>
                <a:gd name="adj1" fmla="val 5405489"/>
                <a:gd name="adj2" fmla="val 16223780"/>
              </a:avLst>
            </a:prstGeom>
            <a:ln>
              <a:solidFill>
                <a:srgbClr val="43C2DE"/>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66" name="Straight Connector 65"/>
            <p:cNvCxnSpPr/>
            <p:nvPr/>
          </p:nvCxnSpPr>
          <p:spPr>
            <a:xfrm>
              <a:off x="1838825" y="3094747"/>
              <a:ext cx="0" cy="109347"/>
            </a:xfrm>
            <a:prstGeom prst="line">
              <a:avLst/>
            </a:prstGeom>
            <a:ln cap="rnd">
              <a:solidFill>
                <a:srgbClr val="43C2DE"/>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1838825" y="3377830"/>
              <a:ext cx="0" cy="109347"/>
            </a:xfrm>
            <a:prstGeom prst="line">
              <a:avLst/>
            </a:prstGeom>
            <a:ln cap="rnd">
              <a:solidFill>
                <a:srgbClr val="43C2DE"/>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1838825" y="3660913"/>
              <a:ext cx="0" cy="109347"/>
            </a:xfrm>
            <a:prstGeom prst="line">
              <a:avLst/>
            </a:prstGeom>
            <a:ln cap="rnd">
              <a:solidFill>
                <a:srgbClr val="43C2DE"/>
              </a:solidFill>
            </a:ln>
            <a:effectLst/>
          </p:spPr>
          <p:style>
            <a:lnRef idx="2">
              <a:schemeClr val="accent1"/>
            </a:lnRef>
            <a:fillRef idx="0">
              <a:schemeClr val="accent1"/>
            </a:fillRef>
            <a:effectRef idx="1">
              <a:schemeClr val="accent1"/>
            </a:effectRef>
            <a:fontRef idx="minor">
              <a:schemeClr val="tx1"/>
            </a:fontRef>
          </p:style>
        </p:cxnSp>
        <p:sp>
          <p:nvSpPr>
            <p:cNvPr id="83" name="Oval 82"/>
            <p:cNvSpPr>
              <a:spLocks noChangeAspect="1"/>
            </p:cNvSpPr>
            <p:nvPr/>
          </p:nvSpPr>
          <p:spPr>
            <a:xfrm flipH="1">
              <a:off x="2223538" y="2639150"/>
              <a:ext cx="172118" cy="173736"/>
            </a:xfrm>
            <a:prstGeom prst="ellipse">
              <a:avLst/>
            </a:prstGeom>
            <a:solidFill>
              <a:srgbClr val="43C2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a:spLocks noChangeAspect="1"/>
            </p:cNvSpPr>
            <p:nvPr/>
          </p:nvSpPr>
          <p:spPr>
            <a:xfrm flipH="1">
              <a:off x="2223538" y="2922233"/>
              <a:ext cx="172118" cy="173736"/>
            </a:xfrm>
            <a:prstGeom prst="ellipse">
              <a:avLst/>
            </a:prstGeom>
            <a:solidFill>
              <a:srgbClr val="43C2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a:spLocks noChangeAspect="1"/>
            </p:cNvSpPr>
            <p:nvPr/>
          </p:nvSpPr>
          <p:spPr>
            <a:xfrm flipH="1">
              <a:off x="2223538" y="3205316"/>
              <a:ext cx="172118" cy="173736"/>
            </a:xfrm>
            <a:prstGeom prst="ellipse">
              <a:avLst/>
            </a:prstGeom>
            <a:solidFill>
              <a:srgbClr val="43C2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a:spLocks noChangeAspect="1"/>
            </p:cNvSpPr>
            <p:nvPr/>
          </p:nvSpPr>
          <p:spPr>
            <a:xfrm flipH="1">
              <a:off x="2223538" y="3488399"/>
              <a:ext cx="172118" cy="173736"/>
            </a:xfrm>
            <a:prstGeom prst="ellipse">
              <a:avLst/>
            </a:prstGeom>
            <a:solidFill>
              <a:srgbClr val="43C2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a:spLocks noChangeAspect="1"/>
            </p:cNvSpPr>
            <p:nvPr/>
          </p:nvSpPr>
          <p:spPr>
            <a:xfrm flipH="1">
              <a:off x="2223538" y="3771482"/>
              <a:ext cx="172118" cy="173736"/>
            </a:xfrm>
            <a:prstGeom prst="ellipse">
              <a:avLst/>
            </a:prstGeom>
            <a:solidFill>
              <a:srgbClr val="43C2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Arc 75"/>
            <p:cNvSpPr>
              <a:spLocks noChangeAspect="1"/>
            </p:cNvSpPr>
            <p:nvPr/>
          </p:nvSpPr>
          <p:spPr>
            <a:xfrm flipH="1">
              <a:off x="1626588" y="2718526"/>
              <a:ext cx="1303760" cy="1139733"/>
            </a:xfrm>
            <a:prstGeom prst="arc">
              <a:avLst>
                <a:gd name="adj1" fmla="val 5405489"/>
                <a:gd name="adj2" fmla="val 16223780"/>
              </a:avLst>
            </a:prstGeom>
            <a:ln>
              <a:solidFill>
                <a:srgbClr val="43C2DE"/>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Arc 76"/>
            <p:cNvSpPr>
              <a:spLocks noChangeAspect="1"/>
            </p:cNvSpPr>
            <p:nvPr/>
          </p:nvSpPr>
          <p:spPr>
            <a:xfrm flipH="1">
              <a:off x="2025744" y="2723896"/>
              <a:ext cx="604158" cy="558430"/>
            </a:xfrm>
            <a:prstGeom prst="arc">
              <a:avLst>
                <a:gd name="adj1" fmla="val 5405489"/>
                <a:gd name="adj2" fmla="val 16223780"/>
              </a:avLst>
            </a:prstGeom>
            <a:ln>
              <a:solidFill>
                <a:srgbClr val="43C2DE"/>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Arc 77"/>
            <p:cNvSpPr>
              <a:spLocks noChangeAspect="1"/>
            </p:cNvSpPr>
            <p:nvPr/>
          </p:nvSpPr>
          <p:spPr>
            <a:xfrm flipH="1">
              <a:off x="2025744" y="3290962"/>
              <a:ext cx="604158" cy="558430"/>
            </a:xfrm>
            <a:prstGeom prst="arc">
              <a:avLst>
                <a:gd name="adj1" fmla="val 5405489"/>
                <a:gd name="adj2" fmla="val 16223780"/>
              </a:avLst>
            </a:prstGeom>
            <a:ln>
              <a:solidFill>
                <a:srgbClr val="43C2DE"/>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9" name="Arc 78"/>
            <p:cNvSpPr>
              <a:spLocks noChangeAspect="1"/>
            </p:cNvSpPr>
            <p:nvPr/>
          </p:nvSpPr>
          <p:spPr>
            <a:xfrm flipH="1">
              <a:off x="1834746" y="2711994"/>
              <a:ext cx="939812" cy="868679"/>
            </a:xfrm>
            <a:prstGeom prst="arc">
              <a:avLst>
                <a:gd name="adj1" fmla="val 5405489"/>
                <a:gd name="adj2" fmla="val 16223780"/>
              </a:avLst>
            </a:prstGeom>
            <a:ln>
              <a:solidFill>
                <a:srgbClr val="43C2DE"/>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80" name="Straight Connector 79"/>
            <p:cNvCxnSpPr/>
            <p:nvPr/>
          </p:nvCxnSpPr>
          <p:spPr>
            <a:xfrm flipH="1">
              <a:off x="2309597" y="3095969"/>
              <a:ext cx="0" cy="109347"/>
            </a:xfrm>
            <a:prstGeom prst="line">
              <a:avLst/>
            </a:prstGeom>
            <a:ln>
              <a:solidFill>
                <a:srgbClr val="43C2DE"/>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H="1">
              <a:off x="2309597" y="3379052"/>
              <a:ext cx="0" cy="109347"/>
            </a:xfrm>
            <a:prstGeom prst="line">
              <a:avLst/>
            </a:prstGeom>
            <a:ln>
              <a:solidFill>
                <a:srgbClr val="43C2DE"/>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a:off x="2309597" y="3662135"/>
              <a:ext cx="0" cy="109347"/>
            </a:xfrm>
            <a:prstGeom prst="line">
              <a:avLst/>
            </a:prstGeom>
            <a:ln>
              <a:solidFill>
                <a:srgbClr val="43C2DE"/>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a:stCxn id="73" idx="6"/>
              <a:endCxn id="86" idx="6"/>
            </p:cNvCxnSpPr>
            <p:nvPr/>
          </p:nvCxnSpPr>
          <p:spPr>
            <a:xfrm flipV="1">
              <a:off x="1924884" y="3575267"/>
              <a:ext cx="298654" cy="281861"/>
            </a:xfrm>
            <a:prstGeom prst="line">
              <a:avLst/>
            </a:prstGeom>
            <a:ln cap="rnd">
              <a:solidFill>
                <a:srgbClr val="43C2DE"/>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a:endCxn id="85" idx="6"/>
            </p:cNvCxnSpPr>
            <p:nvPr/>
          </p:nvCxnSpPr>
          <p:spPr>
            <a:xfrm flipV="1">
              <a:off x="1924884" y="3292184"/>
              <a:ext cx="298654" cy="555987"/>
            </a:xfrm>
            <a:prstGeom prst="line">
              <a:avLst/>
            </a:prstGeom>
            <a:ln cap="rnd">
              <a:solidFill>
                <a:srgbClr val="43C2DE"/>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a:endCxn id="83" idx="6"/>
            </p:cNvCxnSpPr>
            <p:nvPr/>
          </p:nvCxnSpPr>
          <p:spPr>
            <a:xfrm flipV="1">
              <a:off x="1924884" y="2726018"/>
              <a:ext cx="298654" cy="1122152"/>
            </a:xfrm>
            <a:prstGeom prst="line">
              <a:avLst/>
            </a:prstGeom>
            <a:ln cap="rnd">
              <a:solidFill>
                <a:srgbClr val="43C2DE"/>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87" idx="6"/>
              <a:endCxn id="72" idx="6"/>
            </p:cNvCxnSpPr>
            <p:nvPr/>
          </p:nvCxnSpPr>
          <p:spPr>
            <a:xfrm flipH="1" flipV="1">
              <a:off x="1924884" y="3574045"/>
              <a:ext cx="298654" cy="284305"/>
            </a:xfrm>
            <a:prstGeom prst="line">
              <a:avLst/>
            </a:prstGeom>
            <a:ln cap="rnd">
              <a:solidFill>
                <a:srgbClr val="43C2DE"/>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87" idx="6"/>
              <a:endCxn id="71" idx="6"/>
            </p:cNvCxnSpPr>
            <p:nvPr/>
          </p:nvCxnSpPr>
          <p:spPr>
            <a:xfrm flipH="1" flipV="1">
              <a:off x="1924884" y="3290962"/>
              <a:ext cx="298654" cy="567388"/>
            </a:xfrm>
            <a:prstGeom prst="line">
              <a:avLst/>
            </a:prstGeom>
            <a:ln cap="rnd">
              <a:solidFill>
                <a:srgbClr val="43C2DE"/>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a:stCxn id="87" idx="6"/>
              <a:endCxn id="69" idx="6"/>
            </p:cNvCxnSpPr>
            <p:nvPr/>
          </p:nvCxnSpPr>
          <p:spPr>
            <a:xfrm flipH="1" flipV="1">
              <a:off x="1924884" y="2724796"/>
              <a:ext cx="298654" cy="1133554"/>
            </a:xfrm>
            <a:prstGeom prst="line">
              <a:avLst/>
            </a:prstGeom>
            <a:ln cap="rnd">
              <a:solidFill>
                <a:srgbClr val="43C2DE"/>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a:stCxn id="86" idx="6"/>
              <a:endCxn id="71" idx="6"/>
            </p:cNvCxnSpPr>
            <p:nvPr/>
          </p:nvCxnSpPr>
          <p:spPr>
            <a:xfrm flipH="1" flipV="1">
              <a:off x="1924884" y="3290962"/>
              <a:ext cx="298654" cy="284305"/>
            </a:xfrm>
            <a:prstGeom prst="line">
              <a:avLst/>
            </a:prstGeom>
            <a:ln cap="rnd">
              <a:solidFill>
                <a:srgbClr val="43C2DE"/>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a:stCxn id="85" idx="6"/>
              <a:endCxn id="72" idx="6"/>
            </p:cNvCxnSpPr>
            <p:nvPr/>
          </p:nvCxnSpPr>
          <p:spPr>
            <a:xfrm flipH="1">
              <a:off x="1924884" y="3292184"/>
              <a:ext cx="298654" cy="281861"/>
            </a:xfrm>
            <a:prstGeom prst="line">
              <a:avLst/>
            </a:prstGeom>
            <a:ln cap="rnd">
              <a:solidFill>
                <a:srgbClr val="43C2DE"/>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a:stCxn id="69" idx="6"/>
              <a:endCxn id="86" idx="6"/>
            </p:cNvCxnSpPr>
            <p:nvPr/>
          </p:nvCxnSpPr>
          <p:spPr>
            <a:xfrm>
              <a:off x="1924884" y="2724796"/>
              <a:ext cx="298654" cy="850471"/>
            </a:xfrm>
            <a:prstGeom prst="line">
              <a:avLst/>
            </a:prstGeom>
            <a:ln cap="rnd">
              <a:solidFill>
                <a:srgbClr val="43C2DE"/>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a:stCxn id="71" idx="6"/>
              <a:endCxn id="84" idx="6"/>
            </p:cNvCxnSpPr>
            <p:nvPr/>
          </p:nvCxnSpPr>
          <p:spPr>
            <a:xfrm flipV="1">
              <a:off x="1924884" y="3009101"/>
              <a:ext cx="298654" cy="281861"/>
            </a:xfrm>
            <a:prstGeom prst="line">
              <a:avLst/>
            </a:prstGeom>
            <a:ln cap="rnd">
              <a:solidFill>
                <a:srgbClr val="43C2DE"/>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a:stCxn id="71" idx="6"/>
              <a:endCxn id="83" idx="6"/>
            </p:cNvCxnSpPr>
            <p:nvPr/>
          </p:nvCxnSpPr>
          <p:spPr>
            <a:xfrm flipV="1">
              <a:off x="1924884" y="2726018"/>
              <a:ext cx="298654" cy="564944"/>
            </a:xfrm>
            <a:prstGeom prst="line">
              <a:avLst/>
            </a:prstGeom>
            <a:ln cap="rnd">
              <a:solidFill>
                <a:srgbClr val="43C2DE"/>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a:stCxn id="70" idx="6"/>
              <a:endCxn id="85" idx="6"/>
            </p:cNvCxnSpPr>
            <p:nvPr/>
          </p:nvCxnSpPr>
          <p:spPr>
            <a:xfrm>
              <a:off x="1924884" y="3007879"/>
              <a:ext cx="298654" cy="284305"/>
            </a:xfrm>
            <a:prstGeom prst="line">
              <a:avLst/>
            </a:prstGeom>
            <a:ln cap="rnd">
              <a:solidFill>
                <a:srgbClr val="43C2DE"/>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a:stCxn id="69" idx="6"/>
              <a:endCxn id="85" idx="6"/>
            </p:cNvCxnSpPr>
            <p:nvPr/>
          </p:nvCxnSpPr>
          <p:spPr>
            <a:xfrm>
              <a:off x="1924884" y="2724796"/>
              <a:ext cx="298654" cy="567388"/>
            </a:xfrm>
            <a:prstGeom prst="line">
              <a:avLst/>
            </a:prstGeom>
            <a:ln cap="rnd">
              <a:solidFill>
                <a:srgbClr val="43C2DE"/>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a:stCxn id="72" idx="6"/>
              <a:endCxn id="83" idx="6"/>
            </p:cNvCxnSpPr>
            <p:nvPr/>
          </p:nvCxnSpPr>
          <p:spPr>
            <a:xfrm flipV="1">
              <a:off x="1924884" y="2726018"/>
              <a:ext cx="298654" cy="848027"/>
            </a:xfrm>
            <a:prstGeom prst="line">
              <a:avLst/>
            </a:prstGeom>
            <a:ln cap="rnd">
              <a:solidFill>
                <a:srgbClr val="43C2DE"/>
              </a:solidFill>
            </a:ln>
            <a:effectLst/>
          </p:spPr>
          <p:style>
            <a:lnRef idx="2">
              <a:schemeClr val="accent1"/>
            </a:lnRef>
            <a:fillRef idx="0">
              <a:schemeClr val="accent1"/>
            </a:fillRef>
            <a:effectRef idx="1">
              <a:schemeClr val="accent1"/>
            </a:effectRef>
            <a:fontRef idx="minor">
              <a:schemeClr val="tx1"/>
            </a:fontRef>
          </p:style>
        </p:cxnSp>
        <p:sp>
          <p:nvSpPr>
            <p:cNvPr id="205" name="Oval 204"/>
            <p:cNvSpPr>
              <a:spLocks noChangeAspect="1"/>
            </p:cNvSpPr>
            <p:nvPr/>
          </p:nvSpPr>
          <p:spPr>
            <a:xfrm>
              <a:off x="1752766" y="4579463"/>
              <a:ext cx="172118" cy="173736"/>
            </a:xfrm>
            <a:prstGeom prst="ellipse">
              <a:avLst/>
            </a:prstGeom>
            <a:solidFill>
              <a:srgbClr val="43C2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Oval 206"/>
            <p:cNvSpPr>
              <a:spLocks noChangeAspect="1"/>
            </p:cNvSpPr>
            <p:nvPr/>
          </p:nvSpPr>
          <p:spPr>
            <a:xfrm>
              <a:off x="1752766" y="5145629"/>
              <a:ext cx="172118" cy="173736"/>
            </a:xfrm>
            <a:prstGeom prst="ellipse">
              <a:avLst/>
            </a:prstGeom>
            <a:solidFill>
              <a:srgbClr val="43C2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Arc 171"/>
            <p:cNvSpPr>
              <a:spLocks noChangeAspect="1"/>
            </p:cNvSpPr>
            <p:nvPr/>
          </p:nvSpPr>
          <p:spPr>
            <a:xfrm>
              <a:off x="1518520" y="4664209"/>
              <a:ext cx="604158" cy="558430"/>
            </a:xfrm>
            <a:prstGeom prst="arc">
              <a:avLst>
                <a:gd name="adj1" fmla="val 5405489"/>
                <a:gd name="adj2" fmla="val 16223780"/>
              </a:avLst>
            </a:prstGeom>
            <a:ln>
              <a:solidFill>
                <a:srgbClr val="43C2DE"/>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4" name="Arc 173"/>
            <p:cNvSpPr>
              <a:spLocks noChangeAspect="1"/>
            </p:cNvSpPr>
            <p:nvPr/>
          </p:nvSpPr>
          <p:spPr>
            <a:xfrm>
              <a:off x="1373864" y="4652307"/>
              <a:ext cx="939812" cy="868679"/>
            </a:xfrm>
            <a:prstGeom prst="arc">
              <a:avLst>
                <a:gd name="adj1" fmla="val 5405489"/>
                <a:gd name="adj2" fmla="val 16223780"/>
              </a:avLst>
            </a:prstGeom>
            <a:ln>
              <a:solidFill>
                <a:srgbClr val="43C2DE"/>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75" name="Straight Connector 174"/>
            <p:cNvCxnSpPr/>
            <p:nvPr/>
          </p:nvCxnSpPr>
          <p:spPr>
            <a:xfrm>
              <a:off x="1838825" y="5036282"/>
              <a:ext cx="0" cy="109347"/>
            </a:xfrm>
            <a:prstGeom prst="line">
              <a:avLst/>
            </a:prstGeom>
            <a:ln cap="rnd">
              <a:solidFill>
                <a:srgbClr val="43C2DE"/>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a:off x="1838825" y="5319365"/>
              <a:ext cx="0" cy="109347"/>
            </a:xfrm>
            <a:prstGeom prst="line">
              <a:avLst/>
            </a:prstGeom>
            <a:ln cap="rnd">
              <a:solidFill>
                <a:srgbClr val="43C2DE"/>
              </a:solidFill>
            </a:ln>
            <a:effectLst/>
          </p:spPr>
          <p:style>
            <a:lnRef idx="2">
              <a:schemeClr val="accent1"/>
            </a:lnRef>
            <a:fillRef idx="0">
              <a:schemeClr val="accent1"/>
            </a:fillRef>
            <a:effectRef idx="1">
              <a:schemeClr val="accent1"/>
            </a:effectRef>
            <a:fontRef idx="minor">
              <a:schemeClr val="tx1"/>
            </a:fontRef>
          </p:style>
        </p:cxnSp>
        <p:sp>
          <p:nvSpPr>
            <p:cNvPr id="202" name="Oval 201"/>
            <p:cNvSpPr>
              <a:spLocks noChangeAspect="1"/>
            </p:cNvSpPr>
            <p:nvPr/>
          </p:nvSpPr>
          <p:spPr>
            <a:xfrm flipH="1">
              <a:off x="2223538" y="5146851"/>
              <a:ext cx="172118" cy="173736"/>
            </a:xfrm>
            <a:prstGeom prst="ellipse">
              <a:avLst/>
            </a:prstGeom>
            <a:solidFill>
              <a:srgbClr val="43C2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Oval 202"/>
            <p:cNvSpPr>
              <a:spLocks noChangeAspect="1"/>
            </p:cNvSpPr>
            <p:nvPr/>
          </p:nvSpPr>
          <p:spPr>
            <a:xfrm flipH="1">
              <a:off x="2223538" y="5429934"/>
              <a:ext cx="172118" cy="173736"/>
            </a:xfrm>
            <a:prstGeom prst="ellipse">
              <a:avLst/>
            </a:prstGeom>
            <a:solidFill>
              <a:srgbClr val="43C2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Oval 203"/>
            <p:cNvSpPr>
              <a:spLocks noChangeAspect="1"/>
            </p:cNvSpPr>
            <p:nvPr/>
          </p:nvSpPr>
          <p:spPr>
            <a:xfrm flipH="1">
              <a:off x="2223538" y="5713017"/>
              <a:ext cx="172118" cy="173736"/>
            </a:xfrm>
            <a:prstGeom prst="ellipse">
              <a:avLst/>
            </a:prstGeom>
            <a:solidFill>
              <a:srgbClr val="43C2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 name="Arc 178"/>
            <p:cNvSpPr>
              <a:spLocks noChangeAspect="1"/>
            </p:cNvSpPr>
            <p:nvPr/>
          </p:nvSpPr>
          <p:spPr>
            <a:xfrm flipH="1">
              <a:off x="1626588" y="4660061"/>
              <a:ext cx="1303760" cy="1139733"/>
            </a:xfrm>
            <a:prstGeom prst="arc">
              <a:avLst>
                <a:gd name="adj1" fmla="val 5405489"/>
                <a:gd name="adj2" fmla="val 16223780"/>
              </a:avLst>
            </a:prstGeom>
            <a:ln>
              <a:solidFill>
                <a:srgbClr val="43C2DE"/>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0" name="Arc 179"/>
            <p:cNvSpPr>
              <a:spLocks noChangeAspect="1"/>
            </p:cNvSpPr>
            <p:nvPr/>
          </p:nvSpPr>
          <p:spPr>
            <a:xfrm flipH="1">
              <a:off x="2025744" y="4665431"/>
              <a:ext cx="604158" cy="558430"/>
            </a:xfrm>
            <a:prstGeom prst="arc">
              <a:avLst>
                <a:gd name="adj1" fmla="val 5405489"/>
                <a:gd name="adj2" fmla="val 16223780"/>
              </a:avLst>
            </a:prstGeom>
            <a:ln>
              <a:solidFill>
                <a:srgbClr val="43C2DE"/>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84" name="Straight Connector 183"/>
            <p:cNvCxnSpPr/>
            <p:nvPr/>
          </p:nvCxnSpPr>
          <p:spPr>
            <a:xfrm flipH="1">
              <a:off x="2309597" y="5320587"/>
              <a:ext cx="0" cy="109347"/>
            </a:xfrm>
            <a:prstGeom prst="line">
              <a:avLst/>
            </a:prstGeom>
            <a:ln>
              <a:solidFill>
                <a:srgbClr val="43C2DE"/>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flipH="1" flipV="1">
              <a:off x="1924884" y="5232497"/>
              <a:ext cx="298654" cy="567388"/>
            </a:xfrm>
            <a:prstGeom prst="line">
              <a:avLst/>
            </a:prstGeom>
            <a:ln cap="rnd">
              <a:solidFill>
                <a:srgbClr val="43C2DE"/>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flipH="1" flipV="1">
              <a:off x="1924884" y="5232497"/>
              <a:ext cx="298654" cy="284305"/>
            </a:xfrm>
            <a:prstGeom prst="line">
              <a:avLst/>
            </a:prstGeom>
            <a:ln cap="rnd">
              <a:solidFill>
                <a:srgbClr val="43C2DE"/>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flipH="1">
              <a:off x="1924884" y="5233719"/>
              <a:ext cx="298654" cy="281861"/>
            </a:xfrm>
            <a:prstGeom prst="line">
              <a:avLst/>
            </a:prstGeom>
            <a:ln cap="rnd">
              <a:solidFill>
                <a:srgbClr val="43C2DE"/>
              </a:solidFill>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a:stCxn id="206" idx="6"/>
              <a:endCxn id="200" idx="6"/>
            </p:cNvCxnSpPr>
            <p:nvPr/>
          </p:nvCxnSpPr>
          <p:spPr>
            <a:xfrm flipV="1">
              <a:off x="1924884" y="4667553"/>
              <a:ext cx="298654" cy="281861"/>
            </a:xfrm>
            <a:prstGeom prst="line">
              <a:avLst/>
            </a:prstGeom>
            <a:ln cap="rnd">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p:nvCxnSpPr>
          <p:spPr>
            <a:xfrm>
              <a:off x="1924884" y="4949414"/>
              <a:ext cx="298654" cy="284305"/>
            </a:xfrm>
            <a:prstGeom prst="line">
              <a:avLst/>
            </a:prstGeom>
            <a:ln cap="rnd">
              <a:solidFill>
                <a:srgbClr val="43C2DE"/>
              </a:solidFill>
            </a:ln>
            <a:effectLst/>
          </p:spPr>
          <p:style>
            <a:lnRef idx="2">
              <a:schemeClr val="accent1"/>
            </a:lnRef>
            <a:fillRef idx="0">
              <a:schemeClr val="accent1"/>
            </a:fillRef>
            <a:effectRef idx="1">
              <a:schemeClr val="accent1"/>
            </a:effectRef>
            <a:fontRef idx="minor">
              <a:schemeClr val="tx1"/>
            </a:fontRef>
          </p:style>
        </p:cxnSp>
        <p:sp>
          <p:nvSpPr>
            <p:cNvPr id="200" name="Oval 199"/>
            <p:cNvSpPr>
              <a:spLocks noChangeAspect="1"/>
            </p:cNvSpPr>
            <p:nvPr/>
          </p:nvSpPr>
          <p:spPr>
            <a:xfrm flipH="1">
              <a:off x="2223538" y="4580685"/>
              <a:ext cx="172118" cy="173736"/>
            </a:xfrm>
            <a:prstGeom prst="ellipse">
              <a:avLst/>
            </a:prstGeom>
            <a:solidFill>
              <a:srgbClr val="43C2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4" name="Arc 253"/>
            <p:cNvSpPr>
              <a:spLocks noChangeAspect="1"/>
            </p:cNvSpPr>
            <p:nvPr/>
          </p:nvSpPr>
          <p:spPr>
            <a:xfrm>
              <a:off x="1523005" y="4951079"/>
              <a:ext cx="604158" cy="558430"/>
            </a:xfrm>
            <a:prstGeom prst="arc">
              <a:avLst>
                <a:gd name="adj1" fmla="val 5405489"/>
                <a:gd name="adj2" fmla="val 16223780"/>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6" name="Oval 205"/>
            <p:cNvSpPr>
              <a:spLocks noChangeAspect="1"/>
            </p:cNvSpPr>
            <p:nvPr/>
          </p:nvSpPr>
          <p:spPr>
            <a:xfrm>
              <a:off x="1752766" y="4862546"/>
              <a:ext cx="172118" cy="173736"/>
            </a:xfrm>
            <a:prstGeom prst="ellipse">
              <a:avLst/>
            </a:prstGeom>
            <a:solidFill>
              <a:srgbClr val="43C2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Oval 207"/>
            <p:cNvSpPr>
              <a:spLocks noChangeAspect="1"/>
            </p:cNvSpPr>
            <p:nvPr/>
          </p:nvSpPr>
          <p:spPr>
            <a:xfrm>
              <a:off x="1752766" y="5428712"/>
              <a:ext cx="172118" cy="173736"/>
            </a:xfrm>
            <a:prstGeom prst="ellipse">
              <a:avLst/>
            </a:prstGeom>
            <a:solidFill>
              <a:srgbClr val="43C2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5" name="Down Arrow 254"/>
            <p:cNvSpPr/>
            <p:nvPr/>
          </p:nvSpPr>
          <p:spPr>
            <a:xfrm>
              <a:off x="1944723" y="2173301"/>
              <a:ext cx="252724" cy="366289"/>
            </a:xfrm>
            <a:prstGeom prst="downArrow">
              <a:avLst/>
            </a:prstGeom>
            <a:no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6" name="Down Arrow 255"/>
            <p:cNvSpPr/>
            <p:nvPr/>
          </p:nvSpPr>
          <p:spPr>
            <a:xfrm>
              <a:off x="1953897" y="4119269"/>
              <a:ext cx="252724" cy="366289"/>
            </a:xfrm>
            <a:prstGeom prst="downArrow">
              <a:avLst/>
            </a:prstGeom>
            <a:no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TextBox 256"/>
            <p:cNvSpPr txBox="1"/>
            <p:nvPr/>
          </p:nvSpPr>
          <p:spPr>
            <a:xfrm>
              <a:off x="2317625" y="1071706"/>
              <a:ext cx="1367712" cy="584775"/>
            </a:xfrm>
            <a:prstGeom prst="rect">
              <a:avLst/>
            </a:prstGeom>
            <a:noFill/>
          </p:spPr>
          <p:txBody>
            <a:bodyPr wrap="square" rtlCol="0">
              <a:spAutoFit/>
            </a:bodyPr>
            <a:lstStyle/>
            <a:p>
              <a:r>
                <a:rPr lang="en-US" sz="1600"/>
                <a:t>Ancestral Network</a:t>
              </a:r>
            </a:p>
          </p:txBody>
        </p:sp>
        <p:sp>
          <p:nvSpPr>
            <p:cNvPr id="258" name="TextBox 257"/>
            <p:cNvSpPr txBox="1"/>
            <p:nvPr/>
          </p:nvSpPr>
          <p:spPr>
            <a:xfrm>
              <a:off x="2230744" y="2035385"/>
              <a:ext cx="1367712" cy="584775"/>
            </a:xfrm>
            <a:prstGeom prst="rect">
              <a:avLst/>
            </a:prstGeom>
            <a:noFill/>
          </p:spPr>
          <p:txBody>
            <a:bodyPr wrap="square" rtlCol="0">
              <a:spAutoFit/>
            </a:bodyPr>
            <a:lstStyle/>
            <a:p>
              <a:r>
                <a:rPr lang="en-US" sz="1600" i="1" dirty="0"/>
                <a:t>Genome </a:t>
              </a:r>
            </a:p>
            <a:p>
              <a:r>
                <a:rPr lang="en-US" sz="1600" i="1" dirty="0"/>
                <a:t>Duplication</a:t>
              </a:r>
            </a:p>
          </p:txBody>
        </p:sp>
        <p:sp>
          <p:nvSpPr>
            <p:cNvPr id="259" name="TextBox 258"/>
            <p:cNvSpPr txBox="1"/>
            <p:nvPr/>
          </p:nvSpPr>
          <p:spPr>
            <a:xfrm>
              <a:off x="2959183" y="3017004"/>
              <a:ext cx="1367712" cy="830997"/>
            </a:xfrm>
            <a:prstGeom prst="rect">
              <a:avLst/>
            </a:prstGeom>
            <a:noFill/>
          </p:spPr>
          <p:txBody>
            <a:bodyPr wrap="square" rtlCol="0">
              <a:spAutoFit/>
            </a:bodyPr>
            <a:lstStyle/>
            <a:p>
              <a:r>
                <a:rPr lang="en-US" sz="1600" dirty="0"/>
                <a:t>Fully</a:t>
              </a:r>
            </a:p>
            <a:p>
              <a:r>
                <a:rPr lang="en-US" sz="1600" dirty="0"/>
                <a:t>Redundant</a:t>
              </a:r>
            </a:p>
            <a:p>
              <a:r>
                <a:rPr lang="en-US" sz="1600" dirty="0"/>
                <a:t>Network</a:t>
              </a:r>
            </a:p>
          </p:txBody>
        </p:sp>
        <p:sp>
          <p:nvSpPr>
            <p:cNvPr id="262" name="TextBox 261"/>
            <p:cNvSpPr txBox="1"/>
            <p:nvPr/>
          </p:nvSpPr>
          <p:spPr>
            <a:xfrm>
              <a:off x="2933433" y="5020434"/>
              <a:ext cx="1367712" cy="584775"/>
            </a:xfrm>
            <a:prstGeom prst="rect">
              <a:avLst/>
            </a:prstGeom>
            <a:noFill/>
          </p:spPr>
          <p:txBody>
            <a:bodyPr wrap="square" rtlCol="0">
              <a:spAutoFit/>
            </a:bodyPr>
            <a:lstStyle/>
            <a:p>
              <a:r>
                <a:rPr lang="en-US" sz="1600" dirty="0"/>
                <a:t>Extant</a:t>
              </a:r>
            </a:p>
            <a:p>
              <a:r>
                <a:rPr lang="en-US" sz="1600" dirty="0"/>
                <a:t>Network</a:t>
              </a:r>
            </a:p>
          </p:txBody>
        </p:sp>
      </p:grpSp>
    </p:spTree>
    <p:extLst>
      <p:ext uri="{BB962C8B-B14F-4D97-AF65-F5344CB8AC3E}">
        <p14:creationId xmlns:p14="http://schemas.microsoft.com/office/powerpoint/2010/main" val="14286104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a:ext>
            </a:extLst>
          </a:blip>
          <a:srcRect l="2538" t="1126" r="1435" b="3755"/>
          <a:stretch/>
        </p:blipFill>
        <p:spPr>
          <a:xfrm>
            <a:off x="1209955" y="1303535"/>
            <a:ext cx="6866964" cy="5109882"/>
          </a:xfrm>
          <a:prstGeom prst="rect">
            <a:avLst/>
          </a:prstGeom>
        </p:spPr>
      </p:pic>
      <p:cxnSp>
        <p:nvCxnSpPr>
          <p:cNvPr id="6" name="Straight Connector 5"/>
          <p:cNvCxnSpPr/>
          <p:nvPr/>
        </p:nvCxnSpPr>
        <p:spPr>
          <a:xfrm>
            <a:off x="506784" y="342900"/>
            <a:ext cx="0" cy="731520"/>
          </a:xfrm>
          <a:prstGeom prst="line">
            <a:avLst/>
          </a:prstGeom>
          <a:ln w="50800">
            <a:solidFill>
              <a:srgbClr val="21B9DE"/>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14343" y="285213"/>
            <a:ext cx="5172081" cy="830997"/>
          </a:xfrm>
          <a:prstGeom prst="rect">
            <a:avLst/>
          </a:prstGeom>
        </p:spPr>
        <p:txBody>
          <a:bodyPr wrap="square">
            <a:spAutoFit/>
          </a:bodyPr>
          <a:lstStyle/>
          <a:p>
            <a:r>
              <a:rPr lang="en-US" sz="2400" b="1" dirty="0">
                <a:latin typeface="Microsoft Sans Serif" charset="0"/>
                <a:ea typeface="Microsoft Sans Serif" charset="0"/>
                <a:cs typeface="Microsoft Sans Serif" charset="0"/>
              </a:rPr>
              <a:t>Network-based</a:t>
            </a:r>
            <a:endParaRPr lang="en-US" sz="2400" b="1" dirty="0">
              <a:solidFill>
                <a:srgbClr val="43C2DE"/>
              </a:solidFill>
              <a:latin typeface="Microsoft Sans Serif" charset="0"/>
              <a:ea typeface="Microsoft Sans Serif" charset="0"/>
              <a:cs typeface="Microsoft Sans Serif" charset="0"/>
            </a:endParaRPr>
          </a:p>
          <a:p>
            <a:r>
              <a:rPr lang="en-US" sz="2400" b="1" dirty="0">
                <a:solidFill>
                  <a:srgbClr val="43C2DE"/>
                </a:solidFill>
                <a:latin typeface="Microsoft Sans Serif" charset="0"/>
                <a:ea typeface="Microsoft Sans Serif" charset="0"/>
                <a:cs typeface="Microsoft Sans Serif" charset="0"/>
              </a:rPr>
              <a:t>inference of function and phenotype</a:t>
            </a:r>
            <a:endParaRPr lang="en-US" sz="2400" dirty="0">
              <a:solidFill>
                <a:srgbClr val="43C2DE"/>
              </a:solidFill>
            </a:endParaRPr>
          </a:p>
        </p:txBody>
      </p:sp>
      <p:sp>
        <p:nvSpPr>
          <p:cNvPr id="30" name="Text Box 4"/>
          <p:cNvSpPr txBox="1">
            <a:spLocks noChangeArrowheads="1"/>
          </p:cNvSpPr>
          <p:nvPr/>
        </p:nvSpPr>
        <p:spPr bwMode="auto">
          <a:xfrm>
            <a:off x="2216375" y="6678627"/>
            <a:ext cx="3482679" cy="1402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pPr algn="r"/>
            <a:r>
              <a:rPr lang="en-GB" altLang="x-none" sz="1000" b="1" dirty="0" err="1">
                <a:solidFill>
                  <a:schemeClr val="bg1">
                    <a:lumMod val="50000"/>
                  </a:schemeClr>
                </a:solidFill>
                <a:latin typeface="Arial" charset="0"/>
              </a:rPr>
              <a:t>Rhee&amp;Mutwil</a:t>
            </a:r>
            <a:r>
              <a:rPr lang="en-GB" altLang="x-none" sz="1000" b="1" dirty="0">
                <a:solidFill>
                  <a:schemeClr val="bg1">
                    <a:lumMod val="50000"/>
                  </a:schemeClr>
                </a:solidFill>
                <a:latin typeface="Arial" charset="0"/>
              </a:rPr>
              <a:t>, Trend Plant Science 2014</a:t>
            </a:r>
          </a:p>
        </p:txBody>
      </p:sp>
    </p:spTree>
    <p:extLst>
      <p:ext uri="{BB962C8B-B14F-4D97-AF65-F5344CB8AC3E}">
        <p14:creationId xmlns:p14="http://schemas.microsoft.com/office/powerpoint/2010/main" val="9664133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388" y="1208286"/>
            <a:ext cx="5526470" cy="5063468"/>
          </a:xfrm>
          <a:prstGeom prst="rect">
            <a:avLst/>
          </a:prstGeom>
        </p:spPr>
      </p:pic>
      <p:sp>
        <p:nvSpPr>
          <p:cNvPr id="2" name="Rectangle 1"/>
          <p:cNvSpPr/>
          <p:nvPr/>
        </p:nvSpPr>
        <p:spPr>
          <a:xfrm>
            <a:off x="514343" y="285213"/>
            <a:ext cx="5172081" cy="830997"/>
          </a:xfrm>
          <a:prstGeom prst="rect">
            <a:avLst/>
          </a:prstGeom>
        </p:spPr>
        <p:txBody>
          <a:bodyPr wrap="square">
            <a:spAutoFit/>
          </a:bodyPr>
          <a:lstStyle/>
          <a:p>
            <a:r>
              <a:rPr lang="en-US" sz="2400" b="1" dirty="0">
                <a:latin typeface="Microsoft Sans Serif" charset="0"/>
                <a:ea typeface="Microsoft Sans Serif" charset="0"/>
                <a:cs typeface="Microsoft Sans Serif" charset="0"/>
              </a:rPr>
              <a:t>Cotton</a:t>
            </a:r>
            <a:endParaRPr lang="en-US" sz="2400" b="1" dirty="0">
              <a:solidFill>
                <a:srgbClr val="43C2DE"/>
              </a:solidFill>
              <a:latin typeface="Microsoft Sans Serif" charset="0"/>
              <a:ea typeface="Microsoft Sans Serif" charset="0"/>
              <a:cs typeface="Microsoft Sans Serif" charset="0"/>
            </a:endParaRPr>
          </a:p>
          <a:p>
            <a:r>
              <a:rPr lang="en-US" sz="2400" b="1" dirty="0">
                <a:solidFill>
                  <a:srgbClr val="43C2DE"/>
                </a:solidFill>
                <a:latin typeface="Microsoft Sans Serif" charset="0"/>
                <a:ea typeface="Microsoft Sans Serif" charset="0"/>
                <a:cs typeface="Microsoft Sans Serif" charset="0"/>
              </a:rPr>
              <a:t>model of </a:t>
            </a:r>
            <a:r>
              <a:rPr lang="en-US" sz="2400" b="1" dirty="0" err="1">
                <a:solidFill>
                  <a:srgbClr val="43C2DE"/>
                </a:solidFill>
                <a:latin typeface="Microsoft Sans Serif" charset="0"/>
                <a:ea typeface="Microsoft Sans Serif" charset="0"/>
                <a:cs typeface="Microsoft Sans Serif" charset="0"/>
              </a:rPr>
              <a:t>polyploid</a:t>
            </a:r>
            <a:r>
              <a:rPr lang="en-US" sz="2400" b="1" dirty="0">
                <a:solidFill>
                  <a:srgbClr val="43C2DE"/>
                </a:solidFill>
                <a:latin typeface="Microsoft Sans Serif" charset="0"/>
                <a:ea typeface="Microsoft Sans Serif" charset="0"/>
                <a:cs typeface="Microsoft Sans Serif" charset="0"/>
              </a:rPr>
              <a:t> evolution</a:t>
            </a:r>
            <a:endParaRPr lang="en-US" sz="2400" dirty="0">
              <a:solidFill>
                <a:srgbClr val="43C2DE"/>
              </a:solidFill>
            </a:endParaRPr>
          </a:p>
        </p:txBody>
      </p:sp>
      <p:cxnSp>
        <p:nvCxnSpPr>
          <p:cNvPr id="3" name="Straight Connector 2"/>
          <p:cNvCxnSpPr/>
          <p:nvPr/>
        </p:nvCxnSpPr>
        <p:spPr>
          <a:xfrm>
            <a:off x="506784" y="342900"/>
            <a:ext cx="0" cy="731520"/>
          </a:xfrm>
          <a:prstGeom prst="line">
            <a:avLst/>
          </a:prstGeom>
          <a:ln w="50800">
            <a:solidFill>
              <a:srgbClr val="21B9DE"/>
            </a:solidFill>
          </a:ln>
          <a:effectLst/>
        </p:spPr>
        <p:style>
          <a:lnRef idx="2">
            <a:schemeClr val="accent1"/>
          </a:lnRef>
          <a:fillRef idx="0">
            <a:schemeClr val="accent1"/>
          </a:fillRef>
          <a:effectRef idx="1">
            <a:schemeClr val="accent1"/>
          </a:effectRef>
          <a:fontRef idx="minor">
            <a:schemeClr val="tx1"/>
          </a:fontRef>
        </p:style>
      </p:cxnSp>
      <p:pic>
        <p:nvPicPr>
          <p:cNvPr id="6" name="Picture 5" descr="Diversity.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556926" y="1418618"/>
            <a:ext cx="3453551" cy="4816615"/>
          </a:xfrm>
          <a:prstGeom prst="rect">
            <a:avLst/>
          </a:prstGeom>
        </p:spPr>
      </p:pic>
      <p:sp>
        <p:nvSpPr>
          <p:cNvPr id="7" name="TextBox 6"/>
          <p:cNvSpPr txBox="1"/>
          <p:nvPr/>
        </p:nvSpPr>
        <p:spPr>
          <a:xfrm>
            <a:off x="253765" y="6011376"/>
            <a:ext cx="2414444" cy="276999"/>
          </a:xfrm>
          <a:prstGeom prst="rect">
            <a:avLst/>
          </a:prstGeom>
          <a:noFill/>
        </p:spPr>
        <p:txBody>
          <a:bodyPr wrap="none" rtlCol="0">
            <a:spAutoFit/>
          </a:bodyPr>
          <a:lstStyle/>
          <a:p>
            <a:r>
              <a:rPr lang="en-US" sz="1200" b="1" dirty="0">
                <a:solidFill>
                  <a:srgbClr val="43C2DE"/>
                </a:solidFill>
                <a:latin typeface="Microsoft Sans Serif" charset="0"/>
                <a:ea typeface="Microsoft Sans Serif" charset="0"/>
                <a:cs typeface="Microsoft Sans Serif" charset="0"/>
              </a:rPr>
              <a:t>Diploid diversification (5-10 mya)</a:t>
            </a:r>
          </a:p>
        </p:txBody>
      </p:sp>
      <p:sp>
        <p:nvSpPr>
          <p:cNvPr id="8" name="TextBox 7"/>
          <p:cNvSpPr txBox="1"/>
          <p:nvPr/>
        </p:nvSpPr>
        <p:spPr>
          <a:xfrm>
            <a:off x="253765" y="2872402"/>
            <a:ext cx="2565126" cy="276999"/>
          </a:xfrm>
          <a:prstGeom prst="rect">
            <a:avLst/>
          </a:prstGeom>
          <a:noFill/>
        </p:spPr>
        <p:txBody>
          <a:bodyPr wrap="none" rtlCol="0" anchor="t">
            <a:spAutoFit/>
          </a:bodyPr>
          <a:lstStyle/>
          <a:p>
            <a:r>
              <a:rPr lang="en-US" sz="1200" b="1" dirty="0">
                <a:solidFill>
                  <a:srgbClr val="43C2DE"/>
                </a:solidFill>
                <a:latin typeface="Microsoft Sans Serif" charset="0"/>
                <a:ea typeface="Microsoft Sans Serif" charset="0"/>
                <a:cs typeface="Microsoft Sans Serif" charset="0"/>
              </a:rPr>
              <a:t>Polyploid diversification (~1.5 mya)</a:t>
            </a:r>
          </a:p>
        </p:txBody>
      </p:sp>
      <p:sp>
        <p:nvSpPr>
          <p:cNvPr id="9" name="TextBox 8"/>
          <p:cNvSpPr txBox="1"/>
          <p:nvPr/>
        </p:nvSpPr>
        <p:spPr>
          <a:xfrm>
            <a:off x="253765" y="3868341"/>
            <a:ext cx="2193229" cy="276999"/>
          </a:xfrm>
          <a:prstGeom prst="rect">
            <a:avLst/>
          </a:prstGeom>
          <a:noFill/>
        </p:spPr>
        <p:txBody>
          <a:bodyPr wrap="none" rtlCol="0">
            <a:spAutoFit/>
          </a:bodyPr>
          <a:lstStyle/>
          <a:p>
            <a:r>
              <a:rPr lang="en-US" sz="1200" b="1" dirty="0" err="1">
                <a:solidFill>
                  <a:srgbClr val="43C2DE"/>
                </a:solidFill>
                <a:latin typeface="Microsoft Sans Serif" charset="0"/>
                <a:ea typeface="Microsoft Sans Serif" charset="0"/>
                <a:cs typeface="Microsoft Sans Serif" charset="0"/>
              </a:rPr>
              <a:t>Allopolyploidization</a:t>
            </a:r>
            <a:r>
              <a:rPr lang="en-US" sz="1200" b="1" dirty="0">
                <a:solidFill>
                  <a:srgbClr val="43C2DE"/>
                </a:solidFill>
                <a:latin typeface="Microsoft Sans Serif" charset="0"/>
                <a:ea typeface="Microsoft Sans Serif" charset="0"/>
                <a:cs typeface="Microsoft Sans Serif" charset="0"/>
              </a:rPr>
              <a:t> (1-2 </a:t>
            </a:r>
            <a:r>
              <a:rPr lang="en-US" sz="1200" b="1" dirty="0" err="1" smtClean="0">
                <a:solidFill>
                  <a:srgbClr val="43C2DE"/>
                </a:solidFill>
                <a:latin typeface="Microsoft Sans Serif" charset="0"/>
                <a:ea typeface="Microsoft Sans Serif" charset="0"/>
                <a:cs typeface="Microsoft Sans Serif" charset="0"/>
              </a:rPr>
              <a:t>mya</a:t>
            </a:r>
            <a:r>
              <a:rPr lang="en-US" sz="1200" b="1" dirty="0" smtClean="0">
                <a:solidFill>
                  <a:srgbClr val="43C2DE"/>
                </a:solidFill>
                <a:latin typeface="Microsoft Sans Serif" charset="0"/>
                <a:ea typeface="Microsoft Sans Serif" charset="0"/>
                <a:cs typeface="Microsoft Sans Serif" charset="0"/>
              </a:rPr>
              <a:t>)</a:t>
            </a:r>
            <a:endParaRPr lang="en-US" sz="1200" b="1" dirty="0">
              <a:solidFill>
                <a:srgbClr val="43C2DE"/>
              </a:solidFill>
              <a:latin typeface="Microsoft Sans Serif" charset="0"/>
              <a:ea typeface="Microsoft Sans Serif" charset="0"/>
              <a:cs typeface="Microsoft Sans Serif" charset="0"/>
            </a:endParaRPr>
          </a:p>
        </p:txBody>
      </p:sp>
      <p:sp>
        <p:nvSpPr>
          <p:cNvPr id="10" name="TextBox 9"/>
          <p:cNvSpPr txBox="1"/>
          <p:nvPr/>
        </p:nvSpPr>
        <p:spPr>
          <a:xfrm>
            <a:off x="253765" y="1346760"/>
            <a:ext cx="1846980" cy="276999"/>
          </a:xfrm>
          <a:prstGeom prst="rect">
            <a:avLst/>
          </a:prstGeom>
          <a:noFill/>
        </p:spPr>
        <p:txBody>
          <a:bodyPr wrap="none" rtlCol="0">
            <a:spAutoFit/>
          </a:bodyPr>
          <a:lstStyle/>
          <a:p>
            <a:r>
              <a:rPr lang="en-US" sz="1200" b="1" dirty="0">
                <a:solidFill>
                  <a:srgbClr val="43C2DE"/>
                </a:solidFill>
                <a:latin typeface="Microsoft Sans Serif" charset="0"/>
                <a:ea typeface="Microsoft Sans Serif" charset="0"/>
                <a:cs typeface="Microsoft Sans Serif" charset="0"/>
              </a:rPr>
              <a:t>Domestication (6000 </a:t>
            </a:r>
            <a:r>
              <a:rPr lang="en-US" sz="1200" b="1" dirty="0" err="1">
                <a:solidFill>
                  <a:srgbClr val="43C2DE"/>
                </a:solidFill>
                <a:latin typeface="Microsoft Sans Serif" charset="0"/>
                <a:ea typeface="Microsoft Sans Serif" charset="0"/>
                <a:cs typeface="Microsoft Sans Serif" charset="0"/>
              </a:rPr>
              <a:t>ya</a:t>
            </a:r>
            <a:r>
              <a:rPr lang="en-US" sz="1200" b="1" dirty="0">
                <a:solidFill>
                  <a:srgbClr val="43C2DE"/>
                </a:solidFill>
                <a:latin typeface="Microsoft Sans Serif" charset="0"/>
                <a:ea typeface="Microsoft Sans Serif" charset="0"/>
                <a:cs typeface="Microsoft Sans Serif" charset="0"/>
              </a:rPr>
              <a:t>)</a:t>
            </a:r>
          </a:p>
        </p:txBody>
      </p:sp>
      <p:cxnSp>
        <p:nvCxnSpPr>
          <p:cNvPr id="12" name="Straight Connector 11"/>
          <p:cNvCxnSpPr/>
          <p:nvPr/>
        </p:nvCxnSpPr>
        <p:spPr>
          <a:xfrm flipV="1">
            <a:off x="350737" y="6262881"/>
            <a:ext cx="6035040" cy="2141"/>
          </a:xfrm>
          <a:prstGeom prst="line">
            <a:avLst/>
          </a:prstGeom>
          <a:ln>
            <a:solidFill>
              <a:schemeClr val="bg1">
                <a:lumMod val="50000"/>
                <a:alpha val="4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50737" y="4127525"/>
            <a:ext cx="6035040" cy="0"/>
          </a:xfrm>
          <a:prstGeom prst="line">
            <a:avLst/>
          </a:prstGeom>
          <a:ln>
            <a:solidFill>
              <a:schemeClr val="bg1">
                <a:lumMod val="50000"/>
                <a:alpha val="4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50737" y="3123739"/>
            <a:ext cx="6035040" cy="0"/>
          </a:xfrm>
          <a:prstGeom prst="line">
            <a:avLst/>
          </a:prstGeom>
          <a:ln>
            <a:solidFill>
              <a:schemeClr val="bg1">
                <a:lumMod val="50000"/>
                <a:alpha val="4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350737" y="1589949"/>
            <a:ext cx="6035040" cy="0"/>
          </a:xfrm>
          <a:prstGeom prst="line">
            <a:avLst/>
          </a:prstGeom>
          <a:ln>
            <a:solidFill>
              <a:schemeClr val="bg1">
                <a:lumMod val="50000"/>
                <a:alpha val="40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8961121" y="-112542"/>
            <a:ext cx="182879" cy="718859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5643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par>
                                <p:cTn id="16" presetID="9"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dissolve">
                                      <p:cBhvr>
                                        <p:cTn id="23" dur="500"/>
                                        <p:tgtEl>
                                          <p:spTgt spid="8"/>
                                        </p:tgtEl>
                                      </p:cBhvr>
                                    </p:animEffect>
                                  </p:childTnLst>
                                </p:cTn>
                              </p:par>
                              <p:par>
                                <p:cTn id="24" presetID="9"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dissolv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dissolve">
                                      <p:cBhvr>
                                        <p:cTn id="31" dur="500"/>
                                        <p:tgtEl>
                                          <p:spTgt spid="10"/>
                                        </p:tgtEl>
                                      </p:cBhvr>
                                    </p:animEffect>
                                  </p:childTnLst>
                                </p:cTn>
                              </p:par>
                              <p:par>
                                <p:cTn id="32" presetID="9"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506784" y="342900"/>
            <a:ext cx="0" cy="731520"/>
          </a:xfrm>
          <a:prstGeom prst="line">
            <a:avLst/>
          </a:prstGeom>
          <a:ln w="50800">
            <a:solidFill>
              <a:srgbClr val="21B9DE"/>
            </a:solidFill>
          </a:ln>
          <a:effectLst/>
        </p:spPr>
        <p:style>
          <a:lnRef idx="2">
            <a:schemeClr val="accent1"/>
          </a:lnRef>
          <a:fillRef idx="0">
            <a:schemeClr val="accent1"/>
          </a:fillRef>
          <a:effectRef idx="1">
            <a:schemeClr val="accent1"/>
          </a:effectRef>
          <a:fontRef idx="minor">
            <a:schemeClr val="tx1"/>
          </a:fontRef>
        </p:style>
      </p:cxnSp>
      <p:sp>
        <p:nvSpPr>
          <p:cNvPr id="2" name="Rectangle 1"/>
          <p:cNvSpPr/>
          <p:nvPr/>
        </p:nvSpPr>
        <p:spPr>
          <a:xfrm>
            <a:off x="514343" y="285213"/>
            <a:ext cx="5172081" cy="830997"/>
          </a:xfrm>
          <a:prstGeom prst="rect">
            <a:avLst/>
          </a:prstGeom>
        </p:spPr>
        <p:txBody>
          <a:bodyPr wrap="square">
            <a:spAutoFit/>
          </a:bodyPr>
          <a:lstStyle/>
          <a:p>
            <a:r>
              <a:rPr lang="en-US" sz="2400" b="1" dirty="0">
                <a:solidFill>
                  <a:srgbClr val="43C2DE"/>
                </a:solidFill>
                <a:latin typeface="Microsoft Sans Serif" charset="0"/>
                <a:ea typeface="Microsoft Sans Serif" charset="0"/>
                <a:cs typeface="Microsoft Sans Serif" charset="0"/>
              </a:rPr>
              <a:t>Presentation</a:t>
            </a:r>
          </a:p>
          <a:p>
            <a:r>
              <a:rPr lang="en-US" sz="2400" b="1" dirty="0">
                <a:latin typeface="Microsoft Sans Serif" charset="0"/>
                <a:ea typeface="Microsoft Sans Serif" charset="0"/>
                <a:cs typeface="Microsoft Sans Serif" charset="0"/>
              </a:rPr>
              <a:t>content</a:t>
            </a:r>
            <a:endParaRPr lang="en-US" sz="2400" dirty="0"/>
          </a:p>
        </p:txBody>
      </p:sp>
      <p:grpSp>
        <p:nvGrpSpPr>
          <p:cNvPr id="4" name="Group 3"/>
          <p:cNvGrpSpPr/>
          <p:nvPr/>
        </p:nvGrpSpPr>
        <p:grpSpPr>
          <a:xfrm>
            <a:off x="1046134" y="2372237"/>
            <a:ext cx="8339166" cy="2091920"/>
            <a:chOff x="1046134" y="2372237"/>
            <a:chExt cx="8339166" cy="2091920"/>
          </a:xfrm>
        </p:grpSpPr>
        <p:sp>
          <p:nvSpPr>
            <p:cNvPr id="9" name="Oval 8"/>
            <p:cNvSpPr>
              <a:spLocks noChangeAspect="1"/>
            </p:cNvSpPr>
            <p:nvPr/>
          </p:nvSpPr>
          <p:spPr>
            <a:xfrm>
              <a:off x="2036537" y="3287051"/>
              <a:ext cx="255769" cy="258172"/>
            </a:xfrm>
            <a:prstGeom prst="ellipse">
              <a:avLst/>
            </a:prstGeom>
            <a:solidFill>
              <a:srgbClr val="21B9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a:spLocks noChangeAspect="1"/>
            </p:cNvSpPr>
            <p:nvPr/>
          </p:nvSpPr>
          <p:spPr>
            <a:xfrm>
              <a:off x="4444115" y="3287051"/>
              <a:ext cx="255769" cy="258172"/>
            </a:xfrm>
            <a:prstGeom prst="ellipse">
              <a:avLst/>
            </a:prstGeom>
            <a:solidFill>
              <a:srgbClr val="21B9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a:spLocks noChangeAspect="1"/>
            </p:cNvSpPr>
            <p:nvPr/>
          </p:nvSpPr>
          <p:spPr>
            <a:xfrm>
              <a:off x="6862272" y="3287051"/>
              <a:ext cx="255769" cy="258172"/>
            </a:xfrm>
            <a:prstGeom prst="ellipse">
              <a:avLst/>
            </a:prstGeom>
            <a:solidFill>
              <a:srgbClr val="21B9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1046134" y="3633160"/>
              <a:ext cx="2236573" cy="830997"/>
            </a:xfrm>
            <a:prstGeom prst="rect">
              <a:avLst/>
            </a:prstGeom>
            <a:noFill/>
          </p:spPr>
          <p:txBody>
            <a:bodyPr wrap="square" rtlCol="0">
              <a:spAutoFit/>
            </a:bodyPr>
            <a:lstStyle/>
            <a:p>
              <a:pPr algn="ctr"/>
              <a:r>
                <a:rPr lang="en-US" sz="1600" dirty="0">
                  <a:latin typeface="Microsoft Sans Serif" charset="0"/>
                  <a:ea typeface="Microsoft Sans Serif" charset="0"/>
                  <a:cs typeface="Microsoft Sans Serif" charset="0"/>
                </a:rPr>
                <a:t>Evolutionary dynamics of co-expression network</a:t>
              </a:r>
            </a:p>
          </p:txBody>
        </p:sp>
        <p:sp>
          <p:nvSpPr>
            <p:cNvPr id="13" name="TextBox 12"/>
            <p:cNvSpPr txBox="1"/>
            <p:nvPr/>
          </p:nvSpPr>
          <p:spPr>
            <a:xfrm>
              <a:off x="3457867" y="3633160"/>
              <a:ext cx="2240280" cy="830997"/>
            </a:xfrm>
            <a:prstGeom prst="rect">
              <a:avLst/>
            </a:prstGeom>
            <a:noFill/>
          </p:spPr>
          <p:txBody>
            <a:bodyPr wrap="square" rtlCol="0">
              <a:spAutoFit/>
            </a:bodyPr>
            <a:lstStyle/>
            <a:p>
              <a:pPr algn="ctr"/>
              <a:r>
                <a:rPr lang="en-US" sz="1600" i="1" dirty="0">
                  <a:latin typeface="Microsoft Sans Serif" charset="0"/>
                  <a:ea typeface="Microsoft Sans Serif" charset="0"/>
                  <a:cs typeface="Microsoft Sans Serif" charset="0"/>
                </a:rPr>
                <a:t>Construction</a:t>
              </a:r>
              <a:r>
                <a:rPr lang="en-US" sz="1600" dirty="0">
                  <a:latin typeface="Microsoft Sans Serif" charset="0"/>
                  <a:ea typeface="Microsoft Sans Serif" charset="0"/>
                  <a:cs typeface="Microsoft Sans Serif" charset="0"/>
                </a:rPr>
                <a:t> of duplicated gene networks</a:t>
              </a:r>
            </a:p>
          </p:txBody>
        </p:sp>
        <p:sp>
          <p:nvSpPr>
            <p:cNvPr id="14" name="TextBox 13"/>
            <p:cNvSpPr txBox="1"/>
            <p:nvPr/>
          </p:nvSpPr>
          <p:spPr>
            <a:xfrm>
              <a:off x="5952685" y="3633160"/>
              <a:ext cx="2074940" cy="830997"/>
            </a:xfrm>
            <a:prstGeom prst="rect">
              <a:avLst/>
            </a:prstGeom>
            <a:noFill/>
          </p:spPr>
          <p:txBody>
            <a:bodyPr wrap="square" rtlCol="0">
              <a:spAutoFit/>
            </a:bodyPr>
            <a:lstStyle/>
            <a:p>
              <a:pPr algn="ctr"/>
              <a:r>
                <a:rPr lang="en-US" sz="1600" i="1" dirty="0">
                  <a:latin typeface="Microsoft Sans Serif" charset="0"/>
                  <a:ea typeface="Microsoft Sans Serif" charset="0"/>
                  <a:cs typeface="Microsoft Sans Serif" charset="0"/>
                </a:rPr>
                <a:t>Evolution</a:t>
              </a:r>
              <a:r>
                <a:rPr lang="en-US" sz="1600" dirty="0">
                  <a:latin typeface="Microsoft Sans Serif" charset="0"/>
                  <a:ea typeface="Microsoft Sans Serif" charset="0"/>
                  <a:cs typeface="Microsoft Sans Serif" charset="0"/>
                </a:rPr>
                <a:t> of duplicated gene network</a:t>
              </a:r>
            </a:p>
          </p:txBody>
        </p:sp>
        <p:sp>
          <p:nvSpPr>
            <p:cNvPr id="15" name="TextBox 14"/>
            <p:cNvSpPr txBox="1"/>
            <p:nvPr/>
          </p:nvSpPr>
          <p:spPr>
            <a:xfrm>
              <a:off x="1046134" y="2372237"/>
              <a:ext cx="2236573" cy="923330"/>
            </a:xfrm>
            <a:prstGeom prst="rect">
              <a:avLst/>
            </a:prstGeom>
            <a:noFill/>
          </p:spPr>
          <p:txBody>
            <a:bodyPr wrap="square" rtlCol="0" anchor="ctr">
              <a:spAutoFit/>
            </a:bodyPr>
            <a:lstStyle/>
            <a:p>
              <a:pPr algn="ctr"/>
              <a:r>
                <a:rPr lang="en-US" b="1" dirty="0">
                  <a:solidFill>
                    <a:schemeClr val="bg1">
                      <a:lumMod val="65000"/>
                    </a:schemeClr>
                  </a:solidFill>
                  <a:latin typeface="Microsoft Sans Serif" charset="0"/>
                  <a:ea typeface="Microsoft Sans Serif" charset="0"/>
                  <a:cs typeface="Microsoft Sans Serif" charset="0"/>
                </a:rPr>
                <a:t>Seed development and oil accumulation</a:t>
              </a:r>
            </a:p>
          </p:txBody>
        </p:sp>
        <p:sp>
          <p:nvSpPr>
            <p:cNvPr id="16" name="TextBox 15"/>
            <p:cNvSpPr txBox="1"/>
            <p:nvPr/>
          </p:nvSpPr>
          <p:spPr>
            <a:xfrm>
              <a:off x="3888142" y="2649236"/>
              <a:ext cx="1367712" cy="646331"/>
            </a:xfrm>
            <a:prstGeom prst="rect">
              <a:avLst/>
            </a:prstGeom>
            <a:noFill/>
          </p:spPr>
          <p:txBody>
            <a:bodyPr wrap="square" rtlCol="0" anchor="ctr">
              <a:spAutoFit/>
            </a:bodyPr>
            <a:lstStyle/>
            <a:p>
              <a:pPr algn="ctr"/>
              <a:r>
                <a:rPr lang="en-US" b="1" dirty="0">
                  <a:solidFill>
                    <a:schemeClr val="bg1">
                      <a:lumMod val="65000"/>
                    </a:schemeClr>
                  </a:solidFill>
                  <a:latin typeface="Microsoft Sans Serif" charset="0"/>
                  <a:ea typeface="Microsoft Sans Serif" charset="0"/>
                  <a:cs typeface="Microsoft Sans Serif" charset="0"/>
                </a:rPr>
                <a:t>How-to and limitations</a:t>
              </a:r>
            </a:p>
          </p:txBody>
        </p:sp>
        <p:sp>
          <p:nvSpPr>
            <p:cNvPr id="17" name="TextBox 16"/>
            <p:cNvSpPr txBox="1"/>
            <p:nvPr/>
          </p:nvSpPr>
          <p:spPr>
            <a:xfrm>
              <a:off x="5648945" y="2649236"/>
              <a:ext cx="2682421" cy="646331"/>
            </a:xfrm>
            <a:prstGeom prst="rect">
              <a:avLst/>
            </a:prstGeom>
            <a:noFill/>
          </p:spPr>
          <p:txBody>
            <a:bodyPr wrap="square" rtlCol="0" anchor="ctr">
              <a:spAutoFit/>
            </a:bodyPr>
            <a:lstStyle/>
            <a:p>
              <a:pPr algn="ctr"/>
              <a:r>
                <a:rPr lang="en-US" b="1" dirty="0">
                  <a:solidFill>
                    <a:schemeClr val="bg1">
                      <a:lumMod val="65000"/>
                    </a:schemeClr>
                  </a:solidFill>
                  <a:latin typeface="Microsoft Sans Serif" charset="0"/>
                  <a:ea typeface="Microsoft Sans Serif" charset="0"/>
                  <a:cs typeface="Microsoft Sans Serif" charset="0"/>
                </a:rPr>
                <a:t>Topological dynamics by </a:t>
              </a:r>
              <a:r>
                <a:rPr lang="en-US" b="1" dirty="0" err="1">
                  <a:solidFill>
                    <a:schemeClr val="bg1">
                      <a:lumMod val="65000"/>
                    </a:schemeClr>
                  </a:solidFill>
                  <a:latin typeface="Microsoft Sans Serif" charset="0"/>
                  <a:ea typeface="Microsoft Sans Serif" charset="0"/>
                  <a:cs typeface="Microsoft Sans Serif" charset="0"/>
                </a:rPr>
                <a:t>allopolyploidization</a:t>
              </a:r>
              <a:endParaRPr lang="en-US" b="1" dirty="0">
                <a:solidFill>
                  <a:schemeClr val="bg1">
                    <a:lumMod val="65000"/>
                  </a:schemeClr>
                </a:solidFill>
                <a:latin typeface="Microsoft Sans Serif" charset="0"/>
                <a:ea typeface="Microsoft Sans Serif" charset="0"/>
                <a:cs typeface="Microsoft Sans Serif" charset="0"/>
              </a:endParaRPr>
            </a:p>
          </p:txBody>
        </p:sp>
        <p:cxnSp>
          <p:nvCxnSpPr>
            <p:cNvPr id="8" name="Straight Connector 7"/>
            <p:cNvCxnSpPr>
              <a:stCxn id="9" idx="6"/>
              <a:endCxn id="10" idx="2"/>
            </p:cNvCxnSpPr>
            <p:nvPr/>
          </p:nvCxnSpPr>
          <p:spPr>
            <a:xfrm>
              <a:off x="2292306" y="3416137"/>
              <a:ext cx="2151809"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10" idx="6"/>
              <a:endCxn id="11" idx="2"/>
            </p:cNvCxnSpPr>
            <p:nvPr/>
          </p:nvCxnSpPr>
          <p:spPr>
            <a:xfrm>
              <a:off x="4699884" y="3416137"/>
              <a:ext cx="2162388"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a:endCxn id="11" idx="6"/>
            </p:cNvCxnSpPr>
            <p:nvPr/>
          </p:nvCxnSpPr>
          <p:spPr>
            <a:xfrm flipH="1">
              <a:off x="7118041" y="3416137"/>
              <a:ext cx="2267259"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68958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1510748" y="2921727"/>
            <a:ext cx="6122504" cy="147002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2000" b="1" dirty="0">
                <a:latin typeface="Microsoft Sans Serif" charset="0"/>
                <a:ea typeface="Microsoft Sans Serif" charset="0"/>
                <a:cs typeface="Microsoft Sans Serif" charset="0"/>
              </a:rPr>
              <a:t>Evolutionary </a:t>
            </a:r>
            <a:r>
              <a:rPr lang="en-US" altLang="zh-CN" sz="2000" b="1" dirty="0">
                <a:solidFill>
                  <a:srgbClr val="21B9DE"/>
                </a:solidFill>
                <a:latin typeface="Microsoft Sans Serif" charset="0"/>
                <a:ea typeface="Microsoft Sans Serif" charset="0"/>
                <a:cs typeface="Microsoft Sans Serif" charset="0"/>
              </a:rPr>
              <a:t>conservation</a:t>
            </a:r>
            <a:r>
              <a:rPr lang="en-US" altLang="zh-CN" sz="2000" b="1" dirty="0">
                <a:latin typeface="Microsoft Sans Serif" charset="0"/>
                <a:ea typeface="Microsoft Sans Serif" charset="0"/>
                <a:cs typeface="Microsoft Sans Serif" charset="0"/>
              </a:rPr>
              <a:t> and </a:t>
            </a:r>
            <a:r>
              <a:rPr lang="en-US" altLang="zh-CN" sz="2000" b="1" dirty="0">
                <a:solidFill>
                  <a:srgbClr val="21B9DE"/>
                </a:solidFill>
                <a:latin typeface="Microsoft Sans Serif" charset="0"/>
                <a:ea typeface="Microsoft Sans Serif" charset="0"/>
                <a:cs typeface="Microsoft Sans Serif" charset="0"/>
              </a:rPr>
              <a:t>divergence</a:t>
            </a:r>
            <a:r>
              <a:rPr lang="en-US" altLang="zh-CN" sz="2000" b="1" dirty="0">
                <a:latin typeface="Microsoft Sans Serif" charset="0"/>
                <a:ea typeface="Microsoft Sans Serif" charset="0"/>
                <a:cs typeface="Microsoft Sans Serif" charset="0"/>
              </a:rPr>
              <a:t> of gene co-expression networks in </a:t>
            </a:r>
            <a:r>
              <a:rPr lang="en-US" altLang="zh-CN" sz="2000" b="1" i="1" dirty="0" err="1">
                <a:latin typeface="Microsoft Sans Serif" charset="0"/>
                <a:ea typeface="Microsoft Sans Serif" charset="0"/>
                <a:cs typeface="Microsoft Sans Serif" charset="0"/>
              </a:rPr>
              <a:t>Gossypium</a:t>
            </a:r>
            <a:r>
              <a:rPr lang="en-US" altLang="zh-CN" sz="2000" b="1" dirty="0">
                <a:latin typeface="Microsoft Sans Serif" charset="0"/>
                <a:ea typeface="Microsoft Sans Serif" charset="0"/>
                <a:cs typeface="Microsoft Sans Serif" charset="0"/>
              </a:rPr>
              <a:t> (cotton) seeds</a:t>
            </a:r>
            <a:endParaRPr kumimoji="1" lang="zh-CN" altLang="en-US" sz="2000" b="1" dirty="0">
              <a:latin typeface="Microsoft Sans Serif" charset="0"/>
              <a:ea typeface="Microsoft Sans Serif" charset="0"/>
              <a:cs typeface="Microsoft Sans Serif" charset="0"/>
            </a:endParaRPr>
          </a:p>
        </p:txBody>
      </p:sp>
      <p:cxnSp>
        <p:nvCxnSpPr>
          <p:cNvPr id="7" name="Elbow Connector 6"/>
          <p:cNvCxnSpPr/>
          <p:nvPr/>
        </p:nvCxnSpPr>
        <p:spPr>
          <a:xfrm rot="5400000" flipH="1" flipV="1">
            <a:off x="962108" y="2647407"/>
            <a:ext cx="548640" cy="548640"/>
          </a:xfrm>
          <a:prstGeom prst="bentConnector3">
            <a:avLst>
              <a:gd name="adj1" fmla="val 96667"/>
            </a:avLst>
          </a:prstGeom>
          <a:ln w="50800">
            <a:solidFill>
              <a:srgbClr val="21B9DE"/>
            </a:solidFill>
          </a:ln>
          <a:effectLst/>
        </p:spPr>
        <p:style>
          <a:lnRef idx="2">
            <a:schemeClr val="accent1"/>
          </a:lnRef>
          <a:fillRef idx="0">
            <a:schemeClr val="accent1"/>
          </a:fillRef>
          <a:effectRef idx="1">
            <a:schemeClr val="accent1"/>
          </a:effectRef>
          <a:fontRef idx="minor">
            <a:schemeClr val="tx1"/>
          </a:fontRef>
        </p:style>
      </p:cxnSp>
      <p:cxnSp>
        <p:nvCxnSpPr>
          <p:cNvPr id="8" name="Elbow Connector 7"/>
          <p:cNvCxnSpPr/>
          <p:nvPr/>
        </p:nvCxnSpPr>
        <p:spPr>
          <a:xfrm rot="16200000" flipH="1" flipV="1">
            <a:off x="7633252" y="3624280"/>
            <a:ext cx="548640" cy="548640"/>
          </a:xfrm>
          <a:prstGeom prst="bentConnector3">
            <a:avLst>
              <a:gd name="adj1" fmla="val 96667"/>
            </a:avLst>
          </a:prstGeom>
          <a:ln w="50800">
            <a:solidFill>
              <a:srgbClr val="21B9DE"/>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69791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a:spLocks noChangeAspect="1"/>
          </p:cNvSpPr>
          <p:nvPr/>
        </p:nvSpPr>
        <p:spPr>
          <a:xfrm>
            <a:off x="-4271" y="2054087"/>
            <a:ext cx="4816237" cy="320121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36" name="图片 3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484660" y="2355428"/>
            <a:ext cx="1283334" cy="1355712"/>
          </a:xfrm>
          <a:prstGeom prst="rect">
            <a:avLst/>
          </a:prstGeom>
        </p:spPr>
      </p:pic>
      <p:pic>
        <p:nvPicPr>
          <p:cNvPr id="37" name="图片 36"/>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6200000">
            <a:off x="2741717" y="2120851"/>
            <a:ext cx="2022325" cy="2047366"/>
          </a:xfrm>
          <a:prstGeom prst="rect">
            <a:avLst/>
          </a:prstGeom>
        </p:spPr>
      </p:pic>
      <p:pic>
        <p:nvPicPr>
          <p:cNvPr id="38" name="图片 37"/>
          <p:cNvPicPr>
            <a:picLocks noChangeAspect="1"/>
          </p:cNvPicPr>
          <p:nvPr/>
        </p:nvPicPr>
        <p:blipFill rotWithShape="1">
          <a:blip r:embed="rId5" cstate="print">
            <a:extLst>
              <a:ext uri="{28A0092B-C50C-407E-A947-70E740481C1C}">
                <a14:useLocalDpi xmlns:a14="http://schemas.microsoft.com/office/drawing/2010/main"/>
              </a:ext>
            </a:extLst>
          </a:blip>
          <a:srcRect t="-2"/>
          <a:stretch/>
        </p:blipFill>
        <p:spPr>
          <a:xfrm>
            <a:off x="1545137" y="3995929"/>
            <a:ext cx="1161115" cy="1092972"/>
          </a:xfrm>
          <a:prstGeom prst="rect">
            <a:avLst/>
          </a:prstGeom>
        </p:spPr>
      </p:pic>
      <p:pic>
        <p:nvPicPr>
          <p:cNvPr id="39" name="图片 38"/>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70275" y="2441733"/>
            <a:ext cx="1344523" cy="1322248"/>
          </a:xfrm>
          <a:prstGeom prst="rect">
            <a:avLst/>
          </a:prstGeom>
        </p:spPr>
      </p:pic>
      <p:pic>
        <p:nvPicPr>
          <p:cNvPr id="40" name="图片 39"/>
          <p:cNvPicPr>
            <a:picLocks noChangeAspect="1"/>
          </p:cNvPicPr>
          <p:nvPr/>
        </p:nvPicPr>
        <p:blipFill rotWithShape="1">
          <a:blip r:embed="rId7" cstate="print">
            <a:extLst>
              <a:ext uri="{28A0092B-C50C-407E-A947-70E740481C1C}">
                <a14:useLocalDpi xmlns:a14="http://schemas.microsoft.com/office/drawing/2010/main"/>
              </a:ext>
            </a:extLst>
          </a:blip>
          <a:srcRect r="-1"/>
          <a:stretch/>
        </p:blipFill>
        <p:spPr>
          <a:xfrm>
            <a:off x="485022" y="4197909"/>
            <a:ext cx="496529" cy="682764"/>
          </a:xfrm>
          <a:prstGeom prst="rect">
            <a:avLst/>
          </a:prstGeom>
        </p:spPr>
      </p:pic>
      <p:sp>
        <p:nvSpPr>
          <p:cNvPr id="41" name="Rectangle 40"/>
          <p:cNvSpPr/>
          <p:nvPr/>
        </p:nvSpPr>
        <p:spPr>
          <a:xfrm>
            <a:off x="514342" y="285214"/>
            <a:ext cx="3295657" cy="830997"/>
          </a:xfrm>
          <a:prstGeom prst="rect">
            <a:avLst/>
          </a:prstGeom>
        </p:spPr>
        <p:txBody>
          <a:bodyPr wrap="square">
            <a:spAutoFit/>
          </a:bodyPr>
          <a:lstStyle/>
          <a:p>
            <a:r>
              <a:rPr lang="en-US" sz="2400" b="1" dirty="0">
                <a:latin typeface="Microsoft Sans Serif" charset="0"/>
                <a:ea typeface="Microsoft Sans Serif" charset="0"/>
                <a:cs typeface="Microsoft Sans Serif" charset="0"/>
              </a:rPr>
              <a:t>Seed phenotype</a:t>
            </a:r>
            <a:endParaRPr lang="en-US" sz="2400" b="1" dirty="0">
              <a:solidFill>
                <a:srgbClr val="43C2DE"/>
              </a:solidFill>
              <a:latin typeface="Microsoft Sans Serif" charset="0"/>
              <a:ea typeface="Microsoft Sans Serif" charset="0"/>
              <a:cs typeface="Microsoft Sans Serif" charset="0"/>
            </a:endParaRPr>
          </a:p>
          <a:p>
            <a:r>
              <a:rPr lang="en-US" altLang="zh-CN" sz="2400" b="1" dirty="0">
                <a:solidFill>
                  <a:srgbClr val="43C2DE"/>
                </a:solidFill>
                <a:latin typeface="Microsoft Sans Serif" charset="0"/>
                <a:ea typeface="Microsoft Sans Serif" charset="0"/>
                <a:cs typeface="Microsoft Sans Serif" charset="0"/>
              </a:rPr>
              <a:t>oil accumulation</a:t>
            </a:r>
            <a:endParaRPr lang="zh-CN" altLang="en-US" sz="2400" b="1" dirty="0">
              <a:solidFill>
                <a:srgbClr val="43C2DE"/>
              </a:solidFill>
              <a:latin typeface="Microsoft Sans Serif" charset="0"/>
              <a:ea typeface="Microsoft Sans Serif" charset="0"/>
              <a:cs typeface="Microsoft Sans Serif" charset="0"/>
            </a:endParaRPr>
          </a:p>
        </p:txBody>
      </p:sp>
      <p:cxnSp>
        <p:nvCxnSpPr>
          <p:cNvPr id="52" name="Straight Connector 51"/>
          <p:cNvCxnSpPr/>
          <p:nvPr/>
        </p:nvCxnSpPr>
        <p:spPr>
          <a:xfrm>
            <a:off x="506784" y="342900"/>
            <a:ext cx="0" cy="731520"/>
          </a:xfrm>
          <a:prstGeom prst="line">
            <a:avLst/>
          </a:prstGeom>
          <a:ln w="50800">
            <a:solidFill>
              <a:srgbClr val="21B9DE"/>
            </a:solidFill>
          </a:ln>
          <a:effectLst/>
        </p:spPr>
        <p:style>
          <a:lnRef idx="2">
            <a:schemeClr val="accent1"/>
          </a:lnRef>
          <a:fillRef idx="0">
            <a:schemeClr val="accent1"/>
          </a:fillRef>
          <a:effectRef idx="1">
            <a:schemeClr val="accent1"/>
          </a:effectRef>
          <a:fontRef idx="minor">
            <a:schemeClr val="tx1"/>
          </a:fontRef>
        </p:style>
      </p:cxnSp>
      <p:sp>
        <p:nvSpPr>
          <p:cNvPr id="54" name="Rectangle 53"/>
          <p:cNvSpPr/>
          <p:nvPr/>
        </p:nvSpPr>
        <p:spPr>
          <a:xfrm>
            <a:off x="1" y="1566107"/>
            <a:ext cx="1414798" cy="475488"/>
          </a:xfrm>
          <a:prstGeom prst="rect">
            <a:avLst/>
          </a:prstGeom>
          <a:solidFill>
            <a:srgbClr val="43C2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lumMod val="85000"/>
                </a:schemeClr>
              </a:solidFill>
            </a:endParaRPr>
          </a:p>
        </p:txBody>
      </p:sp>
      <p:sp>
        <p:nvSpPr>
          <p:cNvPr id="55" name="TextBox 54"/>
          <p:cNvSpPr txBox="1"/>
          <p:nvPr/>
        </p:nvSpPr>
        <p:spPr>
          <a:xfrm>
            <a:off x="86370" y="1600126"/>
            <a:ext cx="1249844" cy="369332"/>
          </a:xfrm>
          <a:prstGeom prst="rect">
            <a:avLst/>
          </a:prstGeom>
          <a:noFill/>
        </p:spPr>
        <p:txBody>
          <a:bodyPr wrap="square" rtlCol="0">
            <a:spAutoFit/>
          </a:bodyPr>
          <a:lstStyle/>
          <a:p>
            <a:pPr algn="ctr"/>
            <a:r>
              <a:rPr lang="en-US" b="1" dirty="0">
                <a:solidFill>
                  <a:schemeClr val="bg1"/>
                </a:solidFill>
                <a:latin typeface="Microsoft Sans Serif" charset="0"/>
                <a:ea typeface="Microsoft Sans Serif" charset="0"/>
                <a:cs typeface="Microsoft Sans Serif" charset="0"/>
              </a:rPr>
              <a:t>Diploid</a:t>
            </a:r>
          </a:p>
        </p:txBody>
      </p:sp>
      <p:sp>
        <p:nvSpPr>
          <p:cNvPr id="18" name="Triangle 17"/>
          <p:cNvSpPr/>
          <p:nvPr/>
        </p:nvSpPr>
        <p:spPr>
          <a:xfrm rot="10800000">
            <a:off x="535121" y="2026777"/>
            <a:ext cx="344557" cy="146398"/>
          </a:xfrm>
          <a:prstGeom prst="triangle">
            <a:avLst/>
          </a:prstGeom>
          <a:solidFill>
            <a:srgbClr val="43C2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lumMod val="85000"/>
                </a:schemeClr>
              </a:solidFill>
            </a:endParaRPr>
          </a:p>
        </p:txBody>
      </p:sp>
      <p:sp>
        <p:nvSpPr>
          <p:cNvPr id="57" name="Rectangle 56"/>
          <p:cNvSpPr/>
          <p:nvPr/>
        </p:nvSpPr>
        <p:spPr>
          <a:xfrm>
            <a:off x="1501168" y="1566107"/>
            <a:ext cx="3310796" cy="475488"/>
          </a:xfrm>
          <a:prstGeom prst="rect">
            <a:avLst/>
          </a:prstGeom>
          <a:solidFill>
            <a:srgbClr val="43C2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lumMod val="85000"/>
                </a:schemeClr>
              </a:solidFill>
            </a:endParaRPr>
          </a:p>
        </p:txBody>
      </p:sp>
      <p:sp>
        <p:nvSpPr>
          <p:cNvPr id="58" name="TextBox 57"/>
          <p:cNvSpPr txBox="1"/>
          <p:nvPr/>
        </p:nvSpPr>
        <p:spPr>
          <a:xfrm>
            <a:off x="1703282" y="1594047"/>
            <a:ext cx="2924784" cy="369332"/>
          </a:xfrm>
          <a:prstGeom prst="rect">
            <a:avLst/>
          </a:prstGeom>
          <a:noFill/>
        </p:spPr>
        <p:txBody>
          <a:bodyPr wrap="square" rtlCol="0">
            <a:spAutoFit/>
          </a:bodyPr>
          <a:lstStyle/>
          <a:p>
            <a:pPr algn="ctr"/>
            <a:r>
              <a:rPr lang="en-US" b="1" dirty="0" err="1">
                <a:solidFill>
                  <a:schemeClr val="bg1"/>
                </a:solidFill>
                <a:latin typeface="Microsoft Sans Serif" charset="0"/>
                <a:ea typeface="Microsoft Sans Serif" charset="0"/>
                <a:cs typeface="Microsoft Sans Serif" charset="0"/>
              </a:rPr>
              <a:t>Polyploid</a:t>
            </a:r>
            <a:endParaRPr lang="en-US" b="1" dirty="0">
              <a:solidFill>
                <a:schemeClr val="bg1"/>
              </a:solidFill>
              <a:latin typeface="Microsoft Sans Serif" charset="0"/>
              <a:ea typeface="Microsoft Sans Serif" charset="0"/>
              <a:cs typeface="Microsoft Sans Serif" charset="0"/>
            </a:endParaRPr>
          </a:p>
        </p:txBody>
      </p:sp>
      <p:sp>
        <p:nvSpPr>
          <p:cNvPr id="62" name="Triangle 61"/>
          <p:cNvSpPr/>
          <p:nvPr/>
        </p:nvSpPr>
        <p:spPr>
          <a:xfrm rot="10800000">
            <a:off x="2985244" y="2026777"/>
            <a:ext cx="344557" cy="146398"/>
          </a:xfrm>
          <a:prstGeom prst="triangle">
            <a:avLst/>
          </a:prstGeom>
          <a:solidFill>
            <a:srgbClr val="43C2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lumMod val="85000"/>
                </a:schemeClr>
              </a:solidFill>
            </a:endParaRPr>
          </a:p>
        </p:txBody>
      </p:sp>
      <p:sp>
        <p:nvSpPr>
          <p:cNvPr id="12" name="文本框 11"/>
          <p:cNvSpPr txBox="1"/>
          <p:nvPr/>
        </p:nvSpPr>
        <p:spPr>
          <a:xfrm>
            <a:off x="98317" y="3560795"/>
            <a:ext cx="372218" cy="307777"/>
          </a:xfrm>
          <a:prstGeom prst="rect">
            <a:avLst/>
          </a:prstGeom>
          <a:noFill/>
        </p:spPr>
        <p:txBody>
          <a:bodyPr wrap="none" rtlCol="0">
            <a:spAutoFit/>
          </a:bodyPr>
          <a:lstStyle/>
          <a:p>
            <a:r>
              <a:rPr kumimoji="1" lang="en-US" altLang="zh-CN" sz="1400" b="1" dirty="0">
                <a:solidFill>
                  <a:schemeClr val="bg1"/>
                </a:solidFill>
                <a:latin typeface="Microsoft Sans Serif" charset="0"/>
                <a:ea typeface="Microsoft Sans Serif" charset="0"/>
                <a:cs typeface="Microsoft Sans Serif" charset="0"/>
              </a:rPr>
              <a:t>A</a:t>
            </a:r>
            <a:r>
              <a:rPr kumimoji="1" lang="en-US" altLang="zh-CN" sz="1400" b="1" baseline="-25000" dirty="0">
                <a:solidFill>
                  <a:schemeClr val="bg1"/>
                </a:solidFill>
                <a:latin typeface="Microsoft Sans Serif" charset="0"/>
                <a:ea typeface="Microsoft Sans Serif" charset="0"/>
                <a:cs typeface="Microsoft Sans Serif" charset="0"/>
              </a:rPr>
              <a:t>2</a:t>
            </a:r>
            <a:endParaRPr kumimoji="1" lang="zh-CN" altLang="en-US" sz="1400" b="1" baseline="-25000" dirty="0">
              <a:solidFill>
                <a:schemeClr val="bg1"/>
              </a:solidFill>
              <a:latin typeface="Microsoft Sans Serif" charset="0"/>
              <a:ea typeface="Microsoft Sans Serif" charset="0"/>
              <a:cs typeface="Microsoft Sans Serif" charset="0"/>
            </a:endParaRPr>
          </a:p>
        </p:txBody>
      </p:sp>
      <p:sp>
        <p:nvSpPr>
          <p:cNvPr id="13" name="文本框 12"/>
          <p:cNvSpPr txBox="1"/>
          <p:nvPr/>
        </p:nvSpPr>
        <p:spPr>
          <a:xfrm>
            <a:off x="138227" y="4657936"/>
            <a:ext cx="381836" cy="307777"/>
          </a:xfrm>
          <a:prstGeom prst="rect">
            <a:avLst/>
          </a:prstGeom>
          <a:noFill/>
        </p:spPr>
        <p:txBody>
          <a:bodyPr wrap="none" rtlCol="0">
            <a:spAutoFit/>
          </a:bodyPr>
          <a:lstStyle>
            <a:defPPr>
              <a:defRPr lang="zh-CN"/>
            </a:defPPr>
            <a:lvl1pPr>
              <a:defRPr kumimoji="1" sz="1400" b="1">
                <a:solidFill>
                  <a:schemeClr val="bg1"/>
                </a:solidFill>
                <a:latin typeface="Microsoft Sans Serif" charset="0"/>
                <a:ea typeface="Microsoft Sans Serif" charset="0"/>
                <a:cs typeface="Microsoft Sans Serif" charset="0"/>
              </a:defRPr>
            </a:lvl1pPr>
          </a:lstStyle>
          <a:p>
            <a:r>
              <a:rPr lang="en-US" altLang="zh-CN" dirty="0"/>
              <a:t>D</a:t>
            </a:r>
            <a:r>
              <a:rPr lang="en-US" altLang="zh-CN" baseline="-25000" dirty="0"/>
              <a:t>5</a:t>
            </a:r>
            <a:endParaRPr lang="zh-CN" altLang="en-US" baseline="-25000" dirty="0"/>
          </a:p>
        </p:txBody>
      </p:sp>
      <p:sp>
        <p:nvSpPr>
          <p:cNvPr id="14" name="文本框 13"/>
          <p:cNvSpPr txBox="1"/>
          <p:nvPr/>
        </p:nvSpPr>
        <p:spPr>
          <a:xfrm>
            <a:off x="3200849" y="4168189"/>
            <a:ext cx="1250663" cy="523220"/>
          </a:xfrm>
          <a:prstGeom prst="rect">
            <a:avLst/>
          </a:prstGeom>
          <a:noFill/>
        </p:spPr>
        <p:txBody>
          <a:bodyPr wrap="none" rtlCol="0">
            <a:spAutoFit/>
          </a:bodyPr>
          <a:lstStyle/>
          <a:p>
            <a:pPr algn="ctr"/>
            <a:r>
              <a:rPr kumimoji="1" lang="en-US" altLang="zh-CN" sz="1400" b="1" dirty="0">
                <a:solidFill>
                  <a:schemeClr val="bg1"/>
                </a:solidFill>
                <a:latin typeface="Microsoft Sans Serif" charset="0"/>
                <a:ea typeface="Microsoft Sans Serif" charset="0"/>
                <a:cs typeface="Microsoft Sans Serif" charset="0"/>
              </a:rPr>
              <a:t>AD</a:t>
            </a:r>
            <a:r>
              <a:rPr kumimoji="1" lang="en-US" altLang="zh-CN" sz="1400" b="1" baseline="-25000" dirty="0">
                <a:solidFill>
                  <a:schemeClr val="bg1"/>
                </a:solidFill>
                <a:latin typeface="Microsoft Sans Serif" charset="0"/>
                <a:ea typeface="Microsoft Sans Serif" charset="0"/>
                <a:cs typeface="Microsoft Sans Serif" charset="0"/>
              </a:rPr>
              <a:t>1</a:t>
            </a:r>
            <a:r>
              <a:rPr kumimoji="1" lang="en-US" altLang="zh-CN" sz="1400" b="1" dirty="0">
                <a:solidFill>
                  <a:schemeClr val="bg1"/>
                </a:solidFill>
                <a:latin typeface="Microsoft Sans Serif" charset="0"/>
                <a:ea typeface="Microsoft Sans Serif" charset="0"/>
                <a:cs typeface="Microsoft Sans Serif" charset="0"/>
              </a:rPr>
              <a:t> TM1</a:t>
            </a:r>
          </a:p>
          <a:p>
            <a:pPr algn="ctr"/>
            <a:r>
              <a:rPr kumimoji="1" lang="en-US" altLang="zh-CN" sz="1400" b="1" dirty="0">
                <a:solidFill>
                  <a:srgbClr val="43C2DE"/>
                </a:solidFill>
                <a:latin typeface="Microsoft Sans Serif" charset="0"/>
                <a:ea typeface="Microsoft Sans Serif" charset="0"/>
                <a:cs typeface="Microsoft Sans Serif" charset="0"/>
              </a:rPr>
              <a:t>domesticated</a:t>
            </a:r>
          </a:p>
        </p:txBody>
      </p:sp>
      <p:sp>
        <p:nvSpPr>
          <p:cNvPr id="15" name="文本框 14"/>
          <p:cNvSpPr txBox="1"/>
          <p:nvPr/>
        </p:nvSpPr>
        <p:spPr>
          <a:xfrm>
            <a:off x="1372462" y="3560795"/>
            <a:ext cx="859531" cy="307777"/>
          </a:xfrm>
          <a:prstGeom prst="rect">
            <a:avLst/>
          </a:prstGeom>
          <a:noFill/>
        </p:spPr>
        <p:txBody>
          <a:bodyPr wrap="none" rtlCol="0">
            <a:spAutoFit/>
          </a:bodyPr>
          <a:lstStyle/>
          <a:p>
            <a:r>
              <a:rPr kumimoji="1" lang="en-US" altLang="zh-CN" sz="1400" b="1" dirty="0">
                <a:solidFill>
                  <a:schemeClr val="bg1"/>
                </a:solidFill>
                <a:latin typeface="Microsoft Sans Serif" charset="0"/>
                <a:ea typeface="Microsoft Sans Serif" charset="0"/>
                <a:cs typeface="Microsoft Sans Serif" charset="0"/>
              </a:rPr>
              <a:t>AD</a:t>
            </a:r>
            <a:r>
              <a:rPr kumimoji="1" lang="en-US" altLang="zh-CN" sz="1400" b="1" baseline="-25000" dirty="0">
                <a:solidFill>
                  <a:schemeClr val="bg1"/>
                </a:solidFill>
                <a:latin typeface="Microsoft Sans Serif" charset="0"/>
                <a:ea typeface="Microsoft Sans Serif" charset="0"/>
                <a:cs typeface="Microsoft Sans Serif" charset="0"/>
              </a:rPr>
              <a:t>1</a:t>
            </a:r>
            <a:r>
              <a:rPr kumimoji="1" lang="en-US" altLang="zh-CN" sz="1400" b="1" dirty="0">
                <a:solidFill>
                  <a:schemeClr val="bg1"/>
                </a:solidFill>
                <a:latin typeface="Microsoft Sans Serif" charset="0"/>
                <a:ea typeface="Microsoft Sans Serif" charset="0"/>
                <a:cs typeface="Microsoft Sans Serif" charset="0"/>
              </a:rPr>
              <a:t> </a:t>
            </a:r>
            <a:r>
              <a:rPr kumimoji="1" lang="en-US" altLang="zh-CN" sz="1400" dirty="0" err="1">
                <a:solidFill>
                  <a:schemeClr val="bg1"/>
                </a:solidFill>
                <a:latin typeface="Microsoft Sans Serif" charset="0"/>
                <a:ea typeface="Microsoft Sans Serif" charset="0"/>
                <a:cs typeface="Microsoft Sans Serif" charset="0"/>
              </a:rPr>
              <a:t>Yuc</a:t>
            </a:r>
            <a:endParaRPr kumimoji="1" lang="zh-CN" altLang="en-US" sz="1400" b="1" dirty="0">
              <a:solidFill>
                <a:schemeClr val="bg1"/>
              </a:solidFill>
              <a:latin typeface="Microsoft Sans Serif" charset="0"/>
              <a:ea typeface="Microsoft Sans Serif" charset="0"/>
              <a:cs typeface="Microsoft Sans Serif" charset="0"/>
            </a:endParaRPr>
          </a:p>
        </p:txBody>
      </p:sp>
      <p:sp>
        <p:nvSpPr>
          <p:cNvPr id="19" name="文本框 18"/>
          <p:cNvSpPr txBox="1"/>
          <p:nvPr/>
        </p:nvSpPr>
        <p:spPr>
          <a:xfrm>
            <a:off x="1372462" y="4657936"/>
            <a:ext cx="502061" cy="307777"/>
          </a:xfrm>
          <a:prstGeom prst="rect">
            <a:avLst/>
          </a:prstGeom>
          <a:noFill/>
        </p:spPr>
        <p:txBody>
          <a:bodyPr wrap="none" rtlCol="0">
            <a:spAutoFit/>
          </a:bodyPr>
          <a:lstStyle/>
          <a:p>
            <a:r>
              <a:rPr kumimoji="1" lang="en-US" altLang="zh-CN" sz="1400" b="1" dirty="0">
                <a:solidFill>
                  <a:schemeClr val="bg1"/>
                </a:solidFill>
                <a:latin typeface="Microsoft Sans Serif" charset="0"/>
                <a:ea typeface="Microsoft Sans Serif" charset="0"/>
                <a:cs typeface="Microsoft Sans Serif" charset="0"/>
              </a:rPr>
              <a:t>AD</a:t>
            </a:r>
            <a:r>
              <a:rPr kumimoji="1" lang="en-US" altLang="zh-CN" sz="1400" b="1" baseline="-25000" dirty="0">
                <a:solidFill>
                  <a:schemeClr val="bg1"/>
                </a:solidFill>
                <a:latin typeface="Microsoft Sans Serif" charset="0"/>
                <a:ea typeface="Microsoft Sans Serif" charset="0"/>
                <a:cs typeface="Microsoft Sans Serif" charset="0"/>
              </a:rPr>
              <a:t>3</a:t>
            </a:r>
            <a:endParaRPr kumimoji="1" lang="zh-CN" altLang="en-US" sz="1400" b="1" baseline="-25000" dirty="0">
              <a:solidFill>
                <a:schemeClr val="bg1"/>
              </a:solidFill>
              <a:latin typeface="Microsoft Sans Serif" charset="0"/>
              <a:ea typeface="Microsoft Sans Serif" charset="0"/>
              <a:cs typeface="Microsoft Sans Serif" charset="0"/>
            </a:endParaRPr>
          </a:p>
        </p:txBody>
      </p:sp>
      <p:graphicFrame>
        <p:nvGraphicFramePr>
          <p:cNvPr id="67" name="Chart 66"/>
          <p:cNvGraphicFramePr>
            <a:graphicFrameLocks/>
          </p:cNvGraphicFramePr>
          <p:nvPr>
            <p:extLst>
              <p:ext uri="{D42A27DB-BD31-4B8C-83A1-F6EECF244321}">
                <p14:modId xmlns:p14="http://schemas.microsoft.com/office/powerpoint/2010/main" val="1481003481"/>
              </p:ext>
            </p:extLst>
          </p:nvPr>
        </p:nvGraphicFramePr>
        <p:xfrm>
          <a:off x="4886844" y="1566107"/>
          <a:ext cx="4182668" cy="3689194"/>
        </p:xfrm>
        <a:graphic>
          <a:graphicData uri="http://schemas.openxmlformats.org/drawingml/2006/chart">
            <c:chart xmlns:c="http://schemas.openxmlformats.org/drawingml/2006/chart" xmlns:r="http://schemas.openxmlformats.org/officeDocument/2006/relationships" r:id="rId8"/>
          </a:graphicData>
        </a:graphic>
      </p:graphicFrame>
      <p:sp>
        <p:nvSpPr>
          <p:cNvPr id="68" name="TextBox 67"/>
          <p:cNvSpPr txBox="1"/>
          <p:nvPr/>
        </p:nvSpPr>
        <p:spPr>
          <a:xfrm rot="16200000">
            <a:off x="3631366" y="3195543"/>
            <a:ext cx="2924784" cy="307777"/>
          </a:xfrm>
          <a:prstGeom prst="rect">
            <a:avLst/>
          </a:prstGeom>
          <a:noFill/>
        </p:spPr>
        <p:txBody>
          <a:bodyPr wrap="square" rtlCol="0">
            <a:spAutoFit/>
          </a:bodyPr>
          <a:lstStyle/>
          <a:p>
            <a:pPr algn="ctr"/>
            <a:r>
              <a:rPr lang="en-US" sz="1400" b="1" dirty="0">
                <a:solidFill>
                  <a:schemeClr val="tx1">
                    <a:lumMod val="50000"/>
                    <a:lumOff val="50000"/>
                  </a:schemeClr>
                </a:solidFill>
                <a:latin typeface="Microsoft Sans Serif" charset="0"/>
                <a:ea typeface="Microsoft Sans Serif" charset="0"/>
                <a:cs typeface="Microsoft Sans Serif" charset="0"/>
              </a:rPr>
              <a:t>% </a:t>
            </a:r>
            <a:r>
              <a:rPr lang="en-US" sz="1400" b="1">
                <a:solidFill>
                  <a:schemeClr val="tx1">
                    <a:lumMod val="50000"/>
                    <a:lumOff val="50000"/>
                  </a:schemeClr>
                </a:solidFill>
                <a:latin typeface="Microsoft Sans Serif" charset="0"/>
                <a:ea typeface="Microsoft Sans Serif" charset="0"/>
                <a:cs typeface="Microsoft Sans Serif" charset="0"/>
              </a:rPr>
              <a:t>oil content</a:t>
            </a:r>
            <a:endParaRPr lang="en-US" sz="1400" b="1" dirty="0">
              <a:solidFill>
                <a:schemeClr val="tx1">
                  <a:lumMod val="50000"/>
                  <a:lumOff val="50000"/>
                </a:schemeClr>
              </a:solidFill>
              <a:latin typeface="Microsoft Sans Serif" charset="0"/>
              <a:ea typeface="Microsoft Sans Serif" charset="0"/>
              <a:cs typeface="Microsoft Sans Serif" charset="0"/>
            </a:endParaRPr>
          </a:p>
        </p:txBody>
      </p:sp>
      <p:sp>
        <p:nvSpPr>
          <p:cNvPr id="69" name="TextBox 68"/>
          <p:cNvSpPr txBox="1"/>
          <p:nvPr/>
        </p:nvSpPr>
        <p:spPr>
          <a:xfrm>
            <a:off x="5723160" y="5062463"/>
            <a:ext cx="2924784" cy="307777"/>
          </a:xfrm>
          <a:prstGeom prst="rect">
            <a:avLst/>
          </a:prstGeom>
          <a:noFill/>
        </p:spPr>
        <p:txBody>
          <a:bodyPr wrap="square" rtlCol="0">
            <a:spAutoFit/>
          </a:bodyPr>
          <a:lstStyle/>
          <a:p>
            <a:pPr algn="ctr"/>
            <a:r>
              <a:rPr lang="en-US" sz="1400" b="1" dirty="0">
                <a:solidFill>
                  <a:schemeClr val="tx1">
                    <a:lumMod val="50000"/>
                    <a:lumOff val="50000"/>
                  </a:schemeClr>
                </a:solidFill>
                <a:latin typeface="Microsoft Sans Serif" charset="0"/>
                <a:ea typeface="Microsoft Sans Serif" charset="0"/>
                <a:cs typeface="Microsoft Sans Serif" charset="0"/>
              </a:rPr>
              <a:t>days post </a:t>
            </a:r>
            <a:r>
              <a:rPr lang="en-US" sz="1400" b="1" dirty="0" err="1">
                <a:solidFill>
                  <a:schemeClr val="tx1">
                    <a:lumMod val="50000"/>
                    <a:lumOff val="50000"/>
                  </a:schemeClr>
                </a:solidFill>
                <a:latin typeface="Microsoft Sans Serif" charset="0"/>
                <a:ea typeface="Microsoft Sans Serif" charset="0"/>
                <a:cs typeface="Microsoft Sans Serif" charset="0"/>
              </a:rPr>
              <a:t>anthesis</a:t>
            </a:r>
            <a:endParaRPr lang="en-US" sz="1400" b="1" dirty="0">
              <a:solidFill>
                <a:schemeClr val="tx1">
                  <a:lumMod val="50000"/>
                  <a:lumOff val="50000"/>
                </a:schemeClr>
              </a:solidFill>
              <a:latin typeface="Microsoft Sans Serif" charset="0"/>
              <a:ea typeface="Microsoft Sans Serif" charset="0"/>
              <a:cs typeface="Microsoft Sans Serif" charset="0"/>
            </a:endParaRPr>
          </a:p>
        </p:txBody>
      </p:sp>
    </p:spTree>
    <p:extLst>
      <p:ext uri="{BB962C8B-B14F-4D97-AF65-F5344CB8AC3E}">
        <p14:creationId xmlns:p14="http://schemas.microsoft.com/office/powerpoint/2010/main" val="8289462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7">
                                            <p:graphicEl>
                                              <a:chart seriesIdx="0" categoryIdx="-4" bldStep="series"/>
                                            </p:graphicEl>
                                          </p:spTgt>
                                        </p:tgtEl>
                                        <p:attrNameLst>
                                          <p:attrName>style.visibility</p:attrName>
                                        </p:attrNameLst>
                                      </p:cBhvr>
                                      <p:to>
                                        <p:strVal val="visible"/>
                                      </p:to>
                                    </p:set>
                                    <p:animEffect transition="in" filter="wipe(down)">
                                      <p:cBhvr>
                                        <p:cTn id="7" dur="500"/>
                                        <p:tgtEl>
                                          <p:spTgt spid="67">
                                            <p:graphicEl>
                                              <a:chart seriesIdx="0" categoryIdx="-4" bldStep="series"/>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7">
                                            <p:graphicEl>
                                              <a:chart seriesIdx="1" categoryIdx="-4" bldStep="series"/>
                                            </p:graphicEl>
                                          </p:spTgt>
                                        </p:tgtEl>
                                        <p:attrNameLst>
                                          <p:attrName>style.visibility</p:attrName>
                                        </p:attrNameLst>
                                      </p:cBhvr>
                                      <p:to>
                                        <p:strVal val="visible"/>
                                      </p:to>
                                    </p:set>
                                    <p:animEffect transition="in" filter="fade">
                                      <p:cBhvr>
                                        <p:cTn id="12" dur="500"/>
                                        <p:tgtEl>
                                          <p:spTgt spid="67">
                                            <p:graphicEl>
                                              <a:chart seriesIdx="1"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7">
                                            <p:graphicEl>
                                              <a:chart seriesIdx="2" categoryIdx="-4" bldStep="series"/>
                                            </p:graphicEl>
                                          </p:spTgt>
                                        </p:tgtEl>
                                        <p:attrNameLst>
                                          <p:attrName>style.visibility</p:attrName>
                                        </p:attrNameLst>
                                      </p:cBhvr>
                                      <p:to>
                                        <p:strVal val="visible"/>
                                      </p:to>
                                    </p:set>
                                    <p:animEffect transition="in" filter="fade">
                                      <p:cBhvr>
                                        <p:cTn id="17" dur="500"/>
                                        <p:tgtEl>
                                          <p:spTgt spid="67">
                                            <p:graphicEl>
                                              <a:chart seriesIdx="2" categoryIdx="-4" bldStep="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7">
                                            <p:graphicEl>
                                              <a:chart seriesIdx="3" categoryIdx="-4" bldStep="series"/>
                                            </p:graphicEl>
                                          </p:spTgt>
                                        </p:tgtEl>
                                        <p:attrNameLst>
                                          <p:attrName>style.visibility</p:attrName>
                                        </p:attrNameLst>
                                      </p:cBhvr>
                                      <p:to>
                                        <p:strVal val="visible"/>
                                      </p:to>
                                    </p:set>
                                    <p:animEffect transition="in" filter="fade">
                                      <p:cBhvr>
                                        <p:cTn id="22" dur="500"/>
                                        <p:tgtEl>
                                          <p:spTgt spid="67">
                                            <p:graphicEl>
                                              <a:chart seriesIdx="3" categoryIdx="-4" bldStep="series"/>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7">
                                            <p:graphicEl>
                                              <a:chart seriesIdx="4" categoryIdx="-4" bldStep="series"/>
                                            </p:graphicEl>
                                          </p:spTgt>
                                        </p:tgtEl>
                                        <p:attrNameLst>
                                          <p:attrName>style.visibility</p:attrName>
                                        </p:attrNameLst>
                                      </p:cBhvr>
                                      <p:to>
                                        <p:strVal val="visible"/>
                                      </p:to>
                                    </p:set>
                                    <p:animEffect transition="in" filter="fade">
                                      <p:cBhvr>
                                        <p:cTn id="27" dur="500"/>
                                        <p:tgtEl>
                                          <p:spTgt spid="67">
                                            <p:graphicEl>
                                              <a:chart seriesIdx="4"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7" grpId="0" uiExpand="1">
        <p:bldSub>
          <a:bldChart bld="series"/>
        </p:bldSub>
      </p:bldGraphic>
    </p:bldLst>
  </p:timing>
</p:sld>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6776</TotalTime>
  <Words>3744</Words>
  <Application>Microsoft Macintosh PowerPoint</Application>
  <PresentationFormat>On-screen Show (4:3)</PresentationFormat>
  <Paragraphs>514</Paragraphs>
  <Slides>31</Slides>
  <Notes>27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Arial</vt:lpstr>
      <vt:lpstr>Arial Narrow</vt:lpstr>
      <vt:lpstr>Calibri</vt:lpstr>
      <vt:lpstr>Mangal</vt:lpstr>
      <vt:lpstr>Microsoft Sans Serif</vt:lpstr>
      <vt:lpstr>msgothic</vt:lpstr>
      <vt:lpstr>Wingdings</vt:lpstr>
      <vt:lpstr>宋体</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Dynamics of Duplicated Networks in Polyploids</dc:title>
  <dc:creator>Hu Guanjing</dc:creator>
  <cp:lastModifiedBy>Hu, Guanjing [EEOBS]</cp:lastModifiedBy>
  <cp:revision>359</cp:revision>
  <dcterms:created xsi:type="dcterms:W3CDTF">2017-03-06T18:03:16Z</dcterms:created>
  <dcterms:modified xsi:type="dcterms:W3CDTF">2017-06-21T18:26:43Z</dcterms:modified>
</cp:coreProperties>
</file>